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39"/>
  </p:notesMasterIdLst>
  <p:sldIdLst>
    <p:sldId id="371" r:id="rId3"/>
    <p:sldId id="476" r:id="rId4"/>
    <p:sldId id="372" r:id="rId5"/>
    <p:sldId id="399" r:id="rId6"/>
    <p:sldId id="437" r:id="rId7"/>
    <p:sldId id="470" r:id="rId8"/>
    <p:sldId id="438" r:id="rId9"/>
    <p:sldId id="472" r:id="rId10"/>
    <p:sldId id="473" r:id="rId11"/>
    <p:sldId id="440" r:id="rId12"/>
    <p:sldId id="441" r:id="rId13"/>
    <p:sldId id="442" r:id="rId14"/>
    <p:sldId id="443" r:id="rId15"/>
    <p:sldId id="444" r:id="rId16"/>
    <p:sldId id="445" r:id="rId17"/>
    <p:sldId id="446" r:id="rId18"/>
    <p:sldId id="474" r:id="rId19"/>
    <p:sldId id="449" r:id="rId20"/>
    <p:sldId id="450" r:id="rId21"/>
    <p:sldId id="451" r:id="rId22"/>
    <p:sldId id="467" r:id="rId23"/>
    <p:sldId id="453" r:id="rId24"/>
    <p:sldId id="375" r:id="rId25"/>
    <p:sldId id="458" r:id="rId26"/>
    <p:sldId id="459" r:id="rId27"/>
    <p:sldId id="457" r:id="rId28"/>
    <p:sldId id="460" r:id="rId29"/>
    <p:sldId id="379" r:id="rId30"/>
    <p:sldId id="461" r:id="rId31"/>
    <p:sldId id="466" r:id="rId32"/>
    <p:sldId id="462" r:id="rId33"/>
    <p:sldId id="463" r:id="rId34"/>
    <p:sldId id="475" r:id="rId35"/>
    <p:sldId id="464" r:id="rId36"/>
    <p:sldId id="465" r:id="rId37"/>
    <p:sldId id="398"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C2B"/>
    <a:srgbClr val="F8841D"/>
    <a:srgbClr val="FF9966"/>
    <a:srgbClr val="F5C9A4"/>
    <a:srgbClr val="C00000"/>
    <a:srgbClr val="609FDB"/>
    <a:srgbClr val="5F9FDB"/>
    <a:srgbClr val="5197D7"/>
    <a:srgbClr val="FF3300"/>
    <a:srgbClr val="538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68" autoAdjust="0"/>
    <p:restoredTop sz="94620" autoAdjust="0"/>
  </p:normalViewPr>
  <p:slideViewPr>
    <p:cSldViewPr snapToGrid="0">
      <p:cViewPr varScale="1">
        <p:scale>
          <a:sx n="68" d="100"/>
          <a:sy n="68" d="100"/>
        </p:scale>
        <p:origin x="68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25073-A3A6-4D2A-9359-E582FA0CE622}" type="datetimeFigureOut">
              <a:rPr lang="zh-CN" altLang="en-US" smtClean="0"/>
              <a:pPr/>
              <a:t>2018/7/12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F2C0-A6C1-40C5-BE79-F079FE5F2DC8}" type="slidenum">
              <a:rPr lang="zh-CN" altLang="en-US" smtClean="0"/>
              <a:pPr/>
              <a:t>‹#›</a:t>
            </a:fld>
            <a:endParaRPr lang="zh-CN" altLang="en-US"/>
          </a:p>
        </p:txBody>
      </p:sp>
    </p:spTree>
    <p:extLst>
      <p:ext uri="{BB962C8B-B14F-4D97-AF65-F5344CB8AC3E}">
        <p14:creationId xmlns:p14="http://schemas.microsoft.com/office/powerpoint/2010/main" val="164932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1</a:t>
            </a:fld>
            <a:endParaRPr lang="zh-CN" altLang="en-US"/>
          </a:p>
        </p:txBody>
      </p:sp>
    </p:spTree>
    <p:extLst>
      <p:ext uri="{BB962C8B-B14F-4D97-AF65-F5344CB8AC3E}">
        <p14:creationId xmlns:p14="http://schemas.microsoft.com/office/powerpoint/2010/main" val="346756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2</a:t>
            </a:fld>
            <a:endParaRPr lang="zh-CN" altLang="en-US"/>
          </a:p>
        </p:txBody>
      </p:sp>
    </p:spTree>
    <p:extLst>
      <p:ext uri="{BB962C8B-B14F-4D97-AF65-F5344CB8AC3E}">
        <p14:creationId xmlns:p14="http://schemas.microsoft.com/office/powerpoint/2010/main" val="341229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3</a:t>
            </a:fld>
            <a:endParaRPr lang="zh-CN" altLang="en-US"/>
          </a:p>
        </p:txBody>
      </p:sp>
    </p:spTree>
    <p:extLst>
      <p:ext uri="{BB962C8B-B14F-4D97-AF65-F5344CB8AC3E}">
        <p14:creationId xmlns:p14="http://schemas.microsoft.com/office/powerpoint/2010/main" val="351532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16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23</a:t>
            </a:fld>
            <a:endParaRPr lang="zh-CN" altLang="en-US"/>
          </a:p>
        </p:txBody>
      </p:sp>
    </p:spTree>
    <p:extLst>
      <p:ext uri="{BB962C8B-B14F-4D97-AF65-F5344CB8AC3E}">
        <p14:creationId xmlns:p14="http://schemas.microsoft.com/office/powerpoint/2010/main" val="247916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28</a:t>
            </a:fld>
            <a:endParaRPr lang="zh-CN" altLang="en-US"/>
          </a:p>
        </p:txBody>
      </p:sp>
    </p:spTree>
    <p:extLst>
      <p:ext uri="{BB962C8B-B14F-4D97-AF65-F5344CB8AC3E}">
        <p14:creationId xmlns:p14="http://schemas.microsoft.com/office/powerpoint/2010/main" val="43730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pPr/>
              <a:t>36</a:t>
            </a:fld>
            <a:endParaRPr lang="zh-CN" altLang="en-US"/>
          </a:p>
        </p:txBody>
      </p:sp>
    </p:spTree>
    <p:extLst>
      <p:ext uri="{BB962C8B-B14F-4D97-AF65-F5344CB8AC3E}">
        <p14:creationId xmlns:p14="http://schemas.microsoft.com/office/powerpoint/2010/main" val="19618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40286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3655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79552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2596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1823776" y="916016"/>
            <a:ext cx="10368222"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6" y="16868"/>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3817" y="47270"/>
            <a:ext cx="532329" cy="40243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042" y="222813"/>
            <a:ext cx="1261619" cy="756175"/>
          </a:xfrm>
          <a:prstGeom prst="rect">
            <a:avLst/>
          </a:prstGeom>
        </p:spPr>
      </p:pic>
      <p:sp>
        <p:nvSpPr>
          <p:cNvPr id="11" name="矩形 10"/>
          <p:cNvSpPr/>
          <p:nvPr userDrawn="1"/>
        </p:nvSpPr>
        <p:spPr>
          <a:xfrm flipV="1">
            <a:off x="0" y="6714764"/>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矩形 3"/>
          <p:cNvSpPr/>
          <p:nvPr userDrawn="1"/>
        </p:nvSpPr>
        <p:spPr>
          <a:xfrm>
            <a:off x="1755644" y="212810"/>
            <a:ext cx="4801314" cy="784830"/>
          </a:xfrm>
          <a:prstGeom prst="rect">
            <a:avLst/>
          </a:prstGeom>
        </p:spPr>
        <p:txBody>
          <a:bodyPr wrap="none">
            <a:spAutoFit/>
          </a:bodyPr>
          <a:lstStyle/>
          <a:p>
            <a:pPr lvl="0">
              <a:lnSpc>
                <a:spcPct val="150000"/>
              </a:lnSpc>
            </a:pPr>
            <a:r>
              <a:rPr lang="zh-CN" altLang="en-US" sz="3000" b="1" dirty="0" smtClean="0">
                <a:ln>
                  <a:noFill/>
                </a:ln>
                <a:solidFill>
                  <a:srgbClr val="C00000"/>
                </a:solidFill>
                <a:effectLst/>
                <a:latin typeface="微软雅黑" panose="020B0503020204020204" pitchFamily="82" charset="2"/>
                <a:ea typeface="微软雅黑" panose="020B0503020204020204" pitchFamily="82" charset="2"/>
              </a:rPr>
              <a:t>需要明确的几个概念和关系</a:t>
            </a:r>
            <a:endParaRPr lang="zh-CN" altLang="en-US" sz="3000" b="1" dirty="0">
              <a:ln>
                <a:noFill/>
              </a:ln>
              <a:solidFill>
                <a:srgbClr val="C00000"/>
              </a:solidFill>
              <a:effectLst/>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val="310227055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1823776" y="916016"/>
            <a:ext cx="10368222"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6" y="16868"/>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3817" y="47270"/>
            <a:ext cx="532329" cy="40243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042" y="222813"/>
            <a:ext cx="1261619" cy="756175"/>
          </a:xfrm>
          <a:prstGeom prst="rect">
            <a:avLst/>
          </a:prstGeom>
        </p:spPr>
      </p:pic>
      <p:sp>
        <p:nvSpPr>
          <p:cNvPr id="11" name="矩形 10"/>
          <p:cNvSpPr/>
          <p:nvPr userDrawn="1"/>
        </p:nvSpPr>
        <p:spPr>
          <a:xfrm flipV="1">
            <a:off x="0" y="6714764"/>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矩形 3"/>
          <p:cNvSpPr/>
          <p:nvPr userDrawn="1"/>
        </p:nvSpPr>
        <p:spPr>
          <a:xfrm>
            <a:off x="1755644" y="212810"/>
            <a:ext cx="7494359" cy="784830"/>
          </a:xfrm>
          <a:prstGeom prst="rect">
            <a:avLst/>
          </a:prstGeom>
        </p:spPr>
        <p:txBody>
          <a:bodyPr wrap="none">
            <a:spAutoFit/>
          </a:bodyPr>
          <a:lstStyle/>
          <a:p>
            <a:pPr lvl="0">
              <a:lnSpc>
                <a:spcPct val="150000"/>
              </a:lnSpc>
            </a:pPr>
            <a:r>
              <a:rPr lang="zh-CN" altLang="en-US" sz="3000" b="1" dirty="0" smtClean="0">
                <a:ln>
                  <a:noFill/>
                </a:ln>
                <a:solidFill>
                  <a:srgbClr val="C00000"/>
                </a:solidFill>
                <a:effectLst/>
                <a:latin typeface="微软雅黑" panose="020B0503020204020204" pitchFamily="82" charset="2"/>
                <a:ea typeface="微软雅黑" panose="020B0503020204020204" pitchFamily="82" charset="2"/>
              </a:rPr>
              <a:t>如何开展好组织生活会和民主评议党员工作</a:t>
            </a:r>
            <a:endParaRPr lang="zh-CN" altLang="en-US" sz="3000" b="1" dirty="0">
              <a:ln>
                <a:noFill/>
              </a:ln>
              <a:solidFill>
                <a:srgbClr val="C00000"/>
              </a:solidFill>
              <a:effectLst/>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val="408948507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1823776" y="916016"/>
            <a:ext cx="10368222"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6" y="16868"/>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3817" y="47270"/>
            <a:ext cx="532329" cy="40243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042" y="222813"/>
            <a:ext cx="1261619" cy="756175"/>
          </a:xfrm>
          <a:prstGeom prst="rect">
            <a:avLst/>
          </a:prstGeom>
        </p:spPr>
      </p:pic>
      <p:sp>
        <p:nvSpPr>
          <p:cNvPr id="11" name="矩形 10"/>
          <p:cNvSpPr/>
          <p:nvPr userDrawn="1"/>
        </p:nvSpPr>
        <p:spPr>
          <a:xfrm flipV="1">
            <a:off x="0" y="6714764"/>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矩形 3"/>
          <p:cNvSpPr/>
          <p:nvPr userDrawn="1"/>
        </p:nvSpPr>
        <p:spPr>
          <a:xfrm>
            <a:off x="1755644" y="212810"/>
            <a:ext cx="4416594" cy="784830"/>
          </a:xfrm>
          <a:prstGeom prst="rect">
            <a:avLst/>
          </a:prstGeom>
        </p:spPr>
        <p:txBody>
          <a:bodyPr wrap="none">
            <a:spAutoFit/>
          </a:bodyPr>
          <a:lstStyle/>
          <a:p>
            <a:pPr lvl="0">
              <a:lnSpc>
                <a:spcPct val="150000"/>
              </a:lnSpc>
            </a:pPr>
            <a:r>
              <a:rPr lang="zh-CN" altLang="en-US" sz="3000" b="1" dirty="0" smtClean="0">
                <a:ln>
                  <a:noFill/>
                </a:ln>
                <a:solidFill>
                  <a:srgbClr val="C00000"/>
                </a:solidFill>
                <a:effectLst/>
                <a:latin typeface="微软雅黑" panose="020B0503020204020204" pitchFamily="82" charset="2"/>
                <a:ea typeface="微软雅黑" panose="020B0503020204020204" pitchFamily="82" charset="2"/>
              </a:rPr>
              <a:t>各关键环节应注意的问题</a:t>
            </a:r>
            <a:endParaRPr lang="zh-CN" altLang="en-US" sz="3000" b="1" dirty="0">
              <a:ln>
                <a:noFill/>
              </a:ln>
              <a:solidFill>
                <a:srgbClr val="C00000"/>
              </a:solidFill>
              <a:effectLst/>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val="151129824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1823776" y="916016"/>
            <a:ext cx="10368222"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814517" y="16868"/>
            <a:ext cx="2145852" cy="899148"/>
          </a:xfrm>
          <a:prstGeom prst="rect">
            <a:avLst/>
          </a:prstGeom>
          <a:noFill/>
          <a:extLst/>
        </p:spPr>
      </p:pic>
      <p:pic>
        <p:nvPicPr>
          <p:cNvPr id="9"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3817" y="47270"/>
            <a:ext cx="532329" cy="40243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042" y="222813"/>
            <a:ext cx="1261619" cy="756175"/>
          </a:xfrm>
          <a:prstGeom prst="rect">
            <a:avLst/>
          </a:prstGeom>
        </p:spPr>
      </p:pic>
      <p:sp>
        <p:nvSpPr>
          <p:cNvPr id="11" name="矩形 10"/>
          <p:cNvSpPr/>
          <p:nvPr userDrawn="1"/>
        </p:nvSpPr>
        <p:spPr>
          <a:xfrm flipV="1">
            <a:off x="0" y="6714764"/>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267287093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1823776" y="916016"/>
            <a:ext cx="10368222"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6" y="16868"/>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3817" y="47270"/>
            <a:ext cx="532329" cy="40243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042" y="222813"/>
            <a:ext cx="1261619" cy="756175"/>
          </a:xfrm>
          <a:prstGeom prst="rect">
            <a:avLst/>
          </a:prstGeom>
        </p:spPr>
      </p:pic>
      <p:sp>
        <p:nvSpPr>
          <p:cNvPr id="11" name="矩形 10"/>
          <p:cNvSpPr/>
          <p:nvPr userDrawn="1"/>
        </p:nvSpPr>
        <p:spPr>
          <a:xfrm flipV="1">
            <a:off x="0" y="6714764"/>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6901114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矩形 10"/>
          <p:cNvSpPr/>
          <p:nvPr userDrawn="1"/>
        </p:nvSpPr>
        <p:spPr>
          <a:xfrm flipV="1">
            <a:off x="0" y="6714764"/>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矩形 5"/>
          <p:cNvSpPr/>
          <p:nvPr userDrawn="1"/>
        </p:nvSpPr>
        <p:spPr>
          <a:xfrm>
            <a:off x="1823776" y="916016"/>
            <a:ext cx="10368222"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0" y="-47050"/>
            <a:ext cx="3420850" cy="6905049"/>
          </a:xfrm>
          <a:prstGeom prst="rect">
            <a:avLst/>
          </a:prstGeom>
        </p:spPr>
      </p:pic>
      <p:pic>
        <p:nvPicPr>
          <p:cNvPr id="8" name="Picture 2" descr="E:\0000000我图PPT\00001PNG素材\01党委政府\天安门抽象.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6" y="16868"/>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flipH="1">
            <a:off x="9513817" y="47270"/>
            <a:ext cx="532329" cy="40243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4042" y="222813"/>
            <a:ext cx="1261619" cy="756175"/>
          </a:xfrm>
          <a:prstGeom prst="rect">
            <a:avLst/>
          </a:prstGeom>
        </p:spPr>
      </p:pic>
    </p:spTree>
    <p:extLst>
      <p:ext uri="{BB962C8B-B14F-4D97-AF65-F5344CB8AC3E}">
        <p14:creationId xmlns:p14="http://schemas.microsoft.com/office/powerpoint/2010/main" val="256605887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82330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5"/>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00"/>
            <a:ext cx="12192000" cy="6858000"/>
          </a:xfrm>
          <a:prstGeom prst="rect">
            <a:avLst/>
          </a:prstGeom>
        </p:spPr>
      </p:pic>
    </p:spTree>
    <p:extLst>
      <p:ext uri="{BB962C8B-B14F-4D97-AF65-F5344CB8AC3E}">
        <p14:creationId xmlns:p14="http://schemas.microsoft.com/office/powerpoint/2010/main" val="3115021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8" r:id="rId5"/>
    <p:sldLayoutId id="2147483659" r:id="rId6"/>
    <p:sldLayoutId id="2147483657" r:id="rId7"/>
    <p:sldLayoutId id="2147483656" r:id="rId8"/>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8E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39171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5" y="2169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0" y="-65054"/>
            <a:ext cx="6424815" cy="1407957"/>
          </a:xfrm>
          <a:prstGeom prst="rect">
            <a:avLst/>
          </a:prstGeom>
        </p:spPr>
      </p:pic>
      <p:pic>
        <p:nvPicPr>
          <p:cNvPr id="49" name="图片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4460" y="3621341"/>
            <a:ext cx="1564869" cy="1661121"/>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057400"/>
            <a:ext cx="12192000" cy="4800601"/>
          </a:xfrm>
          <a:prstGeom prst="rect">
            <a:avLst/>
          </a:prstGeom>
        </p:spPr>
      </p:pic>
      <p:sp>
        <p:nvSpPr>
          <p:cNvPr id="46" name="党"/>
          <p:cNvSpPr txBox="1"/>
          <p:nvPr/>
        </p:nvSpPr>
        <p:spPr>
          <a:xfrm>
            <a:off x="-768762" y="1342903"/>
            <a:ext cx="13548018" cy="244528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7500" spc="-300" dirty="0" smtClean="0">
                <a:ln w="3175">
                  <a:noFill/>
                </a:ln>
                <a:blipFill dpi="0" rotWithShape="1">
                  <a:blip r:embed="rId7"/>
                  <a:srcRect/>
                  <a:stretch>
                    <a:fillRect/>
                  </a:stretch>
                </a:blipFill>
                <a:latin typeface="禹卫书法行书简体&#10;" panose="02000603000000000000" pitchFamily="2" charset="-122"/>
                <a:ea typeface="禹卫书法行书简体&#10;" panose="02000603000000000000" pitchFamily="2" charset="-122"/>
                <a:cs typeface="方正苏新诗柳楷简体-yolan" panose="02000000000000000000" pitchFamily="2" charset="-122"/>
              </a:rPr>
              <a:t>严格规范程序  把握关键环节</a:t>
            </a:r>
            <a:endParaRPr lang="en-US" altLang="zh-CN" sz="7500" spc="-300" dirty="0" smtClean="0">
              <a:ln w="3175">
                <a:noFill/>
              </a:ln>
              <a:blipFill dpi="0" rotWithShape="1">
                <a:blip r:embed="rId7"/>
                <a:srcRect/>
                <a:stretch>
                  <a:fillRect/>
                </a:stretch>
              </a:blipFill>
              <a:latin typeface="禹卫书法行书简体&#10;" panose="02000603000000000000" pitchFamily="2" charset="-122"/>
              <a:ea typeface="禹卫书法行书简体&#10;" panose="02000603000000000000" pitchFamily="2" charset="-122"/>
              <a:cs typeface="方正苏新诗柳楷简体-yolan" panose="02000000000000000000" pitchFamily="2" charset="-122"/>
            </a:endParaRPr>
          </a:p>
          <a:p>
            <a:pPr algn="ctr">
              <a:lnSpc>
                <a:spcPct val="110000"/>
              </a:lnSpc>
            </a:pPr>
            <a:endParaRPr lang="en-US" altLang="zh-CN" sz="1100" spc="-300" dirty="0" smtClean="0">
              <a:ln w="3175">
                <a:noFill/>
              </a:ln>
              <a:blipFill dpi="0" rotWithShape="1">
                <a:blip r:embed="rId7"/>
                <a:srcRect/>
                <a:stretch>
                  <a:fillRect/>
                </a:stretch>
              </a:blipFill>
              <a:latin typeface="华康俪金黑W8(P)" panose="020B0800000000000000" pitchFamily="34" charset="-122"/>
              <a:ea typeface="华康俪金黑W8(P)" panose="020B0800000000000000" pitchFamily="34" charset="-122"/>
              <a:cs typeface="方正苏新诗柳楷简体-yolan" panose="02000000000000000000" pitchFamily="2" charset="-122"/>
            </a:endParaRPr>
          </a:p>
          <a:p>
            <a:pPr algn="ctr">
              <a:lnSpc>
                <a:spcPct val="110000"/>
              </a:lnSpc>
            </a:pPr>
            <a:r>
              <a:rPr lang="zh-CN" altLang="en-US" sz="5300" spc="-300" dirty="0" smtClean="0">
                <a:ln w="3175">
                  <a:noFill/>
                </a:ln>
                <a:blipFill dpi="0" rotWithShape="1">
                  <a:blip r:embed="rId7"/>
                  <a:srcRect/>
                  <a:stretch>
                    <a:fillRect/>
                  </a:stretch>
                </a:blipFill>
                <a:latin typeface="华文新魏" panose="02010800040101010101" pitchFamily="2" charset="-122"/>
                <a:ea typeface="华文新魏" panose="02010800040101010101" pitchFamily="2" charset="-122"/>
                <a:cs typeface="方正苏新诗柳楷简体-yolan" panose="02000000000000000000" pitchFamily="2" charset="-122"/>
              </a:rPr>
              <a:t>提升组织生活会和民主评议党员工作质量</a:t>
            </a:r>
            <a:endParaRPr lang="en-US" altLang="zh-CN" sz="5300" spc="-300" dirty="0" smtClean="0">
              <a:ln w="3175">
                <a:noFill/>
              </a:ln>
              <a:blipFill dpi="0" rotWithShape="1">
                <a:blip r:embed="rId7"/>
                <a:srcRect/>
                <a:stretch>
                  <a:fillRect/>
                </a:stretch>
              </a:blipFill>
              <a:latin typeface="华文新魏" panose="02010800040101010101" pitchFamily="2" charset="-122"/>
              <a:ea typeface="华文新魏" panose="02010800040101010101" pitchFamily="2" charset="-122"/>
              <a:cs typeface="方正苏新诗柳楷简体-yolan" panose="02000000000000000000" pitchFamily="2" charset="-122"/>
            </a:endParaRPr>
          </a:p>
        </p:txBody>
      </p:sp>
      <p:sp>
        <p:nvSpPr>
          <p:cNvPr id="50" name="五角星 49"/>
          <p:cNvSpPr/>
          <p:nvPr/>
        </p:nvSpPr>
        <p:spPr>
          <a:xfrm rot="21146867">
            <a:off x="-4772372" y="6502746"/>
            <a:ext cx="2336218" cy="2336218"/>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51" name="五角星 50"/>
          <p:cNvSpPr/>
          <p:nvPr/>
        </p:nvSpPr>
        <p:spPr>
          <a:xfrm rot="21146867">
            <a:off x="-2322620" y="8362954"/>
            <a:ext cx="967488" cy="967488"/>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52" name="五角星 51"/>
          <p:cNvSpPr/>
          <p:nvPr/>
        </p:nvSpPr>
        <p:spPr>
          <a:xfrm rot="21146867">
            <a:off x="-1578216" y="7790135"/>
            <a:ext cx="483744" cy="483744"/>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53" name="五角星 52"/>
          <p:cNvSpPr/>
          <p:nvPr/>
        </p:nvSpPr>
        <p:spPr>
          <a:xfrm rot="21146867">
            <a:off x="-2367745" y="7518354"/>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54" name="五角星 53"/>
          <p:cNvSpPr/>
          <p:nvPr/>
        </p:nvSpPr>
        <p:spPr>
          <a:xfrm rot="21146867">
            <a:off x="-3850222" y="8218936"/>
            <a:ext cx="967488" cy="967488"/>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55" name="五角星 54"/>
          <p:cNvSpPr/>
          <p:nvPr/>
        </p:nvSpPr>
        <p:spPr>
          <a:xfrm rot="21146867">
            <a:off x="-2800143" y="7868198"/>
            <a:ext cx="478040" cy="478040"/>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Tree>
    <p:extLst>
      <p:ext uri="{BB962C8B-B14F-4D97-AF65-F5344CB8AC3E}">
        <p14:creationId xmlns:p14="http://schemas.microsoft.com/office/powerpoint/2010/main" val="869972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91667E-6 -0.00046 C 0.56393 -0.13611 1.57708 -0.82546 1.18606 -1.34028 C 0.79544 -1.85671 0.1069 -1.30463 0.7944 -0.48287 " pathEditMode="relative" rAng="0" ptsTypes="AAA">
                                      <p:cBhvr>
                                        <p:cTn id="6" dur="5000" fill="hold"/>
                                        <p:tgtEl>
                                          <p:spTgt spid="50"/>
                                        </p:tgtEl>
                                        <p:attrNameLst>
                                          <p:attrName>ppt_x</p:attrName>
                                          <p:attrName>ppt_y</p:attrName>
                                        </p:attrNameLst>
                                      </p:cBhvr>
                                      <p:rCtr x="63672" y="-77014"/>
                                    </p:animMotion>
                                  </p:childTnLst>
                                </p:cTn>
                              </p:par>
                              <p:par>
                                <p:cTn id="7" presetID="8" presetClass="emph" presetSubtype="0" repeatCount="2000" fill="hold" grpId="1" nodeType="withEffect">
                                  <p:stCondLst>
                                    <p:cond delay="0"/>
                                  </p:stCondLst>
                                  <p:childTnLst>
                                    <p:animRot by="21600000">
                                      <p:cBhvr>
                                        <p:cTn id="8" dur="1750" fill="hold"/>
                                        <p:tgtEl>
                                          <p:spTgt spid="50"/>
                                        </p:tgtEl>
                                        <p:attrNameLst>
                                          <p:attrName>r</p:attrName>
                                        </p:attrNameLst>
                                      </p:cBhvr>
                                    </p:animRot>
                                  </p:childTnLst>
                                </p:cTn>
                              </p:par>
                              <p:par>
                                <p:cTn id="9" presetID="6" presetClass="emph" presetSubtype="0" decel="32000" fill="hold" grpId="2" nodeType="withEffect">
                                  <p:stCondLst>
                                    <p:cond delay="2750"/>
                                  </p:stCondLst>
                                  <p:childTnLst>
                                    <p:animScale>
                                      <p:cBhvr>
                                        <p:cTn id="10" dur="1500" fill="hold"/>
                                        <p:tgtEl>
                                          <p:spTgt spid="50"/>
                                        </p:tgtEl>
                                      </p:cBhvr>
                                      <p:by x="750000" y="750000"/>
                                    </p:animScale>
                                  </p:childTnLst>
                                </p:cTn>
                              </p:par>
                              <p:par>
                                <p:cTn id="11" presetID="10" presetClass="exit" presetSubtype="0" fill="hold" grpId="3" nodeType="withEffect">
                                  <p:stCondLst>
                                    <p:cond delay="3250"/>
                                  </p:stCondLst>
                                  <p:childTnLst>
                                    <p:animEffect transition="out" filter="fade">
                                      <p:cBhvr>
                                        <p:cTn id="12" dur="1000"/>
                                        <p:tgtEl>
                                          <p:spTgt spid="50"/>
                                        </p:tgtEl>
                                      </p:cBhvr>
                                    </p:animEffect>
                                    <p:set>
                                      <p:cBhvr>
                                        <p:cTn id="13" dur="1" fill="hold">
                                          <p:stCondLst>
                                            <p:cond delay="999"/>
                                          </p:stCondLst>
                                        </p:cTn>
                                        <p:tgtEl>
                                          <p:spTgt spid="50"/>
                                        </p:tgtEl>
                                        <p:attrNameLst>
                                          <p:attrName>style.visibility</p:attrName>
                                        </p:attrNameLst>
                                      </p:cBhvr>
                                      <p:to>
                                        <p:strVal val="hidden"/>
                                      </p:to>
                                    </p:set>
                                  </p:childTnLst>
                                </p:cTn>
                              </p:par>
                              <p:par>
                                <p:cTn id="14" presetID="0" presetClass="path" presetSubtype="0" accel="50000" decel="50000" fill="hold" grpId="0" nodeType="withEffect">
                                  <p:stCondLst>
                                    <p:cond delay="0"/>
                                  </p:stCondLst>
                                  <p:childTnLst>
                                    <p:animMotion origin="layout" path="M 1.25E-6 -4.81481E-6 C 0.19687 -0.00509 1.097 -0.51643 1.1332 -1.403 " pathEditMode="relative" rAng="0" ptsTypes="AA">
                                      <p:cBhvr>
                                        <p:cTn id="15" dur="2000" fill="hold"/>
                                        <p:tgtEl>
                                          <p:spTgt spid="51"/>
                                        </p:tgtEl>
                                        <p:attrNameLst>
                                          <p:attrName>ppt_x</p:attrName>
                                          <p:attrName>ppt_y</p:attrName>
                                        </p:attrNameLst>
                                      </p:cBhvr>
                                      <p:rCtr x="56654" y="-70162"/>
                                    </p:animMotion>
                                  </p:childTnLst>
                                </p:cTn>
                              </p:par>
                              <p:par>
                                <p:cTn id="16" presetID="8" presetClass="emph" presetSubtype="0" fill="hold" grpId="1" nodeType="withEffect">
                                  <p:stCondLst>
                                    <p:cond delay="0"/>
                                  </p:stCondLst>
                                  <p:childTnLst>
                                    <p:animRot by="21600000">
                                      <p:cBhvr>
                                        <p:cTn id="17" dur="3500" fill="hold"/>
                                        <p:tgtEl>
                                          <p:spTgt spid="51"/>
                                        </p:tgtEl>
                                        <p:attrNameLst>
                                          <p:attrName>r</p:attrName>
                                        </p:attrNameLst>
                                      </p:cBhvr>
                                    </p:animRot>
                                  </p:childTnLst>
                                </p:cTn>
                              </p:par>
                              <p:par>
                                <p:cTn id="18" presetID="0" presetClass="path" presetSubtype="0" accel="50000" decel="50000" fill="hold" grpId="0" nodeType="withEffect">
                                  <p:stCondLst>
                                    <p:cond delay="0"/>
                                  </p:stCondLst>
                                  <p:childTnLst>
                                    <p:animMotion origin="layout" path="M -0.00065 0.02246 C 0.20456 0.01829 1.14375 -0.45069 1.18125 -1.26388 " pathEditMode="relative" rAng="0" ptsTypes="AA">
                                      <p:cBhvr>
                                        <p:cTn id="19" dur="2000" fill="hold"/>
                                        <p:tgtEl>
                                          <p:spTgt spid="52"/>
                                        </p:tgtEl>
                                        <p:attrNameLst>
                                          <p:attrName>ppt_x</p:attrName>
                                          <p:attrName>ppt_y</p:attrName>
                                        </p:attrNameLst>
                                      </p:cBhvr>
                                      <p:rCtr x="59089" y="-64329"/>
                                    </p:animMotion>
                                  </p:childTnLst>
                                </p:cTn>
                              </p:par>
                              <p:par>
                                <p:cTn id="20" presetID="8" presetClass="emph" presetSubtype="0" fill="hold" grpId="1" nodeType="withEffect">
                                  <p:stCondLst>
                                    <p:cond delay="0"/>
                                  </p:stCondLst>
                                  <p:childTnLst>
                                    <p:animRot by="21600000">
                                      <p:cBhvr>
                                        <p:cTn id="21" dur="4500" fill="hold"/>
                                        <p:tgtEl>
                                          <p:spTgt spid="52"/>
                                        </p:tgtEl>
                                        <p:attrNameLst>
                                          <p:attrName>r</p:attrName>
                                        </p:attrNameLst>
                                      </p:cBhvr>
                                    </p:animRot>
                                  </p:childTnLst>
                                </p:cTn>
                              </p:par>
                              <p:par>
                                <p:cTn id="22" presetID="0" presetClass="path" presetSubtype="0" accel="50000" decel="50000" fill="hold" grpId="0" nodeType="withEffect">
                                  <p:stCondLst>
                                    <p:cond delay="0"/>
                                  </p:stCondLst>
                                  <p:childTnLst>
                                    <p:animMotion origin="layout" path="M -1.04167E-6 -1.48148E-6 C 0.20833 -0.00509 1.16133 -0.51597 1.19948 -1.40185 " pathEditMode="relative" rAng="0" ptsTypes="AA">
                                      <p:cBhvr>
                                        <p:cTn id="23" dur="2000" fill="hold"/>
                                        <p:tgtEl>
                                          <p:spTgt spid="53"/>
                                        </p:tgtEl>
                                        <p:attrNameLst>
                                          <p:attrName>ppt_x</p:attrName>
                                          <p:attrName>ppt_y</p:attrName>
                                        </p:attrNameLst>
                                      </p:cBhvr>
                                      <p:rCtr x="59974" y="-70093"/>
                                    </p:animMotion>
                                  </p:childTnLst>
                                </p:cTn>
                              </p:par>
                              <p:par>
                                <p:cTn id="24" presetID="8" presetClass="emph" presetSubtype="0" fill="hold" grpId="1" nodeType="withEffect">
                                  <p:stCondLst>
                                    <p:cond delay="0"/>
                                  </p:stCondLst>
                                  <p:childTnLst>
                                    <p:animRot by="21600000">
                                      <p:cBhvr>
                                        <p:cTn id="25" dur="3500" fill="hold"/>
                                        <p:tgtEl>
                                          <p:spTgt spid="53"/>
                                        </p:tgtEl>
                                        <p:attrNameLst>
                                          <p:attrName>r</p:attrName>
                                        </p:attrNameLst>
                                      </p:cBhvr>
                                    </p:animRot>
                                  </p:childTnLst>
                                </p:cTn>
                              </p:par>
                              <p:par>
                                <p:cTn id="26" presetID="0" presetClass="path" presetSubtype="0" accel="50000" decel="50000" fill="hold" grpId="0" nodeType="withEffect">
                                  <p:stCondLst>
                                    <p:cond delay="0"/>
                                  </p:stCondLst>
                                  <p:childTnLst>
                                    <p:animMotion origin="layout" path="M 1.66667E-6 -1.48148E-6 C 0.20456 -0.00579 1.13919 -0.60092 1.17695 -1.63217 " pathEditMode="relative" rAng="0" ptsTypes="AA">
                                      <p:cBhvr>
                                        <p:cTn id="27" dur="2000" fill="hold"/>
                                        <p:tgtEl>
                                          <p:spTgt spid="54"/>
                                        </p:tgtEl>
                                        <p:attrNameLst>
                                          <p:attrName>ppt_x</p:attrName>
                                          <p:attrName>ppt_y</p:attrName>
                                        </p:attrNameLst>
                                      </p:cBhvr>
                                      <p:rCtr x="58841" y="-81620"/>
                                    </p:animMotion>
                                  </p:childTnLst>
                                </p:cTn>
                              </p:par>
                              <p:par>
                                <p:cTn id="28" presetID="8" presetClass="emph" presetSubtype="0" fill="hold" grpId="1" nodeType="withEffect">
                                  <p:stCondLst>
                                    <p:cond delay="0"/>
                                  </p:stCondLst>
                                  <p:childTnLst>
                                    <p:animRot by="21600000">
                                      <p:cBhvr>
                                        <p:cTn id="29" dur="4500" fill="hold"/>
                                        <p:tgtEl>
                                          <p:spTgt spid="54"/>
                                        </p:tgtEl>
                                        <p:attrNameLst>
                                          <p:attrName>r</p:attrName>
                                        </p:attrNameLst>
                                      </p:cBhvr>
                                    </p:animRot>
                                  </p:childTnLst>
                                </p:cTn>
                              </p:par>
                              <p:par>
                                <p:cTn id="30" presetID="0" presetClass="path" presetSubtype="0" accel="50000" decel="50000" fill="hold" grpId="0" nodeType="withEffect">
                                  <p:stCondLst>
                                    <p:cond delay="250"/>
                                  </p:stCondLst>
                                  <p:childTnLst>
                                    <p:animMotion origin="layout" path="M -3.95833E-6 -4.44444E-6 C 0.19688 -0.00509 1.09701 -0.51643 1.13321 -1.403 " pathEditMode="relative" rAng="0" ptsTypes="AA">
                                      <p:cBhvr>
                                        <p:cTn id="31" dur="2000" fill="hold"/>
                                        <p:tgtEl>
                                          <p:spTgt spid="55"/>
                                        </p:tgtEl>
                                        <p:attrNameLst>
                                          <p:attrName>ppt_x</p:attrName>
                                          <p:attrName>ppt_y</p:attrName>
                                        </p:attrNameLst>
                                      </p:cBhvr>
                                      <p:rCtr x="56654" y="-70162"/>
                                    </p:animMotion>
                                  </p:childTnLst>
                                </p:cTn>
                              </p:par>
                              <p:par>
                                <p:cTn id="32" presetID="8" presetClass="emph" presetSubtype="0" fill="hold" grpId="1" nodeType="withEffect">
                                  <p:stCondLst>
                                    <p:cond delay="0"/>
                                  </p:stCondLst>
                                  <p:childTnLst>
                                    <p:animRot by="21600000">
                                      <p:cBhvr>
                                        <p:cTn id="33" dur="4500" fill="hold"/>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0" grpId="2" animBg="1"/>
      <p:bldP spid="50" grpId="3"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12"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pic>
        <p:nvPicPr>
          <p:cNvPr id="67586" name="Picture 2" descr="C:\Users\user\Desktop\1.jpg"/>
          <p:cNvPicPr>
            <a:picLocks noChangeAspect="1" noChangeArrowheads="1"/>
          </p:cNvPicPr>
          <p:nvPr/>
        </p:nvPicPr>
        <p:blipFill>
          <a:blip r:embed="rId3" cstate="print"/>
          <a:srcRect t="11391"/>
          <a:stretch>
            <a:fillRect/>
          </a:stretch>
        </p:blipFill>
        <p:spPr bwMode="auto">
          <a:xfrm>
            <a:off x="6588968" y="2325512"/>
            <a:ext cx="5284951" cy="2871546"/>
          </a:xfrm>
          <a:prstGeom prst="rect">
            <a:avLst/>
          </a:prstGeom>
          <a:noFill/>
        </p:spPr>
      </p:pic>
      <p:grpSp>
        <p:nvGrpSpPr>
          <p:cNvPr id="26" name="组合 25"/>
          <p:cNvGrpSpPr/>
          <p:nvPr/>
        </p:nvGrpSpPr>
        <p:grpSpPr>
          <a:xfrm>
            <a:off x="570762" y="2344115"/>
            <a:ext cx="5902612" cy="3131987"/>
            <a:chOff x="589544" y="1479884"/>
            <a:chExt cx="7200002" cy="3883676"/>
          </a:xfrm>
        </p:grpSpPr>
        <p:sp>
          <p:nvSpPr>
            <p:cNvPr id="32" name="矩形 31"/>
            <p:cNvSpPr/>
            <p:nvPr/>
          </p:nvSpPr>
          <p:spPr>
            <a:xfrm>
              <a:off x="589544" y="1479884"/>
              <a:ext cx="7200000" cy="359047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6"/>
            <p:cNvSpPr txBox="1"/>
            <p:nvPr/>
          </p:nvSpPr>
          <p:spPr>
            <a:xfrm>
              <a:off x="746455" y="1668006"/>
              <a:ext cx="611699"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1.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定义</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6" name="矩形 45"/>
            <p:cNvSpPr/>
            <p:nvPr/>
          </p:nvSpPr>
          <p:spPr>
            <a:xfrm>
              <a:off x="738103" y="2329489"/>
              <a:ext cx="6902883" cy="3034071"/>
            </a:xfrm>
            <a:prstGeom prst="rect">
              <a:avLst/>
            </a:prstGeom>
          </p:spPr>
          <p:txBody>
            <a:bodyPr wrap="square">
              <a:spAutoFit/>
            </a:bodyPr>
            <a:lstStyle/>
            <a:p>
              <a:pPr>
                <a:lnSpc>
                  <a:spcPct val="150000"/>
                </a:lnSpc>
                <a:buFont typeface="Wingdings" pitchFamily="2" charset="2"/>
                <a:buChar char="Ø"/>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指</a:t>
              </a:r>
              <a:r>
                <a:rPr lang="zh-CN" altLang="zh-CN" b="1" kern="0" dirty="0" smtClean="0">
                  <a:solidFill>
                    <a:srgbClr val="FF0000"/>
                  </a:solidFill>
                  <a:latin typeface="微软雅黑" panose="020B0503020204020204" pitchFamily="34" charset="-122"/>
                  <a:ea typeface="微软雅黑" panose="020B0503020204020204" pitchFamily="34" charset="-122"/>
                </a:rPr>
                <a:t>党员领导干部</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召开的旨在开展批评与自我批评的组织生活制度。</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它是党内政治生活的重要内容，是发扬党内民主、加强党内监督、依靠</a:t>
              </a:r>
              <a:r>
                <a:rPr lang="zh-CN" altLang="zh-CN" b="1" kern="0" dirty="0" smtClean="0">
                  <a:solidFill>
                    <a:srgbClr val="FF0000"/>
                  </a:solidFill>
                  <a:latin typeface="微软雅黑" panose="020B0503020204020204" pitchFamily="34" charset="-122"/>
                  <a:ea typeface="微软雅黑" panose="020B0503020204020204" pitchFamily="34" charset="-122"/>
                </a:rPr>
                <a:t>领导班子自身力量</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解决矛盾和问题的重要方式。</a:t>
              </a:r>
            </a:p>
            <a:p>
              <a:pPr>
                <a:buFont typeface="Wingdings" pitchFamily="2" charset="2"/>
                <a:buChar char="Ø"/>
              </a:pPr>
              <a:endParaRPr lang="zh-CN" altLang="zh-CN"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7586"/>
                                        </p:tgtEl>
                                        <p:attrNameLst>
                                          <p:attrName>style.visibility</p:attrName>
                                        </p:attrNameLst>
                                      </p:cBhvr>
                                      <p:to>
                                        <p:strVal val="visible"/>
                                      </p:to>
                                    </p:set>
                                    <p:animEffect transition="in" filter="wipe(left)">
                                      <p:cBhvr>
                                        <p:cTn id="16"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70761" y="1879667"/>
            <a:ext cx="7484667" cy="4521134"/>
            <a:chOff x="589544" y="1479884"/>
            <a:chExt cx="7200002" cy="5606225"/>
          </a:xfrm>
        </p:grpSpPr>
        <p:sp>
          <p:nvSpPr>
            <p:cNvPr id="8" name="矩形 7"/>
            <p:cNvSpPr/>
            <p:nvPr/>
          </p:nvSpPr>
          <p:spPr>
            <a:xfrm>
              <a:off x="589544" y="1479884"/>
              <a:ext cx="7200000" cy="560622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6"/>
            <p:cNvSpPr txBox="1"/>
            <p:nvPr/>
          </p:nvSpPr>
          <p:spPr>
            <a:xfrm>
              <a:off x="746455" y="1668006"/>
              <a:ext cx="1689807"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2.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历史由来</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738103" y="2167511"/>
              <a:ext cx="7023519" cy="4179004"/>
            </a:xfrm>
            <a:prstGeom prst="rect">
              <a:avLst/>
            </a:prstGeom>
          </p:spPr>
          <p:txBody>
            <a:bodyPr wrap="square">
              <a:spAutoFit/>
            </a:bodyPr>
            <a:lstStyle/>
            <a:p>
              <a:pPr>
                <a:lnSpc>
                  <a:spcPct val="150000"/>
                </a:lnSpc>
              </a:pPr>
              <a:endParaRPr lang="en-US" altLang="zh-CN" sz="2000" b="1"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b="1"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zh-CN" b="1"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刘少奇</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zh-CN" b="1"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邓小平</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同志在</a:t>
              </a:r>
              <a:r>
                <a:rPr lang="en-US" altLang="zh-CN" b="1"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1962</a:t>
              </a:r>
              <a:r>
                <a:rPr lang="zh-CN" altLang="zh-CN" b="1"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初召开的七千人大会上提出</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了建立</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“党内生活会”的概念和主张</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，得到了毛主席的赞同</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这次会议</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，初步总结了</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1958</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年“大跃进”以来的经验教训，充分发扬了民主，开展了批评和自我批评，对如何坚持和发展党内民主生活进行了反思和探索，并正式提出了“党内生活会”的概念。</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buFont typeface="Wingdings" pitchFamily="2" charset="2"/>
                <a:buChar char="Ø"/>
              </a:pPr>
              <a:endParaRPr lang="zh-CN" altLang="zh-CN"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68610" name="Picture 2" descr="C:\Users\user\Desktop\0019b91ecbef11fd843219.jpg"/>
          <p:cNvPicPr>
            <a:picLocks noChangeAspect="1" noChangeArrowheads="1"/>
          </p:cNvPicPr>
          <p:nvPr/>
        </p:nvPicPr>
        <p:blipFill>
          <a:blip r:embed="rId3" cstate="print"/>
          <a:srcRect/>
          <a:stretch>
            <a:fillRect/>
          </a:stretch>
        </p:blipFill>
        <p:spPr bwMode="auto">
          <a:xfrm>
            <a:off x="8153400" y="2348591"/>
            <a:ext cx="3810000" cy="2857500"/>
          </a:xfrm>
          <a:prstGeom prst="rect">
            <a:avLst/>
          </a:prstGeom>
          <a:noFill/>
        </p:spPr>
      </p:pic>
      <p:sp>
        <p:nvSpPr>
          <p:cNvPr id="16" name="TextBox 15"/>
          <p:cNvSpPr txBox="1"/>
          <p:nvPr/>
        </p:nvSpPr>
        <p:spPr>
          <a:xfrm>
            <a:off x="8534400" y="5239657"/>
            <a:ext cx="2917372" cy="369332"/>
          </a:xfrm>
          <a:prstGeom prst="rect">
            <a:avLst/>
          </a:prstGeom>
          <a:noFill/>
        </p:spPr>
        <p:txBody>
          <a:bodyPr wrap="square" rtlCol="0">
            <a:spAutoFit/>
          </a:bodyPr>
          <a:lstStyle/>
          <a:p>
            <a:pPr algn="ct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1962</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年七千人大会</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8610"/>
                                        </p:tgtEl>
                                        <p:attrNameLst>
                                          <p:attrName>style.visibility</p:attrName>
                                        </p:attrNameLst>
                                      </p:cBhvr>
                                      <p:to>
                                        <p:strVal val="visible"/>
                                      </p:to>
                                    </p:set>
                                    <p:animEffect transition="in" filter="wipe(left)">
                                      <p:cBhvr>
                                        <p:cTn id="11" dur="500"/>
                                        <p:tgtEl>
                                          <p:spTgt spid="686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800801" y="2781384"/>
            <a:ext cx="11026437" cy="646331"/>
            <a:chOff x="907163" y="3111880"/>
            <a:chExt cx="10762324" cy="646331"/>
          </a:xfrm>
        </p:grpSpPr>
        <p:sp>
          <p:nvSpPr>
            <p:cNvPr id="25" name="TextBox 24"/>
            <p:cNvSpPr txBox="1"/>
            <p:nvPr/>
          </p:nvSpPr>
          <p:spPr>
            <a:xfrm>
              <a:off x="1124877" y="3111880"/>
              <a:ext cx="10544610" cy="646331"/>
            </a:xfrm>
            <a:prstGeom prst="rect">
              <a:avLst/>
            </a:prstGeom>
            <a:noFill/>
          </p:spPr>
          <p:txBody>
            <a:bodyPr wrap="square" rtlCol="0">
              <a:spAutoFit/>
            </a:bodyPr>
            <a:lstStyle/>
            <a:p>
              <a:pPr>
                <a:buClr>
                  <a:srgbClr val="C00000"/>
                </a:buClr>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1980</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月，党的十一届五中全会通过《关于党内政治生活的若干准则》，明确要求：</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各级党委或常委都应定期召开民主生活会，交流思想，开展批评和自我批评。</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b="1" dirty="0" smtClean="0">
                <a:solidFill>
                  <a:schemeClr val="tx1">
                    <a:lumMod val="95000"/>
                    <a:lumOff val="5000"/>
                  </a:schemeClr>
                </a:solidFill>
                <a:latin typeface="微软雅黑" pitchFamily="34" charset="-122"/>
                <a:ea typeface="微软雅黑" pitchFamily="34" charset="-122"/>
              </a:endParaRPr>
            </a:p>
          </p:txBody>
        </p:sp>
        <p:sp>
          <p:nvSpPr>
            <p:cNvPr id="26" name="流程图: 联系 25"/>
            <p:cNvSpPr/>
            <p:nvPr/>
          </p:nvSpPr>
          <p:spPr>
            <a:xfrm>
              <a:off x="907163" y="3200394"/>
              <a:ext cx="217699" cy="232228"/>
            </a:xfrm>
            <a:prstGeom prst="flowChartConnector">
              <a:avLst/>
            </a:prstGeom>
            <a:noFill/>
            <a:ln w="38100">
              <a:solidFill>
                <a:srgbClr val="F57C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9" name="组合 28"/>
          <p:cNvGrpSpPr/>
          <p:nvPr/>
        </p:nvGrpSpPr>
        <p:grpSpPr>
          <a:xfrm>
            <a:off x="532298" y="1915908"/>
            <a:ext cx="10762324" cy="458908"/>
            <a:chOff x="907163" y="3069766"/>
            <a:chExt cx="10762324" cy="458908"/>
          </a:xfrm>
        </p:grpSpPr>
        <p:sp>
          <p:nvSpPr>
            <p:cNvPr id="30" name="TextBox 29"/>
            <p:cNvSpPr txBox="1"/>
            <p:nvPr/>
          </p:nvSpPr>
          <p:spPr>
            <a:xfrm>
              <a:off x="1124877" y="3069766"/>
              <a:ext cx="10544610" cy="458908"/>
            </a:xfrm>
            <a:prstGeom prst="rect">
              <a:avLst/>
            </a:prstGeom>
            <a:noFill/>
          </p:spPr>
          <p:txBody>
            <a:bodyPr wrap="square" rtlCol="0">
              <a:spAutoFit/>
            </a:bodyPr>
            <a:lstStyle/>
            <a:p>
              <a:pPr>
                <a:lnSpc>
                  <a:spcPct val="150000"/>
                </a:lnSpc>
                <a:buClr>
                  <a:srgbClr val="C00000"/>
                </a:buClr>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1962</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年，七千人大会正式提出民主生活会概念。</a:t>
              </a:r>
              <a:endParaRPr lang="en-US" altLang="zh-CN" b="1" dirty="0" smtClean="0">
                <a:solidFill>
                  <a:schemeClr val="tx1">
                    <a:lumMod val="95000"/>
                    <a:lumOff val="5000"/>
                  </a:schemeClr>
                </a:solidFill>
                <a:latin typeface="微软雅黑" pitchFamily="34" charset="-122"/>
                <a:ea typeface="微软雅黑" pitchFamily="34" charset="-122"/>
              </a:endParaRPr>
            </a:p>
          </p:txBody>
        </p:sp>
        <p:sp>
          <p:nvSpPr>
            <p:cNvPr id="31" name="流程图: 联系 30"/>
            <p:cNvSpPr/>
            <p:nvPr/>
          </p:nvSpPr>
          <p:spPr>
            <a:xfrm>
              <a:off x="907163" y="3200394"/>
              <a:ext cx="217699" cy="232228"/>
            </a:xfrm>
            <a:prstGeom prst="flowChartConnector">
              <a:avLst/>
            </a:prstGeom>
            <a:noFill/>
            <a:ln w="38100">
              <a:solidFill>
                <a:srgbClr val="F57C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5" name="组合 54"/>
          <p:cNvGrpSpPr/>
          <p:nvPr/>
        </p:nvGrpSpPr>
        <p:grpSpPr>
          <a:xfrm>
            <a:off x="1128329" y="3633313"/>
            <a:ext cx="10863801" cy="646331"/>
            <a:chOff x="1128330" y="3723253"/>
            <a:chExt cx="10762324" cy="646331"/>
          </a:xfrm>
        </p:grpSpPr>
        <p:sp>
          <p:nvSpPr>
            <p:cNvPr id="33" name="TextBox 32"/>
            <p:cNvSpPr txBox="1"/>
            <p:nvPr/>
          </p:nvSpPr>
          <p:spPr>
            <a:xfrm>
              <a:off x="1346044" y="3723253"/>
              <a:ext cx="10544610" cy="646331"/>
            </a:xfrm>
            <a:prstGeom prst="rect">
              <a:avLst/>
            </a:prstGeom>
            <a:noFill/>
          </p:spPr>
          <p:txBody>
            <a:bodyPr wrap="square" rtlCol="0">
              <a:spAutoFit/>
            </a:bodyPr>
            <a:lstStyle/>
            <a:p>
              <a:pPr>
                <a:buClr>
                  <a:srgbClr val="C00000"/>
                </a:buClr>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1981</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月，中组部下发《关于进一步健全县以上领导干部生活会的通知》，这是我们党第一次以党内文件的形式，将民主生活会的制度纳入领导干部的政治生活和组织生活。</a:t>
              </a:r>
              <a:endParaRPr lang="en-US" altLang="zh-CN" b="1" dirty="0" smtClean="0">
                <a:solidFill>
                  <a:schemeClr val="tx1">
                    <a:lumMod val="95000"/>
                    <a:lumOff val="5000"/>
                  </a:schemeClr>
                </a:solidFill>
                <a:latin typeface="微软雅黑" pitchFamily="34" charset="-122"/>
                <a:ea typeface="微软雅黑" pitchFamily="34" charset="-122"/>
              </a:endParaRPr>
            </a:p>
          </p:txBody>
        </p:sp>
        <p:sp>
          <p:nvSpPr>
            <p:cNvPr id="34" name="流程图: 联系 33"/>
            <p:cNvSpPr/>
            <p:nvPr/>
          </p:nvSpPr>
          <p:spPr>
            <a:xfrm>
              <a:off x="1128330" y="3781311"/>
              <a:ext cx="217699" cy="232228"/>
            </a:xfrm>
            <a:prstGeom prst="flowChartConnector">
              <a:avLst/>
            </a:prstGeom>
            <a:noFill/>
            <a:ln w="38100">
              <a:solidFill>
                <a:srgbClr val="F57C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6" name="组合 35"/>
          <p:cNvGrpSpPr/>
          <p:nvPr/>
        </p:nvGrpSpPr>
        <p:grpSpPr>
          <a:xfrm>
            <a:off x="1384706" y="4340102"/>
            <a:ext cx="10762324" cy="458908"/>
            <a:chOff x="907163" y="3055252"/>
            <a:chExt cx="10762324" cy="458908"/>
          </a:xfrm>
        </p:grpSpPr>
        <p:sp>
          <p:nvSpPr>
            <p:cNvPr id="37" name="TextBox 36"/>
            <p:cNvSpPr txBox="1"/>
            <p:nvPr/>
          </p:nvSpPr>
          <p:spPr>
            <a:xfrm>
              <a:off x="1124877" y="3055252"/>
              <a:ext cx="10544610" cy="458908"/>
            </a:xfrm>
            <a:prstGeom prst="rect">
              <a:avLst/>
            </a:prstGeom>
            <a:noFill/>
          </p:spPr>
          <p:txBody>
            <a:bodyPr wrap="square" rtlCol="0">
              <a:spAutoFit/>
            </a:bodyPr>
            <a:lstStyle/>
            <a:p>
              <a:pPr>
                <a:lnSpc>
                  <a:spcPct val="150000"/>
                </a:lnSpc>
                <a:buClr>
                  <a:srgbClr val="C00000"/>
                </a:buClr>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2003</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月党中央颁布了《党内监督条例（试行）》，就党内民主生活做了进一步规定。</a:t>
              </a:r>
              <a:endParaRPr lang="en-US" altLang="zh-CN" b="1" dirty="0" smtClean="0">
                <a:solidFill>
                  <a:schemeClr val="tx1">
                    <a:lumMod val="95000"/>
                    <a:lumOff val="5000"/>
                  </a:schemeClr>
                </a:solidFill>
                <a:latin typeface="微软雅黑" pitchFamily="34" charset="-122"/>
                <a:ea typeface="微软雅黑" pitchFamily="34" charset="-122"/>
              </a:endParaRPr>
            </a:p>
          </p:txBody>
        </p:sp>
        <p:sp>
          <p:nvSpPr>
            <p:cNvPr id="38" name="流程图: 联系 37"/>
            <p:cNvSpPr/>
            <p:nvPr/>
          </p:nvSpPr>
          <p:spPr>
            <a:xfrm>
              <a:off x="907163" y="3200394"/>
              <a:ext cx="217699" cy="232228"/>
            </a:xfrm>
            <a:prstGeom prst="flowChartConnector">
              <a:avLst/>
            </a:prstGeom>
            <a:noFill/>
            <a:ln w="38100">
              <a:solidFill>
                <a:srgbClr val="F57C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9" name="组合 38"/>
          <p:cNvGrpSpPr/>
          <p:nvPr/>
        </p:nvGrpSpPr>
        <p:grpSpPr>
          <a:xfrm>
            <a:off x="1663939" y="5149440"/>
            <a:ext cx="10101913" cy="646331"/>
            <a:chOff x="907163" y="3096890"/>
            <a:chExt cx="10762324" cy="646331"/>
          </a:xfrm>
        </p:grpSpPr>
        <p:sp>
          <p:nvSpPr>
            <p:cNvPr id="40" name="TextBox 39"/>
            <p:cNvSpPr txBox="1"/>
            <p:nvPr/>
          </p:nvSpPr>
          <p:spPr>
            <a:xfrm>
              <a:off x="1124877" y="3096890"/>
              <a:ext cx="10544610" cy="646331"/>
            </a:xfrm>
            <a:prstGeom prst="rect">
              <a:avLst/>
            </a:prstGeom>
            <a:noFill/>
          </p:spPr>
          <p:txBody>
            <a:bodyPr wrap="square" rtlCol="0">
              <a:spAutoFit/>
            </a:bodyPr>
            <a:lstStyle/>
            <a:p>
              <a:pPr>
                <a:buClr>
                  <a:srgbClr val="C00000"/>
                </a:buClr>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27</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日，党的十八届六中全会通过《关于新形势下党内政治生活的若干准则》，明确要求要坚持民主生活会制度。</a:t>
              </a:r>
              <a:endParaRPr lang="en-US" altLang="zh-CN" b="1" dirty="0" smtClean="0">
                <a:solidFill>
                  <a:schemeClr val="tx1">
                    <a:lumMod val="95000"/>
                    <a:lumOff val="5000"/>
                  </a:schemeClr>
                </a:solidFill>
                <a:latin typeface="微软雅黑" pitchFamily="34" charset="-122"/>
                <a:ea typeface="微软雅黑" pitchFamily="34" charset="-122"/>
              </a:endParaRPr>
            </a:p>
          </p:txBody>
        </p:sp>
        <p:sp>
          <p:nvSpPr>
            <p:cNvPr id="41" name="流程图: 联系 40"/>
            <p:cNvSpPr/>
            <p:nvPr/>
          </p:nvSpPr>
          <p:spPr>
            <a:xfrm>
              <a:off x="907163" y="3200394"/>
              <a:ext cx="217699" cy="232228"/>
            </a:xfrm>
            <a:prstGeom prst="flowChartConnector">
              <a:avLst/>
            </a:prstGeom>
            <a:noFill/>
            <a:ln w="38100">
              <a:solidFill>
                <a:srgbClr val="F57C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2" name="组合 41"/>
          <p:cNvGrpSpPr/>
          <p:nvPr/>
        </p:nvGrpSpPr>
        <p:grpSpPr>
          <a:xfrm>
            <a:off x="1930553" y="5998040"/>
            <a:ext cx="10762324" cy="369332"/>
            <a:chOff x="907163" y="3142336"/>
            <a:chExt cx="10762324" cy="369332"/>
          </a:xfrm>
        </p:grpSpPr>
        <p:sp>
          <p:nvSpPr>
            <p:cNvPr id="43" name="TextBox 42"/>
            <p:cNvSpPr txBox="1"/>
            <p:nvPr/>
          </p:nvSpPr>
          <p:spPr>
            <a:xfrm>
              <a:off x="1124877" y="3142336"/>
              <a:ext cx="10544610" cy="369332"/>
            </a:xfrm>
            <a:prstGeom prst="rect">
              <a:avLst/>
            </a:prstGeom>
            <a:noFill/>
          </p:spPr>
          <p:txBody>
            <a:bodyPr wrap="square" rtlCol="0">
              <a:spAutoFit/>
            </a:bodyPr>
            <a:lstStyle/>
            <a:p>
              <a:pPr>
                <a:buClr>
                  <a:srgbClr val="C00000"/>
                </a:buClr>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23</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日，中共中央印发了《县以上党和国家机关党员领导干部民主生活会若干规定》</a:t>
              </a:r>
              <a:r>
                <a:rPr lang="zh-CN" altLang="en-US" dirty="0" smtClean="0"/>
                <a:t>。</a:t>
              </a:r>
              <a:endParaRPr lang="en-US" altLang="zh-CN" b="1" dirty="0" smtClean="0">
                <a:solidFill>
                  <a:schemeClr val="tx1">
                    <a:lumMod val="95000"/>
                    <a:lumOff val="5000"/>
                  </a:schemeClr>
                </a:solidFill>
                <a:latin typeface="微软雅黑" pitchFamily="34" charset="-122"/>
                <a:ea typeface="微软雅黑" pitchFamily="34" charset="-122"/>
              </a:endParaRPr>
            </a:p>
          </p:txBody>
        </p:sp>
        <p:sp>
          <p:nvSpPr>
            <p:cNvPr id="44" name="流程图: 联系 43"/>
            <p:cNvSpPr/>
            <p:nvPr/>
          </p:nvSpPr>
          <p:spPr>
            <a:xfrm>
              <a:off x="907163" y="3200394"/>
              <a:ext cx="217699" cy="232228"/>
            </a:xfrm>
            <a:prstGeom prst="flowChartConnector">
              <a:avLst/>
            </a:prstGeom>
            <a:noFill/>
            <a:ln w="38100">
              <a:solidFill>
                <a:srgbClr val="F57C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46" name="直接连接符 45"/>
          <p:cNvCxnSpPr>
            <a:endCxn id="34" idx="1"/>
          </p:cNvCxnSpPr>
          <p:nvPr/>
        </p:nvCxnSpPr>
        <p:spPr>
          <a:xfrm>
            <a:off x="961962" y="3124682"/>
            <a:ext cx="198549" cy="600698"/>
          </a:xfrm>
          <a:prstGeom prst="line">
            <a:avLst/>
          </a:prstGeom>
          <a:ln w="38100">
            <a:solidFill>
              <a:srgbClr val="F57C2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64265" y="3891679"/>
            <a:ext cx="198249" cy="600698"/>
          </a:xfrm>
          <a:prstGeom prst="line">
            <a:avLst/>
          </a:prstGeom>
          <a:ln w="38100">
            <a:solidFill>
              <a:srgbClr val="F57C2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549077" y="4686157"/>
            <a:ext cx="198249" cy="600698"/>
          </a:xfrm>
          <a:prstGeom prst="line">
            <a:avLst/>
          </a:prstGeom>
          <a:ln w="38100">
            <a:solidFill>
              <a:srgbClr val="F57C2B"/>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94638" y="2287732"/>
            <a:ext cx="198249" cy="600698"/>
          </a:xfrm>
          <a:prstGeom prst="line">
            <a:avLst/>
          </a:prstGeom>
          <a:ln w="38100">
            <a:solidFill>
              <a:srgbClr val="F57C2B"/>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803911" y="5465646"/>
            <a:ext cx="198249" cy="600698"/>
          </a:xfrm>
          <a:prstGeom prst="line">
            <a:avLst/>
          </a:prstGeom>
          <a:ln w="38100">
            <a:solidFill>
              <a:srgbClr val="F57C2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par>
                                <p:cTn id="21" presetID="22" presetClass="entr" presetSubtype="8"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par>
                                <p:cTn id="37" presetID="22" presetClass="entr" presetSubtype="8"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22" presetClass="entr" presetSubtype="8"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user\Desktop\15444125_511630.jpg"/>
          <p:cNvPicPr>
            <a:picLocks noChangeAspect="1" noChangeArrowheads="1"/>
          </p:cNvPicPr>
          <p:nvPr/>
        </p:nvPicPr>
        <p:blipFill>
          <a:blip r:embed="rId2" cstate="print"/>
          <a:srcRect/>
          <a:stretch>
            <a:fillRect/>
          </a:stretch>
        </p:blipFill>
        <p:spPr bwMode="auto">
          <a:xfrm>
            <a:off x="7010402" y="1948542"/>
            <a:ext cx="4876800" cy="3657600"/>
          </a:xfrm>
          <a:prstGeom prst="rect">
            <a:avLst/>
          </a:prstGeom>
          <a:noFill/>
        </p:spPr>
      </p:pic>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43332" y="2242517"/>
            <a:ext cx="6105812" cy="1224000"/>
            <a:chOff x="589544" y="1479884"/>
            <a:chExt cx="7200002" cy="1517765"/>
          </a:xfrm>
        </p:grpSpPr>
        <p:sp>
          <p:nvSpPr>
            <p:cNvPr id="8" name="矩形 7"/>
            <p:cNvSpPr/>
            <p:nvPr/>
          </p:nvSpPr>
          <p:spPr>
            <a:xfrm>
              <a:off x="589544" y="1479884"/>
              <a:ext cx="7200000" cy="151776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6"/>
            <p:cNvSpPr txBox="1"/>
            <p:nvPr/>
          </p:nvSpPr>
          <p:spPr>
            <a:xfrm>
              <a:off x="746455" y="1668006"/>
              <a:ext cx="657347"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3.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时间</a:t>
              </a:r>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738103" y="2347486"/>
              <a:ext cx="6902883" cy="457973"/>
            </a:xfrm>
            <a:prstGeom prst="rect">
              <a:avLst/>
            </a:prstGeom>
          </p:spPr>
          <p:txBody>
            <a:bodyPr wrap="square">
              <a:spAutoFit/>
            </a:bodyPr>
            <a:lstStyle/>
            <a:p>
              <a:pPr>
                <a:buFont typeface="Wingdings" pitchFamily="2" charset="2"/>
                <a:buChar char="Ø"/>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民主生活会每年召开</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次，一般安排在第四季度。</a:t>
              </a:r>
              <a:endParaRPr lang="zh-CN" altLang="zh-CN"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43332" y="4091907"/>
            <a:ext cx="6149354" cy="1423509"/>
            <a:chOff x="589544" y="1479883"/>
            <a:chExt cx="7200002" cy="1765157"/>
          </a:xfrm>
        </p:grpSpPr>
        <p:sp>
          <p:nvSpPr>
            <p:cNvPr id="14" name="矩形 13"/>
            <p:cNvSpPr/>
            <p:nvPr/>
          </p:nvSpPr>
          <p:spPr>
            <a:xfrm>
              <a:off x="589544" y="1479883"/>
              <a:ext cx="7200000" cy="176515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44"/>
            <p:cNvSpPr txBox="1"/>
            <p:nvPr/>
          </p:nvSpPr>
          <p:spPr>
            <a:xfrm>
              <a:off x="746455" y="1668006"/>
              <a:ext cx="917442"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4.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人数要求</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8" name="矩形 17"/>
            <p:cNvSpPr/>
            <p:nvPr/>
          </p:nvSpPr>
          <p:spPr>
            <a:xfrm>
              <a:off x="738103" y="2239250"/>
              <a:ext cx="6902883" cy="491765"/>
            </a:xfrm>
            <a:prstGeom prst="rect">
              <a:avLst/>
            </a:prstGeom>
          </p:spPr>
          <p:txBody>
            <a:bodyPr wrap="square">
              <a:spAutoFit/>
            </a:bodyPr>
            <a:lstStyle/>
            <a:p>
              <a:pPr marL="342900" indent="-342900">
                <a:lnSpc>
                  <a:spcPct val="120000"/>
                </a:lnSpc>
                <a:spcBef>
                  <a:spcPts val="600"/>
                </a:spcBef>
                <a:spcAft>
                  <a:spcPts val="600"/>
                </a:spcAft>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民主生活会到会人数必须达到应到会人数的三分之二以上。</a:t>
              </a:r>
              <a:endPar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9634"/>
                                        </p:tgtEl>
                                        <p:attrNameLst>
                                          <p:attrName>style.visibility</p:attrName>
                                        </p:attrNameLst>
                                      </p:cBhvr>
                                      <p:to>
                                        <p:strVal val="visible"/>
                                      </p:to>
                                    </p:set>
                                    <p:animEffect transition="in" filter="wipe(left)">
                                      <p:cBhvr>
                                        <p:cTn id="14"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什么是民主评议党员制度？</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pic>
        <p:nvPicPr>
          <p:cNvPr id="1026" name="Picture 2" descr="I:\1296343233_p7C9lJ.jpg"/>
          <p:cNvPicPr>
            <a:picLocks noChangeAspect="1" noChangeArrowheads="1"/>
          </p:cNvPicPr>
          <p:nvPr/>
        </p:nvPicPr>
        <p:blipFill>
          <a:blip r:embed="rId3" cstate="print"/>
          <a:srcRect/>
          <a:stretch>
            <a:fillRect/>
          </a:stretch>
        </p:blipFill>
        <p:spPr bwMode="auto">
          <a:xfrm>
            <a:off x="8105421" y="2143499"/>
            <a:ext cx="3507301" cy="3586215"/>
          </a:xfrm>
          <a:prstGeom prst="rect">
            <a:avLst/>
          </a:prstGeom>
          <a:noFill/>
        </p:spPr>
      </p:pic>
      <p:sp>
        <p:nvSpPr>
          <p:cNvPr id="8" name="双括号 7"/>
          <p:cNvSpPr/>
          <p:nvPr/>
        </p:nvSpPr>
        <p:spPr>
          <a:xfrm>
            <a:off x="508000" y="2305365"/>
            <a:ext cx="7349067" cy="3307694"/>
          </a:xfrm>
          <a:prstGeom prst="bracketPair">
            <a:avLst>
              <a:gd name="adj" fmla="val 7888"/>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zh-CN" sz="24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民主评议党员制度</a:t>
            </a:r>
            <a:r>
              <a:rPr lang="zh-CN"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是加强党的建设的一项重要制度。</a:t>
            </a:r>
            <a:endParaRPr lang="en-US"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endParaRPr lang="en-US"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r>
              <a:rPr lang="en-US"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1988</a:t>
            </a:r>
            <a:r>
              <a:rPr lang="zh-CN"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12</a:t>
            </a:r>
            <a:r>
              <a:rPr lang="zh-CN"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月中共中央</a:t>
            </a:r>
            <a:r>
              <a:rPr lang="zh-CN" altLang="zh-CN" sz="24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《中央组织部关于建立民主评议党员制度的意见》</a:t>
            </a:r>
            <a:r>
              <a:rPr lang="zh-CN" altLang="zh-CN"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，正式建立了这项制度</a:t>
            </a:r>
            <a:r>
              <a:rPr lang="zh-CN" altLang="en-US"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b="1" dirty="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55"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什么是民主评议党员制度？</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43330" y="2050603"/>
            <a:ext cx="10800000" cy="2038506"/>
            <a:chOff x="589544" y="1479883"/>
            <a:chExt cx="7200002" cy="2527755"/>
          </a:xfrm>
        </p:grpSpPr>
        <p:sp>
          <p:nvSpPr>
            <p:cNvPr id="8" name="矩形 7"/>
            <p:cNvSpPr/>
            <p:nvPr/>
          </p:nvSpPr>
          <p:spPr>
            <a:xfrm>
              <a:off x="589544" y="1479883"/>
              <a:ext cx="7200000" cy="217465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6"/>
            <p:cNvSpPr txBox="1"/>
            <p:nvPr/>
          </p:nvSpPr>
          <p:spPr>
            <a:xfrm>
              <a:off x="746455" y="1668006"/>
              <a:ext cx="1170454"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1.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定义</a:t>
              </a:r>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738103" y="2347486"/>
              <a:ext cx="6906913" cy="1660152"/>
            </a:xfrm>
            <a:prstGeom prst="rect">
              <a:avLst/>
            </a:prstGeom>
          </p:spPr>
          <p:txBody>
            <a:bodyPr wrap="square">
              <a:spAutoFit/>
            </a:bodyPr>
            <a:lstStyle/>
            <a:p>
              <a:pPr marL="342900" indent="-342900">
                <a:lnSpc>
                  <a:spcPct val="150000"/>
                </a:lnSpc>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民主评议党员就是督促党员对照党章规定的党员标准、对照入党誓词、联系个人实际进行党性分析，强化党员意识、增强党的观念、提高党性修养。</a:t>
              </a:r>
            </a:p>
          </p:txBody>
        </p:sp>
      </p:grpSp>
      <p:grpSp>
        <p:nvGrpSpPr>
          <p:cNvPr id="13" name="组合 12"/>
          <p:cNvGrpSpPr/>
          <p:nvPr/>
        </p:nvGrpSpPr>
        <p:grpSpPr>
          <a:xfrm>
            <a:off x="643331" y="4159641"/>
            <a:ext cx="10800000" cy="2004093"/>
            <a:chOff x="589544" y="1479883"/>
            <a:chExt cx="7200002" cy="2485083"/>
          </a:xfrm>
        </p:grpSpPr>
        <p:sp>
          <p:nvSpPr>
            <p:cNvPr id="14" name="矩形 13"/>
            <p:cNvSpPr/>
            <p:nvPr/>
          </p:nvSpPr>
          <p:spPr>
            <a:xfrm>
              <a:off x="589544" y="1479883"/>
              <a:ext cx="7200000" cy="248508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44"/>
            <p:cNvSpPr txBox="1"/>
            <p:nvPr/>
          </p:nvSpPr>
          <p:spPr>
            <a:xfrm>
              <a:off x="746455" y="1668007"/>
              <a:ext cx="1081461"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2.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目的</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8" name="矩形 17"/>
            <p:cNvSpPr/>
            <p:nvPr/>
          </p:nvSpPr>
          <p:spPr>
            <a:xfrm>
              <a:off x="738103" y="2239250"/>
              <a:ext cx="6923042" cy="1660152"/>
            </a:xfrm>
            <a:prstGeom prst="rect">
              <a:avLst/>
            </a:prstGeom>
          </p:spPr>
          <p:txBody>
            <a:bodyPr wrap="square">
              <a:spAutoFit/>
            </a:bodyPr>
            <a:lstStyle/>
            <a:p>
              <a:pPr marL="342900" indent="-342900">
                <a:lnSpc>
                  <a:spcPct val="150000"/>
                </a:lnSpc>
                <a:spcBef>
                  <a:spcPts val="600"/>
                </a:spcBef>
                <a:spcAft>
                  <a:spcPts val="600"/>
                </a:spcAft>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通过对全体党员进行正面教育、自我教育和民主评议，以及党组织考察，对每名党员在各项工作中的表现和作用作出客观评价。在认真评议的基础上，表彰优秀党员、妥善处置不合格党员，促进党员保持先进性纯洁性，增强党组织的创造力、凝聚力和战斗力。</a:t>
              </a:r>
              <a:endPar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什么是民主评议党员制度？</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43330" y="2050602"/>
            <a:ext cx="10800000" cy="3480954"/>
            <a:chOff x="643330" y="2050602"/>
            <a:chExt cx="10800000" cy="3480954"/>
          </a:xfrm>
        </p:grpSpPr>
        <p:sp>
          <p:nvSpPr>
            <p:cNvPr id="8" name="矩形 7"/>
            <p:cNvSpPr/>
            <p:nvPr/>
          </p:nvSpPr>
          <p:spPr>
            <a:xfrm>
              <a:off x="643330" y="2050602"/>
              <a:ext cx="10799997" cy="348095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43333" y="2050604"/>
              <a:ext cx="10799997" cy="87326"/>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43331" y="2137930"/>
              <a:ext cx="10799997" cy="593538"/>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6"/>
            <p:cNvSpPr txBox="1"/>
            <p:nvPr/>
          </p:nvSpPr>
          <p:spPr>
            <a:xfrm>
              <a:off x="878696" y="2202315"/>
              <a:ext cx="1454244" cy="369332"/>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3.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基本内容</a:t>
              </a:r>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12" name="矩形 11"/>
          <p:cNvSpPr/>
          <p:nvPr/>
        </p:nvSpPr>
        <p:spPr>
          <a:xfrm>
            <a:off x="1885245" y="2614819"/>
            <a:ext cx="8923604" cy="458908"/>
          </a:xfrm>
          <a:prstGeom prst="rect">
            <a:avLst/>
          </a:prstGeom>
        </p:spPr>
        <p:txBody>
          <a:bodyPr wrap="square">
            <a:spAutoFit/>
          </a:bodyPr>
          <a:lstStyle/>
          <a:p>
            <a:pPr marL="342900" indent="-342900">
              <a:lnSpc>
                <a:spcPct val="150000"/>
              </a:lnSpc>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是否具有共产主义远大理想和中国特色社会主义坚定信念</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210044" y="3012486"/>
            <a:ext cx="492443"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400" b="1" dirty="0" smtClean="0">
                <a:ln w="11430"/>
                <a:solidFill>
                  <a:srgbClr val="FF0000"/>
                </a:solidFill>
                <a:effectLst>
                  <a:glow rad="63500">
                    <a:schemeClr val="accent1">
                      <a:satMod val="175000"/>
                      <a:alpha val="40000"/>
                    </a:schemeClr>
                  </a:glow>
                  <a:outerShdw blurRad="50800" dist="39000" dir="5460000" algn="tl">
                    <a:srgbClr val="000000">
                      <a:alpha val="38000"/>
                    </a:srgbClr>
                  </a:outerShdw>
                </a:effectLst>
              </a:rPr>
              <a:t>五</a:t>
            </a:r>
            <a:endParaRPr lang="en-US" altLang="zh-CN" sz="2400" b="1" dirty="0" smtClean="0">
              <a:ln w="11430"/>
              <a:solidFill>
                <a:srgbClr val="FF0000"/>
              </a:solidFill>
              <a:effectLst>
                <a:glow rad="63500">
                  <a:schemeClr val="accent1">
                    <a:satMod val="175000"/>
                    <a:alpha val="40000"/>
                  </a:schemeClr>
                </a:glow>
                <a:outerShdw blurRad="50800" dist="39000" dir="5460000" algn="tl">
                  <a:srgbClr val="000000">
                    <a:alpha val="38000"/>
                  </a:srgbClr>
                </a:outerShdw>
              </a:effectLst>
            </a:endParaRPr>
          </a:p>
          <a:p>
            <a:pPr algn="ctr"/>
            <a:r>
              <a:rPr lang="zh-CN" altLang="en-US" sz="2400" b="1" dirty="0" smtClean="0">
                <a:ln w="11430"/>
                <a:solidFill>
                  <a:srgbClr val="FF0000"/>
                </a:solidFill>
                <a:effectLst>
                  <a:glow rad="63500">
                    <a:schemeClr val="accent1">
                      <a:satMod val="175000"/>
                      <a:alpha val="40000"/>
                    </a:schemeClr>
                  </a:glow>
                  <a:outerShdw blurRad="50800" dist="39000" dir="5460000" algn="tl">
                    <a:srgbClr val="000000">
                      <a:alpha val="38000"/>
                    </a:srgbClr>
                  </a:outerShdw>
                </a:effectLst>
              </a:rPr>
              <a:t>个</a:t>
            </a:r>
            <a:endParaRPr lang="en-US" altLang="zh-CN" sz="2400" b="1" dirty="0" smtClean="0">
              <a:ln w="11430"/>
              <a:solidFill>
                <a:srgbClr val="FF0000"/>
              </a:solidFill>
              <a:effectLst>
                <a:glow rad="63500">
                  <a:schemeClr val="accent1">
                    <a:satMod val="175000"/>
                    <a:alpha val="40000"/>
                  </a:schemeClr>
                </a:glow>
                <a:outerShdw blurRad="50800" dist="39000" dir="5460000" algn="tl">
                  <a:srgbClr val="000000">
                    <a:alpha val="38000"/>
                  </a:srgbClr>
                </a:outerShdw>
              </a:effectLst>
            </a:endParaRPr>
          </a:p>
          <a:p>
            <a:pPr algn="ctr"/>
            <a:r>
              <a:rPr lang="zh-CN" altLang="en-US" sz="2400" b="1" dirty="0" smtClean="0">
                <a:ln w="11430"/>
                <a:solidFill>
                  <a:srgbClr val="FF0000"/>
                </a:solidFill>
                <a:effectLst>
                  <a:glow rad="63500">
                    <a:schemeClr val="accent1">
                      <a:satMod val="175000"/>
                      <a:alpha val="40000"/>
                    </a:schemeClr>
                  </a:glow>
                  <a:outerShdw blurRad="50800" dist="39000" dir="5460000" algn="tl">
                    <a:srgbClr val="000000">
                      <a:alpha val="38000"/>
                    </a:srgbClr>
                  </a:outerShdw>
                </a:effectLst>
              </a:rPr>
              <a:t>是</a:t>
            </a:r>
            <a:endParaRPr lang="en-US" altLang="zh-CN" sz="2400" b="1" dirty="0" smtClean="0">
              <a:ln w="11430"/>
              <a:solidFill>
                <a:srgbClr val="FF0000"/>
              </a:solidFill>
              <a:effectLst>
                <a:glow rad="63500">
                  <a:schemeClr val="accent1">
                    <a:satMod val="175000"/>
                    <a:alpha val="40000"/>
                  </a:schemeClr>
                </a:glow>
                <a:outerShdw blurRad="50800" dist="39000" dir="5460000" algn="tl">
                  <a:srgbClr val="000000">
                    <a:alpha val="38000"/>
                  </a:srgbClr>
                </a:outerShdw>
              </a:effectLst>
            </a:endParaRPr>
          </a:p>
          <a:p>
            <a:pPr algn="ctr"/>
            <a:r>
              <a:rPr lang="zh-CN" altLang="en-US" sz="2400" b="1" dirty="0" smtClean="0">
                <a:ln w="11430"/>
                <a:solidFill>
                  <a:srgbClr val="FF0000"/>
                </a:solidFill>
                <a:effectLst>
                  <a:glow rad="63500">
                    <a:schemeClr val="accent1">
                      <a:satMod val="175000"/>
                      <a:alpha val="40000"/>
                    </a:schemeClr>
                  </a:glow>
                  <a:outerShdw blurRad="50800" dist="39000" dir="5460000" algn="tl">
                    <a:srgbClr val="000000">
                      <a:alpha val="38000"/>
                    </a:srgbClr>
                  </a:outerShdw>
                </a:effectLst>
              </a:rPr>
              <a:t>否</a:t>
            </a:r>
            <a:endParaRPr lang="zh-CN" altLang="en-US" sz="2400" b="1" dirty="0">
              <a:ln w="11430"/>
              <a:solidFill>
                <a:srgbClr val="FF0000"/>
              </a:solidFill>
              <a:effectLst>
                <a:glow rad="63500">
                  <a:schemeClr val="accent1">
                    <a:satMod val="175000"/>
                    <a:alpha val="40000"/>
                  </a:schemeClr>
                </a:glow>
                <a:outerShdw blurRad="50800" dist="39000" dir="5460000" algn="tl">
                  <a:srgbClr val="000000">
                    <a:alpha val="38000"/>
                  </a:srgbClr>
                </a:outerShdw>
              </a:effectLst>
            </a:endParaRPr>
          </a:p>
        </p:txBody>
      </p:sp>
      <p:sp>
        <p:nvSpPr>
          <p:cNvPr id="21" name="矩形 20"/>
          <p:cNvSpPr/>
          <p:nvPr/>
        </p:nvSpPr>
        <p:spPr>
          <a:xfrm>
            <a:off x="1873954" y="3202044"/>
            <a:ext cx="9177867" cy="646331"/>
          </a:xfrm>
          <a:prstGeom prst="rect">
            <a:avLst/>
          </a:prstGeom>
        </p:spPr>
        <p:txBody>
          <a:bodyPr wrap="square">
            <a:spAutoFit/>
          </a:bodyPr>
          <a:lstStyle/>
          <a:p>
            <a:pPr marL="342900" indent="-342900">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是否在思想上政治上行动上同以习近平同志为核心的党中央保持高度一致，坚决维护党中央权威；</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885245" y="3911052"/>
            <a:ext cx="7574844" cy="507831"/>
          </a:xfrm>
          <a:prstGeom prst="rect">
            <a:avLst/>
          </a:prstGeom>
        </p:spPr>
        <p:txBody>
          <a:bodyPr wrap="square">
            <a:spAutoFit/>
          </a:bodyPr>
          <a:lstStyle/>
          <a:p>
            <a:pPr marL="342900" indent="-342900">
              <a:lnSpc>
                <a:spcPct val="150000"/>
              </a:lnSpc>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是否认真践行党的根本宗旨，密切联系群众、服务群众；</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885245" y="4446177"/>
            <a:ext cx="6096000" cy="458908"/>
          </a:xfrm>
          <a:prstGeom prst="rect">
            <a:avLst/>
          </a:prstGeom>
        </p:spPr>
        <p:txBody>
          <a:bodyPr>
            <a:spAutoFit/>
          </a:bodyPr>
          <a:lstStyle/>
          <a:p>
            <a:pPr marL="342900" indent="-342900">
              <a:lnSpc>
                <a:spcPct val="150000"/>
              </a:lnSpc>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是否坚决执行党的决议，遵守党的纪律；</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872860" y="4936151"/>
            <a:ext cx="4224233" cy="507831"/>
          </a:xfrm>
          <a:prstGeom prst="rect">
            <a:avLst/>
          </a:prstGeom>
        </p:spPr>
        <p:txBody>
          <a:bodyPr wrap="none">
            <a:spAutoFit/>
          </a:bodyPr>
          <a:lstStyle/>
          <a:p>
            <a:pPr marL="342900" indent="-342900">
              <a:lnSpc>
                <a:spcPct val="150000"/>
              </a:lnSpc>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是否站在改革前列，维护改革大局。</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Bottom)">
                                      <p:cBhvr>
                                        <p:cTn id="16" dur="2000"/>
                                        <p:tgtEl>
                                          <p:spTgt spid="12"/>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Bottom)">
                                      <p:cBhvr>
                                        <p:cTn id="20" dur="2000"/>
                                        <p:tgtEl>
                                          <p:spTgt spid="21"/>
                                        </p:tgtEl>
                                      </p:cBhvr>
                                    </p:animEffect>
                                  </p:childTnLst>
                                </p:cTn>
                              </p:par>
                            </p:childTnLst>
                          </p:cTn>
                        </p:par>
                        <p:par>
                          <p:cTn id="21" fill="hold">
                            <p:stCondLst>
                              <p:cond delay="6000"/>
                            </p:stCondLst>
                            <p:childTnLst>
                              <p:par>
                                <p:cTn id="22" presetID="1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lide(fromBottom)">
                                      <p:cBhvr>
                                        <p:cTn id="24" dur="2000"/>
                                        <p:tgtEl>
                                          <p:spTgt spid="22"/>
                                        </p:tgtEl>
                                      </p:cBhvr>
                                    </p:animEffect>
                                  </p:childTnLst>
                                </p:cTn>
                              </p:par>
                            </p:childTnLst>
                          </p:cTn>
                        </p:par>
                        <p:par>
                          <p:cTn id="25" fill="hold">
                            <p:stCondLst>
                              <p:cond delay="8000"/>
                            </p:stCondLst>
                            <p:childTnLst>
                              <p:par>
                                <p:cTn id="26" presetID="1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lide(fromBottom)">
                                      <p:cBhvr>
                                        <p:cTn id="28" dur="2000"/>
                                        <p:tgtEl>
                                          <p:spTgt spid="23"/>
                                        </p:tgtEl>
                                      </p:cBhvr>
                                    </p:animEffect>
                                  </p:childTnLst>
                                </p:cTn>
                              </p:par>
                            </p:childTnLst>
                          </p:cTn>
                        </p:par>
                        <p:par>
                          <p:cTn id="29" fill="hold">
                            <p:stCondLst>
                              <p:cond delay="10000"/>
                            </p:stCondLst>
                            <p:childTnLst>
                              <p:par>
                                <p:cTn id="30" presetID="1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lide(fromBottom)">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什么是民主评议党员制度？</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7" name="组合 19"/>
          <p:cNvGrpSpPr/>
          <p:nvPr/>
        </p:nvGrpSpPr>
        <p:grpSpPr>
          <a:xfrm>
            <a:off x="643330" y="2050601"/>
            <a:ext cx="10800000" cy="4034109"/>
            <a:chOff x="643330" y="2050602"/>
            <a:chExt cx="10800000" cy="3480954"/>
          </a:xfrm>
        </p:grpSpPr>
        <p:sp>
          <p:nvSpPr>
            <p:cNvPr id="8" name="矩形 7"/>
            <p:cNvSpPr/>
            <p:nvPr/>
          </p:nvSpPr>
          <p:spPr>
            <a:xfrm>
              <a:off x="643330" y="2050602"/>
              <a:ext cx="10799997" cy="348095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43333" y="2050604"/>
              <a:ext cx="10799997" cy="87326"/>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43331" y="2137930"/>
              <a:ext cx="10799997" cy="593538"/>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6"/>
            <p:cNvSpPr txBox="1"/>
            <p:nvPr/>
          </p:nvSpPr>
          <p:spPr>
            <a:xfrm>
              <a:off x="878696" y="2202315"/>
              <a:ext cx="923651" cy="369332"/>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4.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程序</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8" name="组合 96"/>
          <p:cNvGrpSpPr/>
          <p:nvPr/>
        </p:nvGrpSpPr>
        <p:grpSpPr>
          <a:xfrm>
            <a:off x="1416227" y="5211428"/>
            <a:ext cx="6381169" cy="613233"/>
            <a:chOff x="2782185" y="5392053"/>
            <a:chExt cx="6381169" cy="613233"/>
          </a:xfrm>
        </p:grpSpPr>
        <p:grpSp>
          <p:nvGrpSpPr>
            <p:cNvPr id="20" name="组合 114"/>
            <p:cNvGrpSpPr/>
            <p:nvPr/>
          </p:nvGrpSpPr>
          <p:grpSpPr>
            <a:xfrm>
              <a:off x="4191223" y="5398810"/>
              <a:ext cx="2064434" cy="606425"/>
              <a:chOff x="2527300" y="1247775"/>
              <a:chExt cx="4114800" cy="606425"/>
            </a:xfrm>
          </p:grpSpPr>
          <p:grpSp>
            <p:nvGrpSpPr>
              <p:cNvPr id="38" name="组合 1"/>
              <p:cNvGrpSpPr/>
              <p:nvPr/>
            </p:nvGrpSpPr>
            <p:grpSpPr>
              <a:xfrm>
                <a:off x="2527300" y="1247775"/>
                <a:ext cx="4114800" cy="606425"/>
                <a:chOff x="1504950" y="1322388"/>
                <a:chExt cx="6086475" cy="606425"/>
              </a:xfrm>
            </p:grpSpPr>
            <p:sp>
              <p:nvSpPr>
                <p:cNvPr id="43"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44"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45"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39" name="组合 5"/>
              <p:cNvGrpSpPr/>
              <p:nvPr/>
            </p:nvGrpSpPr>
            <p:grpSpPr>
              <a:xfrm>
                <a:off x="2583037" y="1247775"/>
                <a:ext cx="3999334" cy="606425"/>
                <a:chOff x="1504950" y="1322388"/>
                <a:chExt cx="6086475" cy="606425"/>
              </a:xfrm>
            </p:grpSpPr>
            <p:sp>
              <p:nvSpPr>
                <p:cNvPr id="40"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41"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42" name="AutoShape 25"/>
                <p:cNvSpPr>
                  <a:spLocks noChangeArrowheads="1"/>
                </p:cNvSpPr>
                <p:nvPr/>
              </p:nvSpPr>
              <p:spPr bwMode="auto">
                <a:xfrm>
                  <a:off x="1537850" y="1322388"/>
                  <a:ext cx="5488967"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组织考察</a:t>
                  </a:r>
                </a:p>
              </p:txBody>
            </p:sp>
          </p:grpSp>
        </p:grpSp>
        <p:grpSp>
          <p:nvGrpSpPr>
            <p:cNvPr id="25" name="组合 30"/>
            <p:cNvGrpSpPr/>
            <p:nvPr/>
          </p:nvGrpSpPr>
          <p:grpSpPr>
            <a:xfrm>
              <a:off x="2782185" y="5392053"/>
              <a:ext cx="900001" cy="576000"/>
              <a:chOff x="1840284" y="1397458"/>
              <a:chExt cx="2215568" cy="2537981"/>
            </a:xfrm>
          </p:grpSpPr>
          <p:sp>
            <p:nvSpPr>
              <p:cNvPr id="36" name="矩形 35"/>
              <p:cNvSpPr/>
              <p:nvPr/>
            </p:nvSpPr>
            <p:spPr>
              <a:xfrm>
                <a:off x="1840284" y="1397458"/>
                <a:ext cx="2215568" cy="2537981"/>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7" name="文本框 36"/>
              <p:cNvSpPr txBox="1"/>
              <p:nvPr/>
            </p:nvSpPr>
            <p:spPr>
              <a:xfrm>
                <a:off x="2054352" y="1802517"/>
                <a:ext cx="1527960" cy="1762971"/>
              </a:xfrm>
              <a:prstGeom prst="rect">
                <a:avLst/>
              </a:prstGeom>
            </p:spPr>
            <p:txBody>
              <a:bodyPr wrap="none" rtlCol="0">
                <a:spAutoFit/>
              </a:bodyPr>
              <a:lstStyle/>
              <a:p>
                <a:r>
                  <a:rPr lang="zh-CN" altLang="en-US" sz="2000" b="1" spc="-300" dirty="0" smtClean="0">
                    <a:gradFill>
                      <a:gsLst>
                        <a:gs pos="90000">
                          <a:srgbClr val="C00000"/>
                        </a:gs>
                        <a:gs pos="30000">
                          <a:srgbClr val="FF3300"/>
                        </a:gs>
                      </a:gsLst>
                      <a:lin ang="5400000" scaled="1"/>
                    </a:gradFill>
                    <a:latin typeface="微软雅黑" pitchFamily="34" charset="-122"/>
                    <a:ea typeface="微软雅黑" pitchFamily="34" charset="-122"/>
                  </a:rPr>
                  <a:t>会后</a:t>
                </a:r>
                <a:endParaRPr lang="zh-CN" altLang="en-US" sz="2000" b="1" spc="-300" dirty="0">
                  <a:gradFill>
                    <a:gsLst>
                      <a:gs pos="90000">
                        <a:srgbClr val="C00000"/>
                      </a:gs>
                      <a:gs pos="30000">
                        <a:srgbClr val="FF3300"/>
                      </a:gs>
                    </a:gsLst>
                    <a:lin ang="5400000" scaled="1"/>
                  </a:gradFill>
                  <a:latin typeface="微软雅黑" pitchFamily="34" charset="-122"/>
                  <a:ea typeface="微软雅黑" pitchFamily="34" charset="-122"/>
                </a:endParaRPr>
              </a:p>
            </p:txBody>
          </p:sp>
        </p:grpSp>
        <p:grpSp>
          <p:nvGrpSpPr>
            <p:cNvPr id="26" name="组合 1"/>
            <p:cNvGrpSpPr/>
            <p:nvPr/>
          </p:nvGrpSpPr>
          <p:grpSpPr>
            <a:xfrm>
              <a:off x="6557075" y="5398861"/>
              <a:ext cx="2606279" cy="606425"/>
              <a:chOff x="1504950" y="1322388"/>
              <a:chExt cx="6420180" cy="606425"/>
            </a:xfrm>
          </p:grpSpPr>
          <p:sp>
            <p:nvSpPr>
              <p:cNvPr id="33"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34" name="AutoShape 6"/>
              <p:cNvSpPr>
                <a:spLocks noChangeArrowheads="1"/>
              </p:cNvSpPr>
              <p:nvPr/>
            </p:nvSpPr>
            <p:spPr bwMode="auto">
              <a:xfrm>
                <a:off x="1876756"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35"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27" name="组合 26"/>
            <p:cNvGrpSpPr/>
            <p:nvPr/>
          </p:nvGrpSpPr>
          <p:grpSpPr>
            <a:xfrm>
              <a:off x="6590543" y="5398861"/>
              <a:ext cx="2536945" cy="606425"/>
              <a:chOff x="1504950" y="1322388"/>
              <a:chExt cx="6429814" cy="606425"/>
            </a:xfrm>
          </p:grpSpPr>
          <p:sp>
            <p:nvSpPr>
              <p:cNvPr id="30"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31" name="AutoShape 6"/>
              <p:cNvSpPr>
                <a:spLocks noChangeArrowheads="1"/>
              </p:cNvSpPr>
              <p:nvPr/>
            </p:nvSpPr>
            <p:spPr bwMode="auto">
              <a:xfrm>
                <a:off x="1886390" y="1322388"/>
                <a:ext cx="6048374"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32" name="AutoShape 25"/>
              <p:cNvSpPr>
                <a:spLocks noChangeArrowheads="1"/>
              </p:cNvSpPr>
              <p:nvPr/>
            </p:nvSpPr>
            <p:spPr bwMode="auto">
              <a:xfrm>
                <a:off x="1537847" y="1322388"/>
                <a:ext cx="5780711"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表彰和处理</a:t>
                </a:r>
              </a:p>
            </p:txBody>
          </p:sp>
        </p:grpSp>
        <p:sp>
          <p:nvSpPr>
            <p:cNvPr id="28" name="燕尾形箭头 27"/>
            <p:cNvSpPr/>
            <p:nvPr/>
          </p:nvSpPr>
          <p:spPr>
            <a:xfrm>
              <a:off x="6233422" y="5529943"/>
              <a:ext cx="470563" cy="278057"/>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燕尾形箭头 28"/>
            <p:cNvSpPr/>
            <p:nvPr/>
          </p:nvSpPr>
          <p:spPr>
            <a:xfrm>
              <a:off x="6333537" y="5671004"/>
              <a:ext cx="281109" cy="136761"/>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97"/>
          <p:cNvGrpSpPr/>
          <p:nvPr/>
        </p:nvGrpSpPr>
        <p:grpSpPr>
          <a:xfrm>
            <a:off x="1378053" y="4133931"/>
            <a:ext cx="9000000" cy="859788"/>
            <a:chOff x="2744011" y="4314556"/>
            <a:chExt cx="9000000" cy="859788"/>
          </a:xfrm>
        </p:grpSpPr>
        <p:grpSp>
          <p:nvGrpSpPr>
            <p:cNvPr id="61" name="组合 87"/>
            <p:cNvGrpSpPr/>
            <p:nvPr/>
          </p:nvGrpSpPr>
          <p:grpSpPr>
            <a:xfrm>
              <a:off x="4217473" y="4314556"/>
              <a:ext cx="2030973" cy="606425"/>
              <a:chOff x="2527300" y="1247775"/>
              <a:chExt cx="4114800" cy="606425"/>
            </a:xfrm>
          </p:grpSpPr>
          <p:grpSp>
            <p:nvGrpSpPr>
              <p:cNvPr id="90" name="组合 1"/>
              <p:cNvGrpSpPr/>
              <p:nvPr/>
            </p:nvGrpSpPr>
            <p:grpSpPr>
              <a:xfrm>
                <a:off x="2527300" y="1247775"/>
                <a:ext cx="4114800" cy="606425"/>
                <a:chOff x="1504950" y="1322388"/>
                <a:chExt cx="6086475" cy="606425"/>
              </a:xfrm>
            </p:grpSpPr>
            <p:sp>
              <p:nvSpPr>
                <p:cNvPr id="95"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96"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97"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91" name="组合 5"/>
              <p:cNvGrpSpPr/>
              <p:nvPr/>
            </p:nvGrpSpPr>
            <p:grpSpPr>
              <a:xfrm>
                <a:off x="2583037" y="1247775"/>
                <a:ext cx="3999334" cy="606425"/>
                <a:chOff x="1504950" y="1322388"/>
                <a:chExt cx="6086475" cy="606425"/>
              </a:xfrm>
            </p:grpSpPr>
            <p:sp>
              <p:nvSpPr>
                <p:cNvPr id="92"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93"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94" name="AutoShape 25"/>
                <p:cNvSpPr>
                  <a:spLocks noChangeArrowheads="1"/>
                </p:cNvSpPr>
                <p:nvPr/>
              </p:nvSpPr>
              <p:spPr bwMode="auto">
                <a:xfrm>
                  <a:off x="1537849" y="1336902"/>
                  <a:ext cx="5709243"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个人自评</a:t>
                  </a:r>
                </a:p>
              </p:txBody>
            </p:sp>
          </p:grpSp>
        </p:grpSp>
        <p:grpSp>
          <p:nvGrpSpPr>
            <p:cNvPr id="62" name="组合 105"/>
            <p:cNvGrpSpPr/>
            <p:nvPr/>
          </p:nvGrpSpPr>
          <p:grpSpPr>
            <a:xfrm>
              <a:off x="9111028" y="4346417"/>
              <a:ext cx="2397069" cy="606425"/>
              <a:chOff x="2527300" y="1247775"/>
              <a:chExt cx="4566419" cy="606425"/>
            </a:xfrm>
          </p:grpSpPr>
          <p:grpSp>
            <p:nvGrpSpPr>
              <p:cNvPr id="82" name="组合 1"/>
              <p:cNvGrpSpPr/>
              <p:nvPr/>
            </p:nvGrpSpPr>
            <p:grpSpPr>
              <a:xfrm>
                <a:off x="2527300" y="1247775"/>
                <a:ext cx="4566419" cy="606425"/>
                <a:chOff x="1504950" y="1322388"/>
                <a:chExt cx="6754504" cy="606425"/>
              </a:xfrm>
            </p:grpSpPr>
            <p:sp>
              <p:nvSpPr>
                <p:cNvPr id="87"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88" name="AutoShape 6"/>
                <p:cNvSpPr>
                  <a:spLocks noChangeArrowheads="1"/>
                </p:cNvSpPr>
                <p:nvPr/>
              </p:nvSpPr>
              <p:spPr bwMode="auto">
                <a:xfrm>
                  <a:off x="2211067" y="1322388"/>
                  <a:ext cx="6048387"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89"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83" name="组合 5"/>
              <p:cNvGrpSpPr/>
              <p:nvPr/>
            </p:nvGrpSpPr>
            <p:grpSpPr>
              <a:xfrm>
                <a:off x="2583037" y="1247775"/>
                <a:ext cx="4450953" cy="606425"/>
                <a:chOff x="1504950" y="1322388"/>
                <a:chExt cx="6773777" cy="606425"/>
              </a:xfrm>
            </p:grpSpPr>
            <p:sp>
              <p:nvSpPr>
                <p:cNvPr id="84"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85" name="AutoShape 6"/>
                <p:cNvSpPr>
                  <a:spLocks noChangeArrowheads="1"/>
                </p:cNvSpPr>
                <p:nvPr/>
              </p:nvSpPr>
              <p:spPr bwMode="auto">
                <a:xfrm>
                  <a:off x="2230353" y="1322388"/>
                  <a:ext cx="6048374"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86" name="AutoShape 25"/>
                <p:cNvSpPr>
                  <a:spLocks noChangeArrowheads="1"/>
                </p:cNvSpPr>
                <p:nvPr/>
              </p:nvSpPr>
              <p:spPr bwMode="auto">
                <a:xfrm>
                  <a:off x="2225149" y="1322388"/>
                  <a:ext cx="5705342"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民主测评</a:t>
                  </a:r>
                </a:p>
              </p:txBody>
            </p:sp>
          </p:grpSp>
        </p:grpSp>
        <p:grpSp>
          <p:nvGrpSpPr>
            <p:cNvPr id="63" name="组合 123"/>
            <p:cNvGrpSpPr/>
            <p:nvPr/>
          </p:nvGrpSpPr>
          <p:grpSpPr>
            <a:xfrm>
              <a:off x="6572834" y="4322762"/>
              <a:ext cx="2329335" cy="606425"/>
              <a:chOff x="2527300" y="1247775"/>
              <a:chExt cx="4437383" cy="606425"/>
            </a:xfrm>
          </p:grpSpPr>
          <p:grpSp>
            <p:nvGrpSpPr>
              <p:cNvPr id="74" name="组合 1"/>
              <p:cNvGrpSpPr/>
              <p:nvPr/>
            </p:nvGrpSpPr>
            <p:grpSpPr>
              <a:xfrm>
                <a:off x="2527300" y="1247775"/>
                <a:ext cx="4437383" cy="606425"/>
                <a:chOff x="1504950" y="1322388"/>
                <a:chExt cx="6563635" cy="606425"/>
              </a:xfrm>
            </p:grpSpPr>
            <p:sp>
              <p:nvSpPr>
                <p:cNvPr id="79"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80" name="AutoShape 6"/>
                <p:cNvSpPr>
                  <a:spLocks noChangeArrowheads="1"/>
                </p:cNvSpPr>
                <p:nvPr/>
              </p:nvSpPr>
              <p:spPr bwMode="auto">
                <a:xfrm>
                  <a:off x="2020204" y="1322388"/>
                  <a:ext cx="6048381"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81" name="AutoShape 25"/>
                <p:cNvSpPr>
                  <a:spLocks noChangeArrowheads="1"/>
                </p:cNvSpPr>
                <p:nvPr/>
              </p:nvSpPr>
              <p:spPr bwMode="auto">
                <a:xfrm>
                  <a:off x="1983192" y="1322388"/>
                  <a:ext cx="6053583"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75" name="组合 5"/>
              <p:cNvGrpSpPr/>
              <p:nvPr/>
            </p:nvGrpSpPr>
            <p:grpSpPr>
              <a:xfrm>
                <a:off x="2583037" y="1247775"/>
                <a:ext cx="4321918" cy="606425"/>
                <a:chOff x="1504950" y="1322388"/>
                <a:chExt cx="6577405" cy="606425"/>
              </a:xfrm>
            </p:grpSpPr>
            <p:sp>
              <p:nvSpPr>
                <p:cNvPr id="76"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77" name="AutoShape 6"/>
                <p:cNvSpPr>
                  <a:spLocks noChangeArrowheads="1"/>
                </p:cNvSpPr>
                <p:nvPr/>
              </p:nvSpPr>
              <p:spPr bwMode="auto">
                <a:xfrm>
                  <a:off x="2033981" y="1322388"/>
                  <a:ext cx="6048374"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78" name="AutoShape 25"/>
                <p:cNvSpPr>
                  <a:spLocks noChangeArrowheads="1"/>
                </p:cNvSpPr>
                <p:nvPr/>
              </p:nvSpPr>
              <p:spPr bwMode="auto">
                <a:xfrm>
                  <a:off x="1897865" y="1322388"/>
                  <a:ext cx="5798292"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党员互评</a:t>
                  </a:r>
                </a:p>
              </p:txBody>
            </p:sp>
          </p:grpSp>
        </p:grpSp>
        <p:grpSp>
          <p:nvGrpSpPr>
            <p:cNvPr id="64" name="组合 145"/>
            <p:cNvGrpSpPr/>
            <p:nvPr/>
          </p:nvGrpSpPr>
          <p:grpSpPr>
            <a:xfrm>
              <a:off x="6269709" y="4434109"/>
              <a:ext cx="470564" cy="278056"/>
              <a:chOff x="670505" y="3200400"/>
              <a:chExt cx="1143000" cy="838200"/>
            </a:xfrm>
          </p:grpSpPr>
          <p:sp>
            <p:nvSpPr>
              <p:cNvPr id="72" name="燕尾形箭头 71"/>
              <p:cNvSpPr/>
              <p:nvPr/>
            </p:nvSpPr>
            <p:spPr>
              <a:xfrm>
                <a:off x="670505" y="3200400"/>
                <a:ext cx="1143000" cy="838200"/>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燕尾形箭头 72"/>
              <p:cNvSpPr/>
              <p:nvPr/>
            </p:nvSpPr>
            <p:spPr>
              <a:xfrm>
                <a:off x="913684" y="3625639"/>
                <a:ext cx="682815" cy="412265"/>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148"/>
            <p:cNvGrpSpPr/>
            <p:nvPr/>
          </p:nvGrpSpPr>
          <p:grpSpPr>
            <a:xfrm>
              <a:off x="8901640" y="4474428"/>
              <a:ext cx="470564" cy="278056"/>
              <a:chOff x="999557" y="3234431"/>
              <a:chExt cx="1143000" cy="838200"/>
            </a:xfrm>
          </p:grpSpPr>
          <p:sp>
            <p:nvSpPr>
              <p:cNvPr id="70" name="燕尾形箭头 69"/>
              <p:cNvSpPr/>
              <p:nvPr/>
            </p:nvSpPr>
            <p:spPr>
              <a:xfrm>
                <a:off x="999557" y="3234431"/>
                <a:ext cx="1143000" cy="838200"/>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燕尾形箭头 70"/>
              <p:cNvSpPr/>
              <p:nvPr/>
            </p:nvSpPr>
            <p:spPr>
              <a:xfrm>
                <a:off x="1379841" y="3659669"/>
                <a:ext cx="682814" cy="412266"/>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30"/>
            <p:cNvGrpSpPr/>
            <p:nvPr/>
          </p:nvGrpSpPr>
          <p:grpSpPr>
            <a:xfrm>
              <a:off x="2782187" y="4322821"/>
              <a:ext cx="900000" cy="576000"/>
              <a:chOff x="1840274" y="1546683"/>
              <a:chExt cx="2215569" cy="2537981"/>
            </a:xfrm>
          </p:grpSpPr>
          <p:sp>
            <p:nvSpPr>
              <p:cNvPr id="68" name="矩形 67"/>
              <p:cNvSpPr/>
              <p:nvPr/>
            </p:nvSpPr>
            <p:spPr>
              <a:xfrm>
                <a:off x="1840274" y="1546683"/>
                <a:ext cx="2215569" cy="2537981"/>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9" name="文本框 36"/>
              <p:cNvSpPr txBox="1"/>
              <p:nvPr/>
            </p:nvSpPr>
            <p:spPr>
              <a:xfrm>
                <a:off x="2137709" y="1951742"/>
                <a:ext cx="1527962" cy="1762971"/>
              </a:xfrm>
              <a:prstGeom prst="rect">
                <a:avLst/>
              </a:prstGeom>
            </p:spPr>
            <p:txBody>
              <a:bodyPr wrap="none" rtlCol="0">
                <a:spAutoFit/>
              </a:bodyPr>
              <a:lstStyle/>
              <a:p>
                <a:r>
                  <a:rPr lang="zh-CN" altLang="en-US" sz="2000" b="1" spc="-300" dirty="0" smtClean="0">
                    <a:gradFill>
                      <a:gsLst>
                        <a:gs pos="90000">
                          <a:srgbClr val="C00000"/>
                        </a:gs>
                        <a:gs pos="30000">
                          <a:srgbClr val="FF3300"/>
                        </a:gs>
                      </a:gsLst>
                      <a:lin ang="5400000" scaled="1"/>
                    </a:gradFill>
                    <a:latin typeface="微软雅黑" pitchFamily="34" charset="-122"/>
                    <a:ea typeface="微软雅黑" pitchFamily="34" charset="-122"/>
                  </a:rPr>
                  <a:t>会上</a:t>
                </a:r>
                <a:endParaRPr lang="zh-CN" altLang="en-US" sz="2000" b="1" spc="-300" dirty="0">
                  <a:gradFill>
                    <a:gsLst>
                      <a:gs pos="90000">
                        <a:srgbClr val="C00000"/>
                      </a:gs>
                      <a:gs pos="30000">
                        <a:srgbClr val="FF3300"/>
                      </a:gs>
                    </a:gsLst>
                    <a:lin ang="5400000" scaled="1"/>
                  </a:gradFill>
                  <a:latin typeface="微软雅黑" pitchFamily="34" charset="-122"/>
                  <a:ea typeface="微软雅黑" pitchFamily="34" charset="-122"/>
                </a:endParaRPr>
              </a:p>
            </p:txBody>
          </p:sp>
        </p:grpSp>
        <p:cxnSp>
          <p:nvCxnSpPr>
            <p:cNvPr id="67" name="直接连接符 66"/>
            <p:cNvCxnSpPr/>
            <p:nvPr/>
          </p:nvCxnSpPr>
          <p:spPr>
            <a:xfrm>
              <a:off x="2744011" y="5174344"/>
              <a:ext cx="9000000" cy="0"/>
            </a:xfrm>
            <a:prstGeom prst="line">
              <a:avLst/>
            </a:prstGeom>
            <a:ln w="254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1359504" y="2938330"/>
            <a:ext cx="9000000" cy="872474"/>
            <a:chOff x="1359504" y="2938330"/>
            <a:chExt cx="9000000" cy="872474"/>
          </a:xfrm>
        </p:grpSpPr>
        <p:grpSp>
          <p:nvGrpSpPr>
            <p:cNvPr id="46" name="组合 88"/>
            <p:cNvGrpSpPr/>
            <p:nvPr/>
          </p:nvGrpSpPr>
          <p:grpSpPr>
            <a:xfrm>
              <a:off x="1359504" y="2938330"/>
              <a:ext cx="9000000" cy="872474"/>
              <a:chOff x="2725462" y="3118955"/>
              <a:chExt cx="9000000" cy="872474"/>
            </a:xfrm>
          </p:grpSpPr>
          <p:grpSp>
            <p:nvGrpSpPr>
              <p:cNvPr id="47" name="组合 69"/>
              <p:cNvGrpSpPr/>
              <p:nvPr/>
            </p:nvGrpSpPr>
            <p:grpSpPr>
              <a:xfrm>
                <a:off x="4194658" y="3127386"/>
                <a:ext cx="2030400" cy="606425"/>
                <a:chOff x="2527300" y="1247775"/>
                <a:chExt cx="4114800" cy="606425"/>
              </a:xfrm>
            </p:grpSpPr>
            <p:grpSp>
              <p:nvGrpSpPr>
                <p:cNvPr id="52" name="组合 1"/>
                <p:cNvGrpSpPr/>
                <p:nvPr/>
              </p:nvGrpSpPr>
              <p:grpSpPr>
                <a:xfrm>
                  <a:off x="2527300" y="1247775"/>
                  <a:ext cx="4114800" cy="606425"/>
                  <a:chOff x="1504950" y="1322388"/>
                  <a:chExt cx="6086475" cy="606425"/>
                </a:xfrm>
              </p:grpSpPr>
              <p:sp>
                <p:nvSpPr>
                  <p:cNvPr id="57"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58"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59"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53" name="组合 5"/>
                <p:cNvGrpSpPr/>
                <p:nvPr/>
              </p:nvGrpSpPr>
              <p:grpSpPr>
                <a:xfrm>
                  <a:off x="2583037" y="1247775"/>
                  <a:ext cx="3999334" cy="606425"/>
                  <a:chOff x="1504950" y="1322388"/>
                  <a:chExt cx="6086475" cy="606425"/>
                </a:xfrm>
              </p:grpSpPr>
              <p:sp>
                <p:nvSpPr>
                  <p:cNvPr id="54"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55"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56"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学习教育  </a:t>
                    </a:r>
                  </a:p>
                </p:txBody>
              </p:sp>
            </p:grpSp>
          </p:grpSp>
          <p:grpSp>
            <p:nvGrpSpPr>
              <p:cNvPr id="48" name="组合 30"/>
              <p:cNvGrpSpPr/>
              <p:nvPr/>
            </p:nvGrpSpPr>
            <p:grpSpPr>
              <a:xfrm>
                <a:off x="2789441" y="3118955"/>
                <a:ext cx="900000" cy="576000"/>
                <a:chOff x="1840274" y="1646167"/>
                <a:chExt cx="2215569" cy="2537981"/>
              </a:xfrm>
            </p:grpSpPr>
            <p:sp>
              <p:nvSpPr>
                <p:cNvPr id="50" name="矩形 49"/>
                <p:cNvSpPr/>
                <p:nvPr/>
              </p:nvSpPr>
              <p:spPr>
                <a:xfrm>
                  <a:off x="1840274" y="1646167"/>
                  <a:ext cx="2215569" cy="2537981"/>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1" name="文本框 36"/>
                <p:cNvSpPr txBox="1"/>
                <p:nvPr/>
              </p:nvSpPr>
              <p:spPr>
                <a:xfrm>
                  <a:off x="2137709" y="2051226"/>
                  <a:ext cx="1527962" cy="1762971"/>
                </a:xfrm>
                <a:prstGeom prst="rect">
                  <a:avLst/>
                </a:prstGeom>
              </p:spPr>
              <p:txBody>
                <a:bodyPr wrap="none" rtlCol="0">
                  <a:spAutoFit/>
                </a:bodyPr>
                <a:lstStyle/>
                <a:p>
                  <a:r>
                    <a:rPr lang="zh-CN" altLang="en-US" sz="2000" b="1" spc="-300" dirty="0" smtClean="0">
                      <a:gradFill>
                        <a:gsLst>
                          <a:gs pos="90000">
                            <a:srgbClr val="C00000"/>
                          </a:gs>
                          <a:gs pos="30000">
                            <a:srgbClr val="FF3300"/>
                          </a:gs>
                        </a:gsLst>
                        <a:lin ang="5400000" scaled="1"/>
                      </a:gradFill>
                      <a:latin typeface="微软雅黑" pitchFamily="34" charset="-122"/>
                      <a:ea typeface="微软雅黑" pitchFamily="34" charset="-122"/>
                    </a:rPr>
                    <a:t>会前</a:t>
                  </a:r>
                  <a:endParaRPr lang="zh-CN" altLang="en-US" sz="2000" b="1" spc="-300" dirty="0">
                    <a:gradFill>
                      <a:gsLst>
                        <a:gs pos="90000">
                          <a:srgbClr val="C00000"/>
                        </a:gs>
                        <a:gs pos="30000">
                          <a:srgbClr val="FF3300"/>
                        </a:gs>
                      </a:gsLst>
                      <a:lin ang="5400000" scaled="1"/>
                    </a:gradFill>
                    <a:latin typeface="微软雅黑" pitchFamily="34" charset="-122"/>
                    <a:ea typeface="微软雅黑" pitchFamily="34" charset="-122"/>
                  </a:endParaRPr>
                </a:p>
              </p:txBody>
            </p:sp>
          </p:grpSp>
          <p:cxnSp>
            <p:nvCxnSpPr>
              <p:cNvPr id="49" name="直接连接符 48"/>
              <p:cNvCxnSpPr/>
              <p:nvPr/>
            </p:nvCxnSpPr>
            <p:spPr>
              <a:xfrm>
                <a:off x="2725462" y="3991429"/>
                <a:ext cx="9000000" cy="0"/>
              </a:xfrm>
              <a:prstGeom prst="line">
                <a:avLst/>
              </a:prstGeom>
              <a:ln w="254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1" name="组合 69"/>
            <p:cNvGrpSpPr/>
            <p:nvPr/>
          </p:nvGrpSpPr>
          <p:grpSpPr>
            <a:xfrm>
              <a:off x="5346125" y="2969342"/>
              <a:ext cx="2030400" cy="606425"/>
              <a:chOff x="2527300" y="1247775"/>
              <a:chExt cx="4114800" cy="606425"/>
            </a:xfrm>
          </p:grpSpPr>
          <p:grpSp>
            <p:nvGrpSpPr>
              <p:cNvPr id="102" name="组合 1"/>
              <p:cNvGrpSpPr/>
              <p:nvPr/>
            </p:nvGrpSpPr>
            <p:grpSpPr>
              <a:xfrm>
                <a:off x="2527300" y="1247775"/>
                <a:ext cx="4114800" cy="606425"/>
                <a:chOff x="1504950" y="1322388"/>
                <a:chExt cx="6086475" cy="606425"/>
              </a:xfrm>
            </p:grpSpPr>
            <p:sp>
              <p:nvSpPr>
                <p:cNvPr id="107"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108"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109"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103" name="组合 5"/>
              <p:cNvGrpSpPr/>
              <p:nvPr/>
            </p:nvGrpSpPr>
            <p:grpSpPr>
              <a:xfrm>
                <a:off x="2583037" y="1247775"/>
                <a:ext cx="3999334" cy="606425"/>
                <a:chOff x="1504950" y="1322388"/>
                <a:chExt cx="6086475" cy="606425"/>
              </a:xfrm>
            </p:grpSpPr>
            <p:sp>
              <p:nvSpPr>
                <p:cNvPr id="104"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105"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106" name="AutoShape 25"/>
                <p:cNvSpPr>
                  <a:spLocks noChangeArrowheads="1"/>
                </p:cNvSpPr>
                <p:nvPr/>
              </p:nvSpPr>
              <p:spPr bwMode="auto">
                <a:xfrm>
                  <a:off x="1537849" y="1322388"/>
                  <a:ext cx="5676795"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自我评价</a:t>
                  </a:r>
                </a:p>
              </p:txBody>
            </p:sp>
          </p:grpSp>
        </p:grpSp>
        <p:sp>
          <p:nvSpPr>
            <p:cNvPr id="110" name="燕尾形箭头 109"/>
            <p:cNvSpPr/>
            <p:nvPr/>
          </p:nvSpPr>
          <p:spPr>
            <a:xfrm>
              <a:off x="4903752" y="3124602"/>
              <a:ext cx="470563" cy="278057"/>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燕尾形箭头 110"/>
            <p:cNvSpPr/>
            <p:nvPr/>
          </p:nvSpPr>
          <p:spPr>
            <a:xfrm>
              <a:off x="5060313" y="3265662"/>
              <a:ext cx="281109" cy="136761"/>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left)">
                                      <p:cBhvr>
                                        <p:cTn id="12" dur="500"/>
                                        <p:tgtEl>
                                          <p:spTgt spid="1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1000"/>
                                        <p:tgtEl>
                                          <p:spTgt spid="6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761067" y="2020711"/>
            <a:ext cx="10430933" cy="469617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文本框 3"/>
          <p:cNvSpPr txBox="1"/>
          <p:nvPr/>
        </p:nvSpPr>
        <p:spPr>
          <a:xfrm>
            <a:off x="284479" y="3138883"/>
            <a:ext cx="1415772" cy="584775"/>
          </a:xfrm>
          <a:prstGeom prst="rect">
            <a:avLst/>
          </a:prstGeom>
          <a:noFill/>
        </p:spPr>
        <p:txBody>
          <a:bodyPr wrap="none"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共同点</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文本框 4"/>
          <p:cNvSpPr txBox="1"/>
          <p:nvPr/>
        </p:nvSpPr>
        <p:spPr>
          <a:xfrm>
            <a:off x="228036" y="4715234"/>
            <a:ext cx="1415772" cy="584775"/>
          </a:xfrm>
          <a:prstGeom prst="rect">
            <a:avLst/>
          </a:prstGeom>
          <a:noFill/>
        </p:spPr>
        <p:txBody>
          <a:bodyPr wrap="none" rtlCol="0">
            <a:spAutoFit/>
          </a:bodyPr>
          <a:lstStyle/>
          <a:p>
            <a:r>
              <a:rPr lang="zh-CN" altLang="en-US" sz="3200" b="1" dirty="0" smtClean="0">
                <a:solidFill>
                  <a:srgbClr val="FF99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不同点</a:t>
            </a:r>
            <a:endParaRPr lang="zh-CN" altLang="en-US" sz="3200" b="1" dirty="0">
              <a:solidFill>
                <a:srgbClr val="FF99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1" name="组合 31"/>
          <p:cNvGrpSpPr>
            <a:grpSpLocks/>
          </p:cNvGrpSpPr>
          <p:nvPr/>
        </p:nvGrpSpPr>
        <p:grpSpPr bwMode="auto">
          <a:xfrm>
            <a:off x="8319908" y="3172181"/>
            <a:ext cx="3002850" cy="2348090"/>
            <a:chOff x="1752600" y="1915115"/>
            <a:chExt cx="4644827" cy="3876085"/>
          </a:xfrm>
          <a:effectLst>
            <a:outerShdw blurRad="50800" dist="38100" dir="5400000" algn="t" rotWithShape="0">
              <a:prstClr val="black">
                <a:alpha val="40000"/>
              </a:prstClr>
            </a:outerShdw>
          </a:effectLst>
        </p:grpSpPr>
        <p:sp>
          <p:nvSpPr>
            <p:cNvPr id="52" name="椭圆 10"/>
            <p:cNvSpPr>
              <a:spLocks noChangeArrowheads="1"/>
            </p:cNvSpPr>
            <p:nvPr/>
          </p:nvSpPr>
          <p:spPr bwMode="auto">
            <a:xfrm>
              <a:off x="1752600" y="1915115"/>
              <a:ext cx="4644827" cy="3876085"/>
            </a:xfrm>
            <a:prstGeom prst="ellipse">
              <a:avLst/>
            </a:prstGeom>
            <a:gradFill rotWithShape="1">
              <a:gsLst>
                <a:gs pos="0">
                  <a:srgbClr val="000000"/>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ea typeface="宋体" pitchFamily="2" charset="-122"/>
              </a:endParaRPr>
            </a:p>
          </p:txBody>
        </p:sp>
        <p:sp>
          <p:nvSpPr>
            <p:cNvPr id="53" name="任意多边形 52"/>
            <p:cNvSpPr/>
            <p:nvPr/>
          </p:nvSpPr>
          <p:spPr bwMode="auto">
            <a:xfrm>
              <a:off x="2466945" y="3853158"/>
              <a:ext cx="3497114" cy="1392025"/>
            </a:xfrm>
            <a:custGeom>
              <a:avLst/>
              <a:gdLst>
                <a:gd name="connsiteX0" fmla="*/ 0 w 3473532"/>
                <a:gd name="connsiteY0" fmla="*/ 0 h 1392382"/>
                <a:gd name="connsiteX1" fmla="*/ 100940 w 3473532"/>
                <a:gd name="connsiteY1" fmla="*/ 380010 h 1392382"/>
                <a:gd name="connsiteX2" fmla="*/ 255319 w 3473532"/>
                <a:gd name="connsiteY2" fmla="*/ 688769 h 1392382"/>
                <a:gd name="connsiteX3" fmla="*/ 486888 w 3473532"/>
                <a:gd name="connsiteY3" fmla="*/ 944088 h 1392382"/>
                <a:gd name="connsiteX4" fmla="*/ 771896 w 3473532"/>
                <a:gd name="connsiteY4" fmla="*/ 1145969 h 1392382"/>
                <a:gd name="connsiteX5" fmla="*/ 1110343 w 3473532"/>
                <a:gd name="connsiteY5" fmla="*/ 1288473 h 1392382"/>
                <a:gd name="connsiteX6" fmla="*/ 1520041 w 3473532"/>
                <a:gd name="connsiteY6" fmla="*/ 1371600 h 1392382"/>
                <a:gd name="connsiteX7" fmla="*/ 1977241 w 3473532"/>
                <a:gd name="connsiteY7" fmla="*/ 1377538 h 1392382"/>
                <a:gd name="connsiteX8" fmla="*/ 2392878 w 3473532"/>
                <a:gd name="connsiteY8" fmla="*/ 1282535 h 1392382"/>
                <a:gd name="connsiteX9" fmla="*/ 2755075 w 3473532"/>
                <a:gd name="connsiteY9" fmla="*/ 1128156 h 1392382"/>
                <a:gd name="connsiteX10" fmla="*/ 3046021 w 3473532"/>
                <a:gd name="connsiteY10" fmla="*/ 914400 h 1392382"/>
                <a:gd name="connsiteX11" fmla="*/ 3295403 w 3473532"/>
                <a:gd name="connsiteY11" fmla="*/ 605641 h 1392382"/>
                <a:gd name="connsiteX12" fmla="*/ 3408218 w 3473532"/>
                <a:gd name="connsiteY12" fmla="*/ 338447 h 1392382"/>
                <a:gd name="connsiteX13" fmla="*/ 3473532 w 3473532"/>
                <a:gd name="connsiteY13" fmla="*/ 23751 h 1392382"/>
                <a:gd name="connsiteX14" fmla="*/ 0 w 3473532"/>
                <a:gd name="connsiteY14" fmla="*/ 0 h 139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3532" h="1392382">
                  <a:moveTo>
                    <a:pt x="0" y="0"/>
                  </a:moveTo>
                  <a:cubicBezTo>
                    <a:pt x="29193" y="132607"/>
                    <a:pt x="58387" y="265215"/>
                    <a:pt x="100940" y="380010"/>
                  </a:cubicBezTo>
                  <a:cubicBezTo>
                    <a:pt x="143493" y="494805"/>
                    <a:pt x="190994" y="594756"/>
                    <a:pt x="255319" y="688769"/>
                  </a:cubicBezTo>
                  <a:cubicBezTo>
                    <a:pt x="319644" y="782782"/>
                    <a:pt x="400792" y="867888"/>
                    <a:pt x="486888" y="944088"/>
                  </a:cubicBezTo>
                  <a:cubicBezTo>
                    <a:pt x="572984" y="1020288"/>
                    <a:pt x="667987" y="1088572"/>
                    <a:pt x="771896" y="1145969"/>
                  </a:cubicBezTo>
                  <a:cubicBezTo>
                    <a:pt x="875805" y="1203366"/>
                    <a:pt x="985652" y="1250868"/>
                    <a:pt x="1110343" y="1288473"/>
                  </a:cubicBezTo>
                  <a:cubicBezTo>
                    <a:pt x="1235034" y="1326078"/>
                    <a:pt x="1375558" y="1356756"/>
                    <a:pt x="1520041" y="1371600"/>
                  </a:cubicBezTo>
                  <a:cubicBezTo>
                    <a:pt x="1664524" y="1386444"/>
                    <a:pt x="1831768" y="1392382"/>
                    <a:pt x="1977241" y="1377538"/>
                  </a:cubicBezTo>
                  <a:cubicBezTo>
                    <a:pt x="2122714" y="1362694"/>
                    <a:pt x="2263239" y="1324099"/>
                    <a:pt x="2392878" y="1282535"/>
                  </a:cubicBezTo>
                  <a:cubicBezTo>
                    <a:pt x="2522517" y="1240971"/>
                    <a:pt x="2646218" y="1189512"/>
                    <a:pt x="2755075" y="1128156"/>
                  </a:cubicBezTo>
                  <a:cubicBezTo>
                    <a:pt x="2863932" y="1066800"/>
                    <a:pt x="2955966" y="1001486"/>
                    <a:pt x="3046021" y="914400"/>
                  </a:cubicBezTo>
                  <a:cubicBezTo>
                    <a:pt x="3136076" y="827314"/>
                    <a:pt x="3235037" y="701633"/>
                    <a:pt x="3295403" y="605641"/>
                  </a:cubicBezTo>
                  <a:cubicBezTo>
                    <a:pt x="3355769" y="509649"/>
                    <a:pt x="3378530" y="435429"/>
                    <a:pt x="3408218" y="338447"/>
                  </a:cubicBezTo>
                  <a:cubicBezTo>
                    <a:pt x="3437906" y="241465"/>
                    <a:pt x="3455719" y="132608"/>
                    <a:pt x="3473532" y="23751"/>
                  </a:cubicBezTo>
                  <a:lnTo>
                    <a:pt x="0" y="0"/>
                  </a:lnTo>
                  <a:close/>
                </a:path>
              </a:pathLst>
            </a:custGeom>
            <a:solidFill>
              <a:schemeClr val="bg1">
                <a:lumMod val="65000"/>
              </a:schemeClr>
            </a:solidFill>
            <a:ln>
              <a:no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54" name="椭圆 53"/>
            <p:cNvSpPr/>
            <p:nvPr/>
          </p:nvSpPr>
          <p:spPr bwMode="auto">
            <a:xfrm>
              <a:off x="2449483" y="2319866"/>
              <a:ext cx="3538386" cy="2690402"/>
            </a:xfrm>
            <a:prstGeom prst="ellipse">
              <a:avLst/>
            </a:prstGeom>
            <a:solidFill>
              <a:srgbClr val="C00000"/>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55" name="椭圆 54"/>
            <p:cNvSpPr/>
            <p:nvPr/>
          </p:nvSpPr>
          <p:spPr bwMode="auto">
            <a:xfrm>
              <a:off x="2706647" y="2462720"/>
              <a:ext cx="3025646" cy="2292001"/>
            </a:xfrm>
            <a:prstGeom prst="ellipse">
              <a:avLst/>
            </a:prstGeom>
            <a:solidFill>
              <a:schemeClr val="bg1"/>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56" name="椭圆 55"/>
            <p:cNvSpPr/>
            <p:nvPr/>
          </p:nvSpPr>
          <p:spPr bwMode="auto">
            <a:xfrm>
              <a:off x="2982861" y="2623032"/>
              <a:ext cx="2470045" cy="1865029"/>
            </a:xfrm>
            <a:prstGeom prst="ellipse">
              <a:avLst/>
            </a:prstGeom>
            <a:solidFill>
              <a:srgbClr val="C00000"/>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57" name="椭圆 56"/>
            <p:cNvSpPr/>
            <p:nvPr/>
          </p:nvSpPr>
          <p:spPr bwMode="auto">
            <a:xfrm>
              <a:off x="3286060" y="2807154"/>
              <a:ext cx="1869995" cy="1412660"/>
            </a:xfrm>
            <a:prstGeom prst="ellipse">
              <a:avLst/>
            </a:prstGeom>
            <a:solidFill>
              <a:schemeClr val="bg1"/>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58" name="椭圆 57"/>
            <p:cNvSpPr/>
            <p:nvPr/>
          </p:nvSpPr>
          <p:spPr bwMode="auto">
            <a:xfrm>
              <a:off x="3589260" y="3015086"/>
              <a:ext cx="1258833" cy="93806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59" name="椭圆 58"/>
            <p:cNvSpPr/>
            <p:nvPr/>
          </p:nvSpPr>
          <p:spPr bwMode="auto">
            <a:xfrm>
              <a:off x="3897222" y="3234127"/>
              <a:ext cx="641323" cy="487288"/>
            </a:xfrm>
            <a:prstGeom prst="ellipse">
              <a:avLst/>
            </a:prstGeom>
            <a:solidFill>
              <a:srgbClr val="C00000"/>
            </a:solidFill>
            <a:ln w="28575">
              <a:solidFill>
                <a:schemeClr val="bg1"/>
              </a:solidFill>
            </a:ln>
            <a:extLst/>
          </p:spPr>
          <p:txBody>
            <a:bodyPr/>
            <a:lstStyle/>
            <a:p>
              <a:pPr eaLnBrk="0" fontAlgn="auto" hangingPunct="0">
                <a:spcBef>
                  <a:spcPts val="0"/>
                </a:spcBef>
                <a:spcAft>
                  <a:spcPts val="0"/>
                </a:spcAft>
                <a:defRPr/>
              </a:pPr>
              <a:endParaRPr lang="zh-CN" altLang="en-US"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endParaRPr>
            </a:p>
          </p:txBody>
        </p:sp>
        <p:sp>
          <p:nvSpPr>
            <p:cNvPr id="60" name="任意多边形 25"/>
            <p:cNvSpPr>
              <a:spLocks noChangeArrowheads="1"/>
            </p:cNvSpPr>
            <p:nvPr/>
          </p:nvSpPr>
          <p:spPr bwMode="auto">
            <a:xfrm>
              <a:off x="3474912" y="2444498"/>
              <a:ext cx="2520363" cy="2574152"/>
            </a:xfrm>
            <a:custGeom>
              <a:avLst/>
              <a:gdLst>
                <a:gd name="T0" fmla="*/ 0 w 2520363"/>
                <a:gd name="T1" fmla="*/ 2443522 h 2574152"/>
                <a:gd name="T2" fmla="*/ 353465 w 2520363"/>
                <a:gd name="T3" fmla="*/ 2535730 h 2574152"/>
                <a:gd name="T4" fmla="*/ 714615 w 2520363"/>
                <a:gd name="T5" fmla="*/ 2574152 h 2574152"/>
                <a:gd name="T6" fmla="*/ 1152609 w 2520363"/>
                <a:gd name="T7" fmla="*/ 2535730 h 2574152"/>
                <a:gd name="T8" fmla="*/ 1582915 w 2520363"/>
                <a:gd name="T9" fmla="*/ 2412786 h 2574152"/>
                <a:gd name="T10" fmla="*/ 1944064 w 2520363"/>
                <a:gd name="T11" fmla="*/ 2220686 h 2574152"/>
                <a:gd name="T12" fmla="*/ 2228371 w 2520363"/>
                <a:gd name="T13" fmla="*/ 1967113 h 2574152"/>
                <a:gd name="T14" fmla="*/ 2389735 w 2520363"/>
                <a:gd name="T15" fmla="*/ 1721224 h 2574152"/>
                <a:gd name="T16" fmla="*/ 2489627 w 2520363"/>
                <a:gd name="T17" fmla="*/ 1444599 h 2574152"/>
                <a:gd name="T18" fmla="*/ 2504995 w 2520363"/>
                <a:gd name="T19" fmla="*/ 1091133 h 2574152"/>
                <a:gd name="T20" fmla="*/ 2397419 w 2520363"/>
                <a:gd name="T21" fmla="*/ 760720 h 2574152"/>
                <a:gd name="T22" fmla="*/ 2213001 w 2520363"/>
                <a:gd name="T23" fmla="*/ 484095 h 2574152"/>
                <a:gd name="T24" fmla="*/ 1874908 w 2520363"/>
                <a:gd name="T25" fmla="*/ 199785 h 2574152"/>
                <a:gd name="T26" fmla="*/ 1475338 w 2520363"/>
                <a:gd name="T27" fmla="*/ 0 h 2574152"/>
                <a:gd name="T28" fmla="*/ 715255 w 2520363"/>
                <a:gd name="T29" fmla="*/ 1058476 h 2574152"/>
                <a:gd name="T30" fmla="*/ 0 w 2520363"/>
                <a:gd name="T31" fmla="*/ 2443522 h 2574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363"/>
                <a:gd name="T49" fmla="*/ 0 h 2574152"/>
                <a:gd name="T50" fmla="*/ 2520363 w 2520363"/>
                <a:gd name="T51" fmla="*/ 2574152 h 2574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363" h="2574152">
                  <a:moveTo>
                    <a:pt x="0" y="2443523"/>
                  </a:moveTo>
                  <a:cubicBezTo>
                    <a:pt x="117181" y="2478741"/>
                    <a:pt x="234363" y="2513960"/>
                    <a:pt x="353465" y="2535731"/>
                  </a:cubicBezTo>
                  <a:cubicBezTo>
                    <a:pt x="472567" y="2557502"/>
                    <a:pt x="581425" y="2574152"/>
                    <a:pt x="714615" y="2574152"/>
                  </a:cubicBezTo>
                  <a:cubicBezTo>
                    <a:pt x="847805" y="2574152"/>
                    <a:pt x="1007889" y="2562625"/>
                    <a:pt x="1152605" y="2535731"/>
                  </a:cubicBezTo>
                  <a:cubicBezTo>
                    <a:pt x="1297321" y="2508837"/>
                    <a:pt x="1451002" y="2465294"/>
                    <a:pt x="1582911" y="2412787"/>
                  </a:cubicBezTo>
                  <a:cubicBezTo>
                    <a:pt x="1714820" y="2360280"/>
                    <a:pt x="1836484" y="2294965"/>
                    <a:pt x="1944060" y="2220686"/>
                  </a:cubicBezTo>
                  <a:cubicBezTo>
                    <a:pt x="2051636" y="2146407"/>
                    <a:pt x="2154091" y="2050357"/>
                    <a:pt x="2228370" y="1967113"/>
                  </a:cubicBezTo>
                  <a:cubicBezTo>
                    <a:pt x="2302649" y="1883869"/>
                    <a:pt x="2346191" y="1808310"/>
                    <a:pt x="2389734" y="1721224"/>
                  </a:cubicBezTo>
                  <a:cubicBezTo>
                    <a:pt x="2433277" y="1634138"/>
                    <a:pt x="2470417" y="1549614"/>
                    <a:pt x="2489627" y="1444599"/>
                  </a:cubicBezTo>
                  <a:cubicBezTo>
                    <a:pt x="2508837" y="1339584"/>
                    <a:pt x="2520363" y="1205113"/>
                    <a:pt x="2504995" y="1091133"/>
                  </a:cubicBezTo>
                  <a:cubicBezTo>
                    <a:pt x="2489627" y="977153"/>
                    <a:pt x="2446084" y="861893"/>
                    <a:pt x="2397418" y="760720"/>
                  </a:cubicBezTo>
                  <a:cubicBezTo>
                    <a:pt x="2348752" y="659547"/>
                    <a:pt x="2300086" y="577584"/>
                    <a:pt x="2213001" y="484095"/>
                  </a:cubicBezTo>
                  <a:cubicBezTo>
                    <a:pt x="2125916" y="390606"/>
                    <a:pt x="1997849" y="280468"/>
                    <a:pt x="1874904" y="199785"/>
                  </a:cubicBezTo>
                  <a:cubicBezTo>
                    <a:pt x="1751960" y="119103"/>
                    <a:pt x="1667435" y="85165"/>
                    <a:pt x="1475334" y="0"/>
                  </a:cubicBezTo>
                  <a:lnTo>
                    <a:pt x="715255" y="1058476"/>
                  </a:lnTo>
                  <a:lnTo>
                    <a:pt x="0" y="2443523"/>
                  </a:lnTo>
                  <a:close/>
                </a:path>
              </a:pathLst>
            </a:custGeom>
            <a:solidFill>
              <a:schemeClr val="bg1">
                <a:alpha val="7843"/>
              </a:schemeClr>
            </a:solidFill>
            <a:ln w="9525" algn="ctr">
              <a:noFill/>
              <a:round/>
              <a:headEnd/>
              <a:tailEnd/>
            </a:ln>
          </p:spPr>
          <p:txBody>
            <a:bodyPr/>
            <a:lstStyle/>
            <a:p>
              <a:endParaRPr lang="zh-CN" altLang="en-US"/>
            </a:p>
          </p:txBody>
        </p:sp>
        <p:sp>
          <p:nvSpPr>
            <p:cNvPr id="61" name="任意多边形 26"/>
            <p:cNvSpPr>
              <a:spLocks noChangeArrowheads="1"/>
            </p:cNvSpPr>
            <p:nvPr/>
          </p:nvSpPr>
          <p:spPr bwMode="auto">
            <a:xfrm>
              <a:off x="4204895" y="2536707"/>
              <a:ext cx="1775012" cy="1114185"/>
            </a:xfrm>
            <a:custGeom>
              <a:avLst/>
              <a:gdLst>
                <a:gd name="T0" fmla="*/ 0 w 1775012"/>
                <a:gd name="T1" fmla="*/ 968188 h 1114185"/>
                <a:gd name="T2" fmla="*/ 1775012 w 1775012"/>
                <a:gd name="T3" fmla="*/ 1114185 h 1114185"/>
                <a:gd name="T4" fmla="*/ 1759644 w 1775012"/>
                <a:gd name="T5" fmla="*/ 929768 h 1114185"/>
                <a:gd name="T6" fmla="*/ 1682803 w 1775012"/>
                <a:gd name="T7" fmla="*/ 668511 h 1114185"/>
                <a:gd name="T8" fmla="*/ 1483018 w 1775012"/>
                <a:gd name="T9" fmla="*/ 376517 h 1114185"/>
                <a:gd name="T10" fmla="*/ 1252497 w 1775012"/>
                <a:gd name="T11" fmla="*/ 176733 h 1114185"/>
                <a:gd name="T12" fmla="*/ 945136 w 1775012"/>
                <a:gd name="T13" fmla="*/ 0 h 1114185"/>
                <a:gd name="T14" fmla="*/ 0 w 1775012"/>
                <a:gd name="T15" fmla="*/ 968188 h 1114185"/>
                <a:gd name="T16" fmla="*/ 0 60000 65536"/>
                <a:gd name="T17" fmla="*/ 0 60000 65536"/>
                <a:gd name="T18" fmla="*/ 0 60000 65536"/>
                <a:gd name="T19" fmla="*/ 0 60000 65536"/>
                <a:gd name="T20" fmla="*/ 0 60000 65536"/>
                <a:gd name="T21" fmla="*/ 0 60000 65536"/>
                <a:gd name="T22" fmla="*/ 0 60000 65536"/>
                <a:gd name="T23" fmla="*/ 0 60000 65536"/>
                <a:gd name="T24" fmla="*/ 0 w 1775012"/>
                <a:gd name="T25" fmla="*/ 0 h 1114185"/>
                <a:gd name="T26" fmla="*/ 1775012 w 1775012"/>
                <a:gd name="T27" fmla="*/ 1114185 h 1114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5012" h="1114185">
                  <a:moveTo>
                    <a:pt x="0" y="968188"/>
                  </a:moveTo>
                  <a:lnTo>
                    <a:pt x="1775012" y="1114185"/>
                  </a:lnTo>
                  <a:cubicBezTo>
                    <a:pt x="1769889" y="1052713"/>
                    <a:pt x="1775012" y="1004047"/>
                    <a:pt x="1759644" y="929768"/>
                  </a:cubicBezTo>
                  <a:cubicBezTo>
                    <a:pt x="1744276" y="855489"/>
                    <a:pt x="1728907" y="760720"/>
                    <a:pt x="1682803" y="668511"/>
                  </a:cubicBezTo>
                  <a:cubicBezTo>
                    <a:pt x="1636699" y="576303"/>
                    <a:pt x="1554736" y="458480"/>
                    <a:pt x="1483018" y="376517"/>
                  </a:cubicBezTo>
                  <a:cubicBezTo>
                    <a:pt x="1411300" y="294554"/>
                    <a:pt x="1342144" y="239486"/>
                    <a:pt x="1252497" y="176733"/>
                  </a:cubicBezTo>
                  <a:cubicBezTo>
                    <a:pt x="1162850" y="113980"/>
                    <a:pt x="1053993" y="56990"/>
                    <a:pt x="945136" y="0"/>
                  </a:cubicBezTo>
                  <a:lnTo>
                    <a:pt x="0" y="968188"/>
                  </a:lnTo>
                  <a:close/>
                </a:path>
              </a:pathLst>
            </a:custGeom>
            <a:solidFill>
              <a:schemeClr val="bg1">
                <a:alpha val="7059"/>
              </a:schemeClr>
            </a:solidFill>
            <a:ln w="9525" algn="ctr">
              <a:noFill/>
              <a:round/>
              <a:headEnd/>
              <a:tailEnd/>
            </a:ln>
          </p:spPr>
          <p:txBody>
            <a:bodyPr/>
            <a:lstStyle/>
            <a:p>
              <a:endParaRPr lang="zh-CN" altLang="en-US"/>
            </a:p>
          </p:txBody>
        </p:sp>
        <p:sp>
          <p:nvSpPr>
            <p:cNvPr id="62" name="任意多边形 29"/>
            <p:cNvSpPr>
              <a:spLocks noChangeArrowheads="1"/>
            </p:cNvSpPr>
            <p:nvPr/>
          </p:nvSpPr>
          <p:spPr bwMode="auto">
            <a:xfrm>
              <a:off x="4390604" y="4019045"/>
              <a:ext cx="1537487" cy="1213806"/>
            </a:xfrm>
            <a:custGeom>
              <a:avLst/>
              <a:gdLst>
                <a:gd name="T0" fmla="*/ 1537487 w 1537487"/>
                <a:gd name="T1" fmla="*/ 0 h 1213806"/>
                <a:gd name="T2" fmla="*/ 1488934 w 1537487"/>
                <a:gd name="T3" fmla="*/ 194209 h 1213806"/>
                <a:gd name="T4" fmla="*/ 1391830 w 1537487"/>
                <a:gd name="T5" fmla="*/ 428878 h 1213806"/>
                <a:gd name="T6" fmla="*/ 1229989 w 1537487"/>
                <a:gd name="T7" fmla="*/ 655455 h 1213806"/>
                <a:gd name="T8" fmla="*/ 995320 w 1537487"/>
                <a:gd name="T9" fmla="*/ 865848 h 1213806"/>
                <a:gd name="T10" fmla="*/ 712099 w 1537487"/>
                <a:gd name="T11" fmla="*/ 1019597 h 1213806"/>
                <a:gd name="T12" fmla="*/ 372233 w 1537487"/>
                <a:gd name="T13" fmla="*/ 1140977 h 1213806"/>
                <a:gd name="T14" fmla="*/ 0 w 1537487"/>
                <a:gd name="T15" fmla="*/ 1213806 h 1213806"/>
                <a:gd name="T16" fmla="*/ 337168 w 1537487"/>
                <a:gd name="T17" fmla="*/ 1039827 h 1213806"/>
                <a:gd name="T18" fmla="*/ 542166 w 1537487"/>
                <a:gd name="T19" fmla="*/ 882032 h 1213806"/>
                <a:gd name="T20" fmla="*/ 663547 w 1537487"/>
                <a:gd name="T21" fmla="*/ 841572 h 1213806"/>
                <a:gd name="T22" fmla="*/ 922492 w 1537487"/>
                <a:gd name="T23" fmla="*/ 720191 h 1213806"/>
                <a:gd name="T24" fmla="*/ 1132885 w 1537487"/>
                <a:gd name="T25" fmla="*/ 566443 h 1213806"/>
                <a:gd name="T26" fmla="*/ 1286633 w 1537487"/>
                <a:gd name="T27" fmla="*/ 420786 h 1213806"/>
                <a:gd name="T28" fmla="*/ 1432290 w 1537487"/>
                <a:gd name="T29" fmla="*/ 234669 h 1213806"/>
                <a:gd name="T30" fmla="*/ 1537487 w 1537487"/>
                <a:gd name="T31" fmla="*/ 0 h 12138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7487"/>
                <a:gd name="T49" fmla="*/ 0 h 1213806"/>
                <a:gd name="T50" fmla="*/ 1537487 w 1537487"/>
                <a:gd name="T51" fmla="*/ 1213806 h 12138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7487" h="1213806">
                  <a:moveTo>
                    <a:pt x="1537487" y="0"/>
                  </a:moveTo>
                  <a:cubicBezTo>
                    <a:pt x="1525348" y="61364"/>
                    <a:pt x="1513210" y="122729"/>
                    <a:pt x="1488934" y="194209"/>
                  </a:cubicBezTo>
                  <a:cubicBezTo>
                    <a:pt x="1464658" y="265689"/>
                    <a:pt x="1434987" y="352004"/>
                    <a:pt x="1391830" y="428878"/>
                  </a:cubicBezTo>
                  <a:cubicBezTo>
                    <a:pt x="1348673" y="505752"/>
                    <a:pt x="1296074" y="582627"/>
                    <a:pt x="1229989" y="655455"/>
                  </a:cubicBezTo>
                  <a:cubicBezTo>
                    <a:pt x="1163904" y="728283"/>
                    <a:pt x="1081635" y="805158"/>
                    <a:pt x="995320" y="865848"/>
                  </a:cubicBezTo>
                  <a:cubicBezTo>
                    <a:pt x="909005" y="926538"/>
                    <a:pt x="815947" y="973742"/>
                    <a:pt x="712099" y="1019597"/>
                  </a:cubicBezTo>
                  <a:cubicBezTo>
                    <a:pt x="608251" y="1065452"/>
                    <a:pt x="490916" y="1108609"/>
                    <a:pt x="372233" y="1140977"/>
                  </a:cubicBezTo>
                  <a:cubicBezTo>
                    <a:pt x="253550" y="1173345"/>
                    <a:pt x="66085" y="1203017"/>
                    <a:pt x="0" y="1213806"/>
                  </a:cubicBezTo>
                  <a:cubicBezTo>
                    <a:pt x="134867" y="1157162"/>
                    <a:pt x="246807" y="1095123"/>
                    <a:pt x="337168" y="1039827"/>
                  </a:cubicBezTo>
                  <a:cubicBezTo>
                    <a:pt x="427529" y="984531"/>
                    <a:pt x="513844" y="909005"/>
                    <a:pt x="542166" y="882032"/>
                  </a:cubicBezTo>
                  <a:cubicBezTo>
                    <a:pt x="582626" y="868545"/>
                    <a:pt x="600159" y="868545"/>
                    <a:pt x="663547" y="841572"/>
                  </a:cubicBezTo>
                  <a:cubicBezTo>
                    <a:pt x="726935" y="814599"/>
                    <a:pt x="844269" y="766046"/>
                    <a:pt x="922492" y="720191"/>
                  </a:cubicBezTo>
                  <a:cubicBezTo>
                    <a:pt x="1000715" y="674336"/>
                    <a:pt x="1072195" y="616344"/>
                    <a:pt x="1132885" y="566443"/>
                  </a:cubicBezTo>
                  <a:cubicBezTo>
                    <a:pt x="1193575" y="516542"/>
                    <a:pt x="1236732" y="476082"/>
                    <a:pt x="1286633" y="420786"/>
                  </a:cubicBezTo>
                  <a:cubicBezTo>
                    <a:pt x="1336534" y="365490"/>
                    <a:pt x="1391830" y="302103"/>
                    <a:pt x="1432290" y="234669"/>
                  </a:cubicBezTo>
                  <a:lnTo>
                    <a:pt x="1537487" y="0"/>
                  </a:lnTo>
                  <a:close/>
                </a:path>
              </a:pathLst>
            </a:custGeom>
            <a:solidFill>
              <a:schemeClr val="bg1">
                <a:alpha val="10196"/>
              </a:schemeClr>
            </a:solidFill>
            <a:ln w="9525" algn="ctr">
              <a:noFill/>
              <a:round/>
              <a:headEnd/>
              <a:tailEnd/>
            </a:ln>
          </p:spPr>
          <p:txBody>
            <a:bodyPr/>
            <a:lstStyle/>
            <a:p>
              <a:endParaRPr lang="zh-CN" altLang="en-US"/>
            </a:p>
          </p:txBody>
        </p:sp>
      </p:grpSp>
      <p:grpSp>
        <p:nvGrpSpPr>
          <p:cNvPr id="63" name="组合 28"/>
          <p:cNvGrpSpPr>
            <a:grpSpLocks/>
          </p:cNvGrpSpPr>
          <p:nvPr/>
        </p:nvGrpSpPr>
        <p:grpSpPr bwMode="auto">
          <a:xfrm>
            <a:off x="9845510" y="2851944"/>
            <a:ext cx="1477346" cy="1301664"/>
            <a:chOff x="4491198" y="1646989"/>
            <a:chExt cx="1938858" cy="1812648"/>
          </a:xfrm>
        </p:grpSpPr>
        <p:sp>
          <p:nvSpPr>
            <p:cNvPr id="64" name="任意多边形 63"/>
            <p:cNvSpPr/>
            <p:nvPr/>
          </p:nvSpPr>
          <p:spPr bwMode="auto">
            <a:xfrm>
              <a:off x="5847610" y="1846983"/>
              <a:ext cx="582446" cy="395228"/>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a:extLst/>
          </p:spPr>
          <p:txBody>
            <a:bodyPr/>
            <a:lstStyle/>
            <a:p>
              <a:pPr eaLnBrk="0" hangingPunct="0">
                <a:defRPr/>
              </a:pPr>
              <a:endParaRPr lang="zh-CN" altLang="en-US">
                <a:ea typeface="宋体" pitchFamily="2" charset="-122"/>
              </a:endParaRPr>
            </a:p>
          </p:txBody>
        </p:sp>
        <p:sp>
          <p:nvSpPr>
            <p:cNvPr id="65" name="任意多边形 64"/>
            <p:cNvSpPr/>
            <p:nvPr/>
          </p:nvSpPr>
          <p:spPr bwMode="auto">
            <a:xfrm>
              <a:off x="5811108" y="1646989"/>
              <a:ext cx="415806" cy="558715"/>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a:extLst/>
          </p:spPr>
          <p:txBody>
            <a:bodyPr/>
            <a:lstStyle/>
            <a:p>
              <a:pPr eaLnBrk="0" hangingPunct="0">
                <a:defRPr/>
              </a:pPr>
              <a:endParaRPr lang="zh-CN" altLang="en-US">
                <a:ea typeface="宋体" pitchFamily="2" charset="-122"/>
              </a:endParaRPr>
            </a:p>
          </p:txBody>
        </p:sp>
        <p:sp>
          <p:nvSpPr>
            <p:cNvPr id="66" name="任意多边形 65"/>
            <p:cNvSpPr/>
            <p:nvPr/>
          </p:nvSpPr>
          <p:spPr bwMode="auto">
            <a:xfrm>
              <a:off x="5690492" y="1807303"/>
              <a:ext cx="480876" cy="514271"/>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a:ex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a:ea typeface="+mn-ea"/>
              </a:endParaRPr>
            </a:p>
          </p:txBody>
        </p:sp>
        <p:sp>
          <p:nvSpPr>
            <p:cNvPr id="67" name="任意多边形 66"/>
            <p:cNvSpPr/>
            <p:nvPr/>
          </p:nvSpPr>
          <p:spPr bwMode="auto">
            <a:xfrm>
              <a:off x="4491198" y="1851594"/>
              <a:ext cx="1680683" cy="1606305"/>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 fmla="*/ 0 w 1680883"/>
                <a:gd name="connsiteY0" fmla="*/ 1606923 h 1631222"/>
                <a:gd name="connsiteX1" fmla="*/ 28310 w 1680883"/>
                <a:gd name="connsiteY1" fmla="*/ 1631222 h 1631222"/>
                <a:gd name="connsiteX2" fmla="*/ 1680883 w 1680883"/>
                <a:gd name="connsiteY2" fmla="*/ 53788 h 1631222"/>
                <a:gd name="connsiteX3" fmla="*/ 1667436 w 1680883"/>
                <a:gd name="connsiteY3" fmla="*/ 13447 h 1631222"/>
                <a:gd name="connsiteX4" fmla="*/ 1620371 w 1680883"/>
                <a:gd name="connsiteY4" fmla="*/ 0 h 1631222"/>
                <a:gd name="connsiteX5" fmla="*/ 0 w 1680883"/>
                <a:gd name="connsiteY5" fmla="*/ 1606923 h 1631222"/>
                <a:gd name="connsiteX0" fmla="*/ 0 w 1680883"/>
                <a:gd name="connsiteY0" fmla="*/ 1606923 h 1627211"/>
                <a:gd name="connsiteX1" fmla="*/ 24299 w 1680883"/>
                <a:gd name="connsiteY1" fmla="*/ 1627211 h 1627211"/>
                <a:gd name="connsiteX2" fmla="*/ 1680883 w 1680883"/>
                <a:gd name="connsiteY2" fmla="*/ 53788 h 1627211"/>
                <a:gd name="connsiteX3" fmla="*/ 1667436 w 1680883"/>
                <a:gd name="connsiteY3" fmla="*/ 13447 h 1627211"/>
                <a:gd name="connsiteX4" fmla="*/ 1620371 w 1680883"/>
                <a:gd name="connsiteY4" fmla="*/ 0 h 1627211"/>
                <a:gd name="connsiteX5" fmla="*/ 0 w 1680883"/>
                <a:gd name="connsiteY5" fmla="*/ 1606923 h 1627211"/>
                <a:gd name="connsiteX0" fmla="*/ 0 w 1680883"/>
                <a:gd name="connsiteY0" fmla="*/ 1606923 h 1606923"/>
                <a:gd name="connsiteX1" fmla="*/ 57618 w 1680883"/>
                <a:gd name="connsiteY1" fmla="*/ 1595340 h 1606923"/>
                <a:gd name="connsiteX2" fmla="*/ 1680883 w 1680883"/>
                <a:gd name="connsiteY2" fmla="*/ 53788 h 1606923"/>
                <a:gd name="connsiteX3" fmla="*/ 1667436 w 1680883"/>
                <a:gd name="connsiteY3" fmla="*/ 13447 h 1606923"/>
                <a:gd name="connsiteX4" fmla="*/ 1620371 w 1680883"/>
                <a:gd name="connsiteY4" fmla="*/ 0 h 1606923"/>
                <a:gd name="connsiteX5" fmla="*/ 0 w 1680883"/>
                <a:gd name="connsiteY5" fmla="*/ 1606923 h 160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a:gsLst>
                <a:gs pos="12000">
                  <a:schemeClr val="tx1">
                    <a:lumMod val="50000"/>
                    <a:lumOff val="50000"/>
                  </a:schemeClr>
                </a:gs>
                <a:gs pos="53000">
                  <a:schemeClr val="tx1">
                    <a:lumMod val="65000"/>
                    <a:lumOff val="35000"/>
                  </a:schemeClr>
                </a:gs>
                <a:gs pos="0">
                  <a:schemeClr val="tx1">
                    <a:lumMod val="65000"/>
                    <a:lumOff val="35000"/>
                  </a:schemeClr>
                </a:gs>
              </a:gsLst>
              <a:lin ang="9600000" scaled="0"/>
            </a:gradFill>
            <a:ln w="9525" cap="flat" cmpd="sng" algn="ctr">
              <a:noFill/>
              <a:prstDash val="solid"/>
              <a:round/>
              <a:headEnd type="none" w="med" len="med"/>
              <a:tailEnd type="none" w="med" len="med"/>
            </a:ln>
            <a:effectLst/>
            <a:extLst/>
          </p:spPr>
          <p:txBody>
            <a:bodyPr/>
            <a:lstStyle/>
            <a:p>
              <a:pPr eaLnBrk="0" hangingPunct="0">
                <a:defRPr/>
              </a:pPr>
              <a:endParaRPr lang="zh-CN" altLang="en-US">
                <a:ea typeface="宋体" pitchFamily="2" charset="-122"/>
              </a:endParaRPr>
            </a:p>
          </p:txBody>
        </p:sp>
        <p:sp>
          <p:nvSpPr>
            <p:cNvPr id="68" name="任意多边形 27"/>
            <p:cNvSpPr>
              <a:spLocks noChangeArrowheads="1"/>
            </p:cNvSpPr>
            <p:nvPr/>
          </p:nvSpPr>
          <p:spPr bwMode="auto">
            <a:xfrm>
              <a:off x="4590853" y="1857080"/>
              <a:ext cx="1654404" cy="1602557"/>
            </a:xfrm>
            <a:custGeom>
              <a:avLst/>
              <a:gdLst>
                <a:gd name="T0" fmla="*/ 0 w 1654404"/>
                <a:gd name="T1" fmla="*/ 1602557 h 1602557"/>
                <a:gd name="T2" fmla="*/ 1640264 w 1654404"/>
                <a:gd name="T3" fmla="*/ 0 h 1602557"/>
                <a:gd name="T4" fmla="*/ 1654404 w 1654404"/>
                <a:gd name="T5" fmla="*/ 28280 h 1602557"/>
                <a:gd name="T6" fmla="*/ 1644978 w 1654404"/>
                <a:gd name="T7" fmla="*/ 42421 h 1602557"/>
                <a:gd name="T8" fmla="*/ 0 w 1654404"/>
                <a:gd name="T9" fmla="*/ 1602557 h 1602557"/>
                <a:gd name="T10" fmla="*/ 0 60000 65536"/>
                <a:gd name="T11" fmla="*/ 0 60000 65536"/>
                <a:gd name="T12" fmla="*/ 0 60000 65536"/>
                <a:gd name="T13" fmla="*/ 0 60000 65536"/>
                <a:gd name="T14" fmla="*/ 0 60000 65536"/>
                <a:gd name="T15" fmla="*/ 0 w 1654404"/>
                <a:gd name="T16" fmla="*/ 0 h 1602557"/>
                <a:gd name="T17" fmla="*/ 1654404 w 1654404"/>
                <a:gd name="T18" fmla="*/ 1602557 h 1602557"/>
              </a:gdLst>
              <a:ahLst/>
              <a:cxnLst>
                <a:cxn ang="T10">
                  <a:pos x="T0" y="T1"/>
                </a:cxn>
                <a:cxn ang="T11">
                  <a:pos x="T2" y="T3"/>
                </a:cxn>
                <a:cxn ang="T12">
                  <a:pos x="T4" y="T5"/>
                </a:cxn>
                <a:cxn ang="T13">
                  <a:pos x="T6" y="T7"/>
                </a:cxn>
                <a:cxn ang="T14">
                  <a:pos x="T8" y="T9"/>
                </a:cxn>
              </a:cxnLst>
              <a:rect l="T15" t="T16" r="T17" b="T18"/>
              <a:pathLst>
                <a:path w="1654404" h="1602557">
                  <a:moveTo>
                    <a:pt x="0" y="1602557"/>
                  </a:moveTo>
                  <a:lnTo>
                    <a:pt x="1640264" y="0"/>
                  </a:lnTo>
                  <a:lnTo>
                    <a:pt x="1654404" y="28280"/>
                  </a:lnTo>
                  <a:lnTo>
                    <a:pt x="1644978" y="42421"/>
                  </a:lnTo>
                  <a:lnTo>
                    <a:pt x="0" y="1602557"/>
                  </a:lnTo>
                  <a:close/>
                </a:path>
              </a:pathLst>
            </a:custGeom>
            <a:solidFill>
              <a:schemeClr val="bg1">
                <a:alpha val="14902"/>
              </a:schemeClr>
            </a:solidFill>
            <a:ln w="9525" algn="ctr">
              <a:noFill/>
              <a:round/>
              <a:headEnd/>
              <a:tailEnd/>
            </a:ln>
          </p:spPr>
          <p:txBody>
            <a:bodyPr/>
            <a:lstStyle/>
            <a:p>
              <a:endParaRPr lang="zh-CN" altLang="en-US"/>
            </a:p>
          </p:txBody>
        </p:sp>
        <p:sp>
          <p:nvSpPr>
            <p:cNvPr id="69" name="任意多边形 68"/>
            <p:cNvSpPr/>
            <p:nvPr/>
          </p:nvSpPr>
          <p:spPr bwMode="auto">
            <a:xfrm rot="5628176" flipH="1">
              <a:off x="5765845" y="1897017"/>
              <a:ext cx="480940" cy="514203"/>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a:ex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a:ea typeface="+mn-ea"/>
              </a:endParaRPr>
            </a:p>
          </p:txBody>
        </p:sp>
      </p:grpSp>
      <p:sp>
        <p:nvSpPr>
          <p:cNvPr id="70" name="Rectangle 16"/>
          <p:cNvSpPr>
            <a:spLocks noChangeArrowheads="1"/>
          </p:cNvSpPr>
          <p:nvPr/>
        </p:nvSpPr>
        <p:spPr bwMode="gray">
          <a:xfrm>
            <a:off x="2571766" y="3037782"/>
            <a:ext cx="5070818" cy="400110"/>
          </a:xfrm>
          <a:prstGeom prst="rect">
            <a:avLst/>
          </a:prstGeom>
          <a:noFill/>
          <a:ln w="9525" algn="ctr">
            <a:noFill/>
            <a:miter lim="800000"/>
            <a:headEnd/>
            <a:tailEnd/>
          </a:ln>
          <a:effectLst/>
        </p:spPr>
        <p:txBody>
          <a:bodyPr wrap="square">
            <a:spAutoFit/>
          </a:bodyPr>
          <a:lstStyle/>
          <a:p>
            <a:pPr>
              <a:buClr>
                <a:srgbClr val="C00000"/>
              </a:buClr>
              <a:buFont typeface="Wingdings" pitchFamily="2" charset="2"/>
              <a:buChar char="Ø"/>
              <a:defRPr/>
            </a:pPr>
            <a:r>
              <a:rPr lang="en-US" altLang="zh-CN" sz="200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都是党内政治生活的重要内容</a:t>
            </a:r>
            <a:endParaRPr lang="en-US" altLang="zh-CN" sz="2000" spc="30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cs typeface="Arial" charset="0"/>
            </a:endParaRPr>
          </a:p>
        </p:txBody>
      </p:sp>
      <p:sp>
        <p:nvSpPr>
          <p:cNvPr id="71" name="Rectangle 16"/>
          <p:cNvSpPr>
            <a:spLocks noChangeArrowheads="1"/>
          </p:cNvSpPr>
          <p:nvPr/>
        </p:nvSpPr>
        <p:spPr bwMode="gray">
          <a:xfrm>
            <a:off x="2549188" y="4643633"/>
            <a:ext cx="6335174" cy="400110"/>
          </a:xfrm>
          <a:prstGeom prst="rect">
            <a:avLst/>
          </a:prstGeom>
          <a:noFill/>
          <a:ln w="9525" algn="ctr">
            <a:noFill/>
            <a:miter lim="800000"/>
            <a:headEnd/>
            <a:tailEnd/>
          </a:ln>
          <a:effectLst/>
        </p:spPr>
        <p:txBody>
          <a:bodyPr wrap="square">
            <a:spAutoFit/>
          </a:bodyPr>
          <a:lstStyle/>
          <a:p>
            <a:pPr>
              <a:buClr>
                <a:srgbClr val="C00000"/>
              </a:buClr>
              <a:buFont typeface="Wingdings" pitchFamily="2" charset="2"/>
              <a:buChar char="Ø"/>
              <a:defRPr/>
            </a:pPr>
            <a:r>
              <a:rPr lang="en-US" altLang="zh-CN" sz="2000" dirty="0" smtClean="0"/>
              <a:t>  </a:t>
            </a:r>
            <a:r>
              <a:rPr lang="zh-CN" altLang="zh-CN" sz="200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都要在会上开展批评和自我批评</a:t>
            </a:r>
            <a:endParaRPr lang="en-US" altLang="zh-CN" sz="200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2" name="Rectangle 26"/>
          <p:cNvSpPr>
            <a:spLocks noChangeArrowheads="1"/>
          </p:cNvSpPr>
          <p:nvPr/>
        </p:nvSpPr>
        <p:spPr bwMode="gray">
          <a:xfrm>
            <a:off x="2560477" y="3840708"/>
            <a:ext cx="6820596" cy="400110"/>
          </a:xfrm>
          <a:prstGeom prst="rect">
            <a:avLst/>
          </a:prstGeom>
          <a:noFill/>
          <a:ln w="9525" algn="ctr">
            <a:noFill/>
            <a:miter lim="800000"/>
            <a:headEnd/>
            <a:tailEnd/>
          </a:ln>
          <a:effectLst/>
        </p:spPr>
        <p:txBody>
          <a:bodyPr wrap="square">
            <a:spAutoFit/>
          </a:bodyPr>
          <a:lstStyle/>
          <a:p>
            <a:pPr>
              <a:buClr>
                <a:srgbClr val="C00000"/>
              </a:buClr>
              <a:buFont typeface="Wingdings" pitchFamily="2" charset="2"/>
              <a:buChar char="Ø"/>
              <a:defRPr/>
            </a:pPr>
            <a:r>
              <a:rPr lang="en-US" altLang="zh-CN" sz="2000" dirty="0" smtClean="0"/>
              <a:t>  </a:t>
            </a:r>
            <a:r>
              <a:rPr lang="zh-CN" altLang="zh-CN" sz="200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都含有组织学习、征求意见、查找问题等环节</a:t>
            </a:r>
            <a:endParaRPr lang="en-US" altLang="zh-CN" sz="200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cxnSp>
        <p:nvCxnSpPr>
          <p:cNvPr id="73" name="肘形连接符 72"/>
          <p:cNvCxnSpPr/>
          <p:nvPr/>
        </p:nvCxnSpPr>
        <p:spPr>
          <a:xfrm rot="10800000">
            <a:off x="2731912" y="2540001"/>
            <a:ext cx="7190157" cy="1568078"/>
          </a:xfrm>
          <a:prstGeom prst="bentConnector3">
            <a:avLst>
              <a:gd name="adj1" fmla="val -85"/>
            </a:avLst>
          </a:prstGeom>
          <a:ln>
            <a:solidFill>
              <a:srgbClr val="C00000"/>
            </a:solidFill>
            <a:prstDash val="sysDash"/>
            <a:headEnd type="oval" w="med" len="med"/>
            <a:tailEnd type="oval"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4" name="组合 7"/>
          <p:cNvGrpSpPr/>
          <p:nvPr/>
        </p:nvGrpSpPr>
        <p:grpSpPr>
          <a:xfrm>
            <a:off x="647422" y="1105252"/>
            <a:ext cx="6556275" cy="1173542"/>
            <a:chOff x="4330597" y="1869747"/>
            <a:chExt cx="6556275" cy="1173542"/>
          </a:xfrm>
        </p:grpSpPr>
        <p:grpSp>
          <p:nvGrpSpPr>
            <p:cNvPr id="75" name="组合 17"/>
            <p:cNvGrpSpPr>
              <a:grpSpLocks/>
            </p:cNvGrpSpPr>
            <p:nvPr/>
          </p:nvGrpSpPr>
          <p:grpSpPr bwMode="auto">
            <a:xfrm>
              <a:off x="4330597" y="1916748"/>
              <a:ext cx="975498" cy="1126541"/>
              <a:chOff x="-20634" y="-21023"/>
              <a:chExt cx="1164110" cy="936179"/>
            </a:xfrm>
          </p:grpSpPr>
          <p:pic>
            <p:nvPicPr>
              <p:cNvPr id="77"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77"/>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6"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组织生活会与民主生活会的区别是什么？</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lide(fromBottom)">
                                      <p:cBhvr>
                                        <p:cTn id="7" dur="500"/>
                                        <p:tgtEl>
                                          <p:spTgt spid="7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300"/>
                                        <p:tgtEl>
                                          <p:spTgt spid="51"/>
                                        </p:tgtEl>
                                      </p:cBhvr>
                                    </p:animEffect>
                                  </p:childTnLst>
                                </p:cTn>
                              </p:par>
                            </p:childTnLst>
                          </p:cTn>
                        </p:par>
                        <p:par>
                          <p:cTn id="19" fill="hold">
                            <p:stCondLst>
                              <p:cond delay="1800"/>
                            </p:stCondLst>
                            <p:childTnLst>
                              <p:par>
                                <p:cTn id="20" presetID="2" presetClass="entr" presetSubtype="3"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100" fill="hold"/>
                                        <p:tgtEl>
                                          <p:spTgt spid="63"/>
                                        </p:tgtEl>
                                        <p:attrNameLst>
                                          <p:attrName>ppt_x</p:attrName>
                                        </p:attrNameLst>
                                      </p:cBhvr>
                                      <p:tavLst>
                                        <p:tav tm="0">
                                          <p:val>
                                            <p:strVal val="1+#ppt_w/2"/>
                                          </p:val>
                                        </p:tav>
                                        <p:tav tm="100000">
                                          <p:val>
                                            <p:strVal val="#ppt_x"/>
                                          </p:val>
                                        </p:tav>
                                      </p:tavLst>
                                    </p:anim>
                                    <p:anim calcmode="lin" valueType="num">
                                      <p:cBhvr additive="base">
                                        <p:cTn id="23" dur="100" fill="hold"/>
                                        <p:tgtEl>
                                          <p:spTgt spid="63"/>
                                        </p:tgtEl>
                                        <p:attrNameLst>
                                          <p:attrName>ppt_y</p:attrName>
                                        </p:attrNameLst>
                                      </p:cBhvr>
                                      <p:tavLst>
                                        <p:tav tm="0">
                                          <p:val>
                                            <p:strVal val="0-#ppt_h/2"/>
                                          </p:val>
                                        </p:tav>
                                        <p:tav tm="100000">
                                          <p:val>
                                            <p:strVal val="#ppt_y"/>
                                          </p:val>
                                        </p:tav>
                                      </p:tavLst>
                                    </p:anim>
                                  </p:childTnLst>
                                </p:cTn>
                              </p:par>
                            </p:childTnLst>
                          </p:cTn>
                        </p:par>
                        <p:par>
                          <p:cTn id="24" fill="hold">
                            <p:stCondLst>
                              <p:cond delay="19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900"/>
                                        <p:tgtEl>
                                          <p:spTgt spid="73"/>
                                        </p:tgtEl>
                                      </p:cBhvr>
                                    </p:animEffect>
                                  </p:childTnLst>
                                </p:cTn>
                              </p:par>
                            </p:childTnLst>
                          </p:cTn>
                        </p:par>
                        <p:par>
                          <p:cTn id="28" fill="hold">
                            <p:stCondLst>
                              <p:cond delay="2800"/>
                            </p:stCondLst>
                            <p:childTnLst>
                              <p:par>
                                <p:cTn id="29" presetID="22" presetClass="entr" presetSubtype="8"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2000"/>
                                        <p:tgtEl>
                                          <p:spTgt spid="70"/>
                                        </p:tgtEl>
                                      </p:cBhvr>
                                    </p:animEffect>
                                  </p:childTnLst>
                                </p:cTn>
                              </p:par>
                            </p:childTnLst>
                          </p:cTn>
                        </p:par>
                        <p:par>
                          <p:cTn id="32" fill="hold">
                            <p:stCondLst>
                              <p:cond delay="4800"/>
                            </p:stCondLst>
                            <p:childTnLst>
                              <p:par>
                                <p:cTn id="33" presetID="22" presetClass="entr" presetSubtype="8"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left)">
                                      <p:cBhvr>
                                        <p:cTn id="35" dur="2000"/>
                                        <p:tgtEl>
                                          <p:spTgt spid="72"/>
                                        </p:tgtEl>
                                      </p:cBhvr>
                                    </p:animEffect>
                                  </p:childTnLst>
                                </p:cTn>
                              </p:par>
                            </p:childTnLst>
                          </p:cTn>
                        </p:par>
                        <p:par>
                          <p:cTn id="36" fill="hold">
                            <p:stCondLst>
                              <p:cond delay="6800"/>
                            </p:stCondLst>
                            <p:childTnLst>
                              <p:par>
                                <p:cTn id="37" presetID="22" presetClass="entr" presetSubtype="8"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p:bldP spid="8" grpId="0"/>
      <p:bldP spid="70" grpId="0"/>
      <p:bldP spid="71"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761067" y="2020711"/>
            <a:ext cx="10430933" cy="469617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组织生活会与民主生活会的区别是什么？</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7" name="文本框 3"/>
          <p:cNvSpPr txBox="1"/>
          <p:nvPr/>
        </p:nvSpPr>
        <p:spPr>
          <a:xfrm>
            <a:off x="284479" y="3138883"/>
            <a:ext cx="1415772" cy="584775"/>
          </a:xfrm>
          <a:prstGeom prst="rect">
            <a:avLst/>
          </a:prstGeom>
          <a:noFill/>
        </p:spPr>
        <p:txBody>
          <a:bodyPr wrap="none" rtlCol="0">
            <a:spAutoFit/>
          </a:bodyPr>
          <a:lstStyle/>
          <a:p>
            <a:r>
              <a:rPr lang="zh-CN" altLang="en-US" sz="3200" b="1" dirty="0" smtClean="0">
                <a:solidFill>
                  <a:srgbClr val="FF99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共同点</a:t>
            </a:r>
            <a:endParaRPr lang="zh-CN" altLang="en-US" sz="3200" b="1" dirty="0">
              <a:solidFill>
                <a:srgbClr val="FF99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文本框 4"/>
          <p:cNvSpPr txBox="1"/>
          <p:nvPr/>
        </p:nvSpPr>
        <p:spPr>
          <a:xfrm>
            <a:off x="228036" y="4715234"/>
            <a:ext cx="1415772" cy="584775"/>
          </a:xfrm>
          <a:prstGeom prst="rect">
            <a:avLst/>
          </a:prstGeom>
          <a:noFill/>
        </p:spPr>
        <p:txBody>
          <a:bodyPr wrap="none"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不同点</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9"/>
          <p:cNvSpPr txBox="1"/>
          <p:nvPr/>
        </p:nvSpPr>
        <p:spPr>
          <a:xfrm>
            <a:off x="2169507" y="2084799"/>
            <a:ext cx="1723549" cy="400110"/>
          </a:xfrm>
          <a:prstGeom prst="rect">
            <a:avLst/>
          </a:prstGeom>
          <a:noFill/>
        </p:spPr>
        <p:txBody>
          <a:bodyPr wrap="none" rtlCol="0">
            <a:spAutoFit/>
          </a:bodyPr>
          <a:lstStyle/>
          <a:p>
            <a:r>
              <a:rPr lang="zh-CN" altLang="en-US" sz="2000" b="1" dirty="0" smtClean="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参加对象不同</a:t>
            </a:r>
            <a:endParaRPr lang="zh-CN" altLang="en-US" sz="20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192086" y="2481480"/>
            <a:ext cx="9776012"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074709" y="2583939"/>
            <a:ext cx="9719894" cy="923330"/>
          </a:xfrm>
          <a:prstGeom prst="rect">
            <a:avLst/>
          </a:prstGeom>
        </p:spPr>
        <p:txBody>
          <a:bodyPr wrap="square">
            <a:spAutoFit/>
          </a:bodyPr>
          <a:lstStyle/>
          <a:p>
            <a:pPr marL="342900" indent="-342900">
              <a:lnSpc>
                <a:spcPct val="150000"/>
              </a:lnSpc>
              <a:buFont typeface="Wingdings" pitchFamily="2" charset="2"/>
              <a:buChar char="Ø"/>
            </a:pPr>
            <a:r>
              <a:rPr lang="zh-CN" altLang="zh-CN" b="1" kern="0" dirty="0" smtClean="0">
                <a:solidFill>
                  <a:srgbClr val="C00000"/>
                </a:solidFill>
                <a:latin typeface="微软雅黑" panose="020B0503020204020204" pitchFamily="34" charset="-122"/>
                <a:ea typeface="微软雅黑" panose="020B0503020204020204" pitchFamily="34" charset="-122"/>
              </a:rPr>
              <a:t>组织生活会</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的参加对象是：党支部（党小组）的</a:t>
            </a:r>
            <a:r>
              <a:rPr lang="zh-CN" altLang="zh-CN" b="1" kern="0" dirty="0" smtClean="0">
                <a:solidFill>
                  <a:srgbClr val="FF0000"/>
                </a:solidFill>
                <a:latin typeface="微软雅黑" panose="020B0503020204020204" pitchFamily="34" charset="-122"/>
                <a:ea typeface="微软雅黑" panose="020B0503020204020204" pitchFamily="34" charset="-122"/>
              </a:rPr>
              <a:t>全体党员</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，这里是以党支部为单位，针对的是每名党员</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这其中也包括党员领导干部</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以普通党员过“双重组织生活”。</a:t>
            </a:r>
            <a:endPar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088202" y="3592894"/>
            <a:ext cx="9822148" cy="1754326"/>
          </a:xfrm>
          <a:prstGeom prst="rect">
            <a:avLst/>
          </a:prstGeom>
        </p:spPr>
        <p:txBody>
          <a:bodyPr wrap="square">
            <a:spAutoFit/>
          </a:bodyPr>
          <a:lstStyle/>
          <a:p>
            <a:pPr marL="342900" indent="-342900">
              <a:lnSpc>
                <a:spcPct val="150000"/>
              </a:lnSpc>
              <a:buFont typeface="Wingdings" pitchFamily="2" charset="2"/>
              <a:buChar char="Ø"/>
            </a:pPr>
            <a:r>
              <a:rPr lang="zh-CN" altLang="zh-CN" b="1" kern="0" dirty="0" smtClean="0">
                <a:solidFill>
                  <a:srgbClr val="C00000"/>
                </a:solidFill>
                <a:latin typeface="微软雅黑" panose="020B0503020204020204" pitchFamily="34" charset="-122"/>
                <a:ea typeface="微软雅黑" panose="020B0503020204020204" pitchFamily="34" charset="-122"/>
              </a:rPr>
              <a:t>民主生活会</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的参与对象</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是</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：县以上党和国家机关</a:t>
            </a:r>
            <a:r>
              <a:rPr lang="zh-CN" altLang="zh-CN" b="1" kern="0" dirty="0" smtClean="0">
                <a:solidFill>
                  <a:srgbClr val="FF0000"/>
                </a:solidFill>
                <a:latin typeface="微软雅黑" panose="020B0503020204020204" pitchFamily="34" charset="-122"/>
                <a:ea typeface="微软雅黑" panose="020B0503020204020204" pitchFamily="34" charset="-122"/>
              </a:rPr>
              <a:t>党员领导干部</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是指县以上党的各级委员会、纪律检查委员会的常务委员会委员，工作委员会委员，党组（党委）成员，以及县以上党和国家机关各部门（含人民团体）的党员领导干部。经济组织、文化组织、社会组织和其他组织的党组（党委）成员，执行本规定）。</a:t>
            </a:r>
          </a:p>
        </p:txBody>
      </p:sp>
      <p:sp>
        <p:nvSpPr>
          <p:cNvPr id="16" name="矩形 15"/>
          <p:cNvSpPr/>
          <p:nvPr/>
        </p:nvSpPr>
        <p:spPr>
          <a:xfrm>
            <a:off x="2088204" y="5398525"/>
            <a:ext cx="9706398" cy="923330"/>
          </a:xfrm>
          <a:prstGeom prst="rect">
            <a:avLst/>
          </a:prstGeom>
        </p:spPr>
        <p:txBody>
          <a:bodyPr wrap="square">
            <a:spAutoFit/>
          </a:bodyPr>
          <a:lstStyle/>
          <a:p>
            <a:pPr marL="342900" indent="-342900">
              <a:lnSpc>
                <a:spcPct val="150000"/>
              </a:lnSpc>
              <a:buFont typeface="Wingdings" pitchFamily="2" charset="2"/>
              <a:buChar char="Ø"/>
            </a:pPr>
            <a:r>
              <a:rPr lang="zh-CN" altLang="zh-CN" b="1" kern="0" dirty="0" smtClean="0">
                <a:solidFill>
                  <a:srgbClr val="C00000"/>
                </a:solidFill>
                <a:latin typeface="微软雅黑" panose="020B0503020204020204" pitchFamily="34" charset="-122"/>
                <a:ea typeface="微软雅黑" panose="020B0503020204020204" pitchFamily="34" charset="-122"/>
              </a:rPr>
              <a:t>国有企业党组织、高等学校党组织、乡镇党委等</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基层党组织领导干部民主生活会，参照本规定执行。</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1000"/>
                                        <p:tgtEl>
                                          <p:spTgt spid="13"/>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1000"/>
                                        <p:tgtEl>
                                          <p:spTgt spid="12"/>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Bottom)">
                                      <p:cBhvr>
                                        <p:cTn id="15" dur="1000"/>
                                        <p:tgtEl>
                                          <p:spTgt spid="15"/>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Bottom)">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7400"/>
            <a:ext cx="12192000" cy="4800601"/>
          </a:xfrm>
          <a:prstGeom prst="rect">
            <a:avLst/>
          </a:prstGeom>
        </p:spPr>
      </p:pic>
      <p:sp>
        <p:nvSpPr>
          <p:cNvPr id="74" name="Freeform 29"/>
          <p:cNvSpPr/>
          <p:nvPr/>
        </p:nvSpPr>
        <p:spPr bwMode="auto">
          <a:xfrm>
            <a:off x="1121806" y="600635"/>
            <a:ext cx="1002139" cy="8376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5" name="TextBox 25"/>
          <p:cNvSpPr txBox="1"/>
          <p:nvPr/>
        </p:nvSpPr>
        <p:spPr>
          <a:xfrm>
            <a:off x="2402076" y="802087"/>
            <a:ext cx="7102474" cy="556103"/>
          </a:xfrm>
          <a:prstGeom prst="rect">
            <a:avLst/>
          </a:prstGeom>
          <a:noFill/>
        </p:spPr>
        <p:txBody>
          <a:bodyPr wrap="square" lIns="121592" tIns="60796" rIns="121592" bIns="60796">
            <a:spAutoFit/>
          </a:bodyPr>
          <a:lstStyle/>
          <a:p>
            <a:pPr algn="ctr" eaLnBrk="0" hangingPunct="0">
              <a:lnSpc>
                <a:spcPct val="130000"/>
              </a:lnSpc>
            </a:pPr>
            <a:r>
              <a:rPr lang="zh-CN" altLang="en-US" sz="2400" b="1" dirty="0" smtClean="0">
                <a:solidFill>
                  <a:srgbClr val="C00000"/>
                </a:solidFill>
                <a:latin typeface="微软雅黑" panose="020B0503020204020204" charset="-122"/>
                <a:ea typeface="微软雅黑" panose="020B0503020204020204" charset="-122"/>
                <a:sym typeface="微软雅黑" panose="020B0503020204020204" charset="-122"/>
              </a:rPr>
              <a:t>主要内容</a:t>
            </a:r>
            <a:endParaRPr lang="zh-CN" altLang="en-US" sz="24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76" name="对角圆角矩形 75"/>
          <p:cNvSpPr/>
          <p:nvPr/>
        </p:nvSpPr>
        <p:spPr>
          <a:xfrm>
            <a:off x="2158594" y="600636"/>
            <a:ext cx="8283627" cy="4264875"/>
          </a:xfrm>
          <a:prstGeom prst="round2DiagRect">
            <a:avLst/>
          </a:prstGeom>
          <a:noFill/>
          <a:ln>
            <a:solidFill>
              <a:srgbClr val="870605"/>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a:blip r:embed="rId4" cstate="print"/>
          <a:stretch>
            <a:fillRect/>
          </a:stretch>
        </p:blipFill>
        <p:spPr>
          <a:xfrm rot="15720000">
            <a:off x="9901717" y="243502"/>
            <a:ext cx="1203920" cy="1158714"/>
          </a:xfrm>
          <a:prstGeom prst="rect">
            <a:avLst/>
          </a:prstGeom>
        </p:spPr>
      </p:pic>
      <p:sp>
        <p:nvSpPr>
          <p:cNvPr id="11" name="TextBox 25"/>
          <p:cNvSpPr txBox="1"/>
          <p:nvPr/>
        </p:nvSpPr>
        <p:spPr>
          <a:xfrm>
            <a:off x="2178756" y="1817225"/>
            <a:ext cx="8410222" cy="2843524"/>
          </a:xfrm>
          <a:prstGeom prst="rect">
            <a:avLst/>
          </a:prstGeom>
          <a:noFill/>
        </p:spPr>
        <p:txBody>
          <a:bodyPr wrap="square" lIns="121592" tIns="60796" rIns="121592" bIns="60796">
            <a:spAutoFit/>
          </a:bodyPr>
          <a:lstStyle/>
          <a:p>
            <a:pPr algn="just" eaLnBrk="0" hangingPunct="0">
              <a:lnSpc>
                <a:spcPct val="130000"/>
              </a:lnSpc>
            </a:pPr>
            <a:r>
              <a:rPr lang="zh-CN" altLang="en-US" sz="2400" b="1" dirty="0" smtClean="0">
                <a:solidFill>
                  <a:srgbClr val="C00000"/>
                </a:solidFill>
                <a:latin typeface="微软雅黑" panose="020B0503020204020204" charset="-122"/>
                <a:ea typeface="微软雅黑" panose="020B0503020204020204" charset="-122"/>
                <a:sym typeface="微软雅黑" panose="020B0503020204020204" charset="-122"/>
              </a:rPr>
              <a:t>第一部分：</a:t>
            </a:r>
            <a:r>
              <a:rPr lang="zh-CN" altLang="en-US" sz="2400" b="1"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需要明确的几个概念和关系</a:t>
            </a:r>
            <a:endParaRPr lang="en-US" altLang="zh-CN" sz="2400" b="1"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a:p>
            <a:pPr algn="just" eaLnBrk="0" hangingPunct="0">
              <a:lnSpc>
                <a:spcPct val="130000"/>
              </a:lnSpc>
            </a:pPr>
            <a:endParaRPr lang="en-US" altLang="zh-CN" sz="2400" b="1" dirty="0" smtClean="0">
              <a:solidFill>
                <a:srgbClr val="C00000"/>
              </a:solidFill>
              <a:latin typeface="微软雅黑" panose="020B0503020204020204" charset="-122"/>
              <a:ea typeface="微软雅黑" panose="020B0503020204020204" charset="-122"/>
              <a:sym typeface="微软雅黑" panose="020B0503020204020204" charset="-122"/>
            </a:endParaRPr>
          </a:p>
          <a:p>
            <a:pPr algn="just" eaLnBrk="0" hangingPunct="0">
              <a:lnSpc>
                <a:spcPct val="130000"/>
              </a:lnSpc>
            </a:pPr>
            <a:r>
              <a:rPr lang="zh-CN" altLang="en-US" sz="2400" b="1" dirty="0" smtClean="0">
                <a:solidFill>
                  <a:srgbClr val="C00000"/>
                </a:solidFill>
                <a:latin typeface="微软雅黑" panose="020B0503020204020204" charset="-122"/>
                <a:ea typeface="微软雅黑" panose="020B0503020204020204" charset="-122"/>
                <a:sym typeface="微软雅黑" panose="020B0503020204020204" charset="-122"/>
              </a:rPr>
              <a:t>第二部分：</a:t>
            </a:r>
            <a:r>
              <a:rPr lang="zh-CN" altLang="en-US" sz="2400" b="1"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把握组织生活会和民主评议党员工作的程序</a:t>
            </a:r>
            <a:endParaRPr lang="en-US" altLang="zh-CN" sz="2400" b="1"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a:p>
            <a:pPr algn="just" eaLnBrk="0" hangingPunct="0">
              <a:lnSpc>
                <a:spcPct val="130000"/>
              </a:lnSpc>
            </a:pPr>
            <a:endParaRPr lang="en-US" altLang="zh-CN" sz="2400" b="1" dirty="0" smtClean="0">
              <a:solidFill>
                <a:srgbClr val="C00000"/>
              </a:solidFill>
              <a:latin typeface="微软雅黑" panose="020B0503020204020204" charset="-122"/>
              <a:ea typeface="微软雅黑" panose="020B0503020204020204" charset="-122"/>
              <a:sym typeface="微软雅黑" panose="020B0503020204020204" charset="-122"/>
            </a:endParaRPr>
          </a:p>
          <a:p>
            <a:pPr algn="just" eaLnBrk="0" hangingPunct="0">
              <a:lnSpc>
                <a:spcPct val="130000"/>
              </a:lnSpc>
            </a:pPr>
            <a:r>
              <a:rPr lang="zh-CN" altLang="en-US" sz="2400" b="1" dirty="0" smtClean="0">
                <a:solidFill>
                  <a:srgbClr val="C00000"/>
                </a:solidFill>
                <a:latin typeface="微软雅黑" panose="020B0503020204020204" charset="-122"/>
                <a:ea typeface="微软雅黑" panose="020B0503020204020204" charset="-122"/>
                <a:sym typeface="微软雅黑" panose="020B0503020204020204" charset="-122"/>
              </a:rPr>
              <a:t>第三部分：</a:t>
            </a:r>
            <a:r>
              <a:rPr lang="zh-CN" altLang="en-US" sz="2400" b="1"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各关键环节应注意的问题</a:t>
            </a:r>
            <a:endParaRPr lang="en-US" altLang="zh-CN" sz="2400" b="1"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a:p>
            <a:pPr marL="285750" indent="-285750" algn="just" eaLnBrk="0" hangingPunct="0">
              <a:lnSpc>
                <a:spcPct val="130000"/>
              </a:lnSpc>
            </a:pPr>
            <a:endParaRPr lang="zh-CN" altLang="en-US" sz="16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Tree>
    <p:extLst>
      <p:ext uri="{BB962C8B-B14F-4D97-AF65-F5344CB8AC3E}">
        <p14:creationId xmlns:p14="http://schemas.microsoft.com/office/powerpoint/2010/main" val="956747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4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down)">
                                      <p:cBhvr>
                                        <p:cTn id="18" dur="5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75" grpId="0"/>
      <p:bldP spid="1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761067" y="2020711"/>
            <a:ext cx="10430933" cy="469617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组织生活会与民主生活会的区别是什么？</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7" name="文本框 3"/>
          <p:cNvSpPr txBox="1"/>
          <p:nvPr/>
        </p:nvSpPr>
        <p:spPr>
          <a:xfrm>
            <a:off x="284479" y="3138883"/>
            <a:ext cx="1415772" cy="584775"/>
          </a:xfrm>
          <a:prstGeom prst="rect">
            <a:avLst/>
          </a:prstGeom>
          <a:noFill/>
        </p:spPr>
        <p:txBody>
          <a:bodyPr wrap="none" rtlCol="0">
            <a:spAutoFit/>
          </a:bodyPr>
          <a:lstStyle/>
          <a:p>
            <a:r>
              <a:rPr lang="zh-CN" altLang="en-US" sz="3200" b="1" dirty="0" smtClean="0">
                <a:solidFill>
                  <a:srgbClr val="FF99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共同点</a:t>
            </a:r>
            <a:endParaRPr lang="zh-CN" altLang="en-US" sz="3200" b="1" dirty="0">
              <a:solidFill>
                <a:srgbClr val="FF99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文本框 4"/>
          <p:cNvSpPr txBox="1"/>
          <p:nvPr/>
        </p:nvSpPr>
        <p:spPr>
          <a:xfrm>
            <a:off x="228036" y="4715234"/>
            <a:ext cx="1415772" cy="584775"/>
          </a:xfrm>
          <a:prstGeom prst="rect">
            <a:avLst/>
          </a:prstGeom>
          <a:noFill/>
        </p:spPr>
        <p:txBody>
          <a:bodyPr wrap="none"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不同点</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9"/>
          <p:cNvSpPr txBox="1"/>
          <p:nvPr/>
        </p:nvSpPr>
        <p:spPr>
          <a:xfrm>
            <a:off x="2169507" y="2084799"/>
            <a:ext cx="1723549" cy="400110"/>
          </a:xfrm>
          <a:prstGeom prst="rect">
            <a:avLst/>
          </a:prstGeom>
          <a:noFill/>
        </p:spPr>
        <p:txBody>
          <a:bodyPr wrap="none" rtlCol="0">
            <a:spAutoFit/>
          </a:bodyPr>
          <a:lstStyle/>
          <a:p>
            <a:r>
              <a:rPr lang="zh-CN" altLang="en-US" sz="2000" b="1" dirty="0" smtClean="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召开时间不同</a:t>
            </a:r>
            <a:endParaRPr lang="zh-CN" altLang="en-US" sz="20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192086" y="2481480"/>
            <a:ext cx="9776012"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074709" y="3012918"/>
            <a:ext cx="5356605" cy="1338828"/>
          </a:xfrm>
          <a:prstGeom prst="rect">
            <a:avLst/>
          </a:prstGeom>
        </p:spPr>
        <p:txBody>
          <a:bodyPr wrap="square">
            <a:spAutoFit/>
          </a:bodyPr>
          <a:lstStyle/>
          <a:p>
            <a:pPr marL="342900" indent="-342900">
              <a:lnSpc>
                <a:spcPct val="150000"/>
              </a:lnSpc>
              <a:buFont typeface="Wingdings" pitchFamily="2" charset="2"/>
              <a:buChar char="Ø"/>
            </a:pPr>
            <a:r>
              <a:rPr lang="zh-CN" altLang="en-US" b="1" kern="0" dirty="0" smtClean="0">
                <a:solidFill>
                  <a:srgbClr val="C00000"/>
                </a:solidFill>
                <a:latin typeface="微软雅黑" panose="020B0503020204020204" pitchFamily="34" charset="-122"/>
                <a:ea typeface="微软雅黑" panose="020B0503020204020204" pitchFamily="34" charset="-122"/>
              </a:rPr>
              <a:t>民主</a:t>
            </a:r>
            <a:r>
              <a:rPr lang="zh-CN" altLang="zh-CN" b="1" kern="0" dirty="0" smtClean="0">
                <a:solidFill>
                  <a:srgbClr val="C00000"/>
                </a:solidFill>
                <a:latin typeface="微软雅黑" panose="020B0503020204020204" pitchFamily="34" charset="-122"/>
                <a:ea typeface="微软雅黑" panose="020B0503020204020204" pitchFamily="34" charset="-122"/>
              </a:rPr>
              <a:t>生活会</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每年召开一次，一般安排在第四季度。</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因特殊情况需要提前或者延期召开的，应当报上级党组织同意。</a:t>
            </a:r>
          </a:p>
        </p:txBody>
      </p:sp>
      <p:sp>
        <p:nvSpPr>
          <p:cNvPr id="15" name="矩形 14"/>
          <p:cNvSpPr/>
          <p:nvPr/>
        </p:nvSpPr>
        <p:spPr>
          <a:xfrm>
            <a:off x="2065837" y="4605467"/>
            <a:ext cx="9719894" cy="507831"/>
          </a:xfrm>
          <a:prstGeom prst="rect">
            <a:avLst/>
          </a:prstGeom>
        </p:spPr>
        <p:txBody>
          <a:bodyPr wrap="square">
            <a:spAutoFit/>
          </a:bodyPr>
          <a:lstStyle/>
          <a:p>
            <a:pPr marL="342900" indent="-342900">
              <a:lnSpc>
                <a:spcPct val="150000"/>
              </a:lnSpc>
              <a:buFont typeface="Wingdings" pitchFamily="2" charset="2"/>
              <a:buChar char="Ø"/>
            </a:pPr>
            <a:r>
              <a:rPr lang="zh-CN" altLang="en-US" b="1" kern="0" dirty="0" smtClean="0">
                <a:solidFill>
                  <a:srgbClr val="C00000"/>
                </a:solidFill>
                <a:latin typeface="微软雅黑" panose="020B0503020204020204" pitchFamily="34" charset="-122"/>
                <a:ea typeface="微软雅黑" panose="020B0503020204020204" pitchFamily="34" charset="-122"/>
              </a:rPr>
              <a:t>组织</a:t>
            </a:r>
            <a:r>
              <a:rPr lang="zh-CN" altLang="zh-CN" b="1" kern="0" dirty="0" smtClean="0">
                <a:solidFill>
                  <a:srgbClr val="C00000"/>
                </a:solidFill>
                <a:latin typeface="微软雅黑" panose="020B0503020204020204" pitchFamily="34" charset="-122"/>
                <a:ea typeface="微软雅黑" panose="020B0503020204020204" pitchFamily="34" charset="-122"/>
              </a:rPr>
              <a:t>生活会</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：一般每季度或半年召开一次。</a:t>
            </a:r>
          </a:p>
        </p:txBody>
      </p:sp>
      <p:pic>
        <p:nvPicPr>
          <p:cNvPr id="1026" name="Picture 2" descr="I:\2013101416391186741.jpg"/>
          <p:cNvPicPr>
            <a:picLocks noChangeAspect="1" noChangeArrowheads="1"/>
          </p:cNvPicPr>
          <p:nvPr/>
        </p:nvPicPr>
        <p:blipFill>
          <a:blip r:embed="rId3" cstate="print"/>
          <a:srcRect/>
          <a:stretch>
            <a:fillRect/>
          </a:stretch>
        </p:blipFill>
        <p:spPr bwMode="auto">
          <a:xfrm>
            <a:off x="7679089" y="2743204"/>
            <a:ext cx="4121020" cy="288471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1000"/>
                                        <p:tgtEl>
                                          <p:spTgt spid="13"/>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1000"/>
                                        <p:tgtEl>
                                          <p:spTgt spid="12"/>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Bottom)">
                                      <p:cBhvr>
                                        <p:cTn id="15" dur="10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916133" cy="1173542"/>
            <a:chOff x="4330597" y="1869747"/>
            <a:chExt cx="6916133"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5" y="1869747"/>
              <a:ext cx="5825145"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组织生活会和民主评议党员的关系是什么？</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37" name="双括号 36"/>
          <p:cNvSpPr/>
          <p:nvPr/>
        </p:nvSpPr>
        <p:spPr>
          <a:xfrm>
            <a:off x="5500914" y="2232793"/>
            <a:ext cx="6125029" cy="3307694"/>
          </a:xfrm>
          <a:prstGeom prst="bracketPair">
            <a:avLst>
              <a:gd name="adj" fmla="val 7888"/>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20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中组部《关于召开</a:t>
            </a:r>
            <a:r>
              <a:rPr lang="en-US"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2017</a:t>
            </a:r>
            <a:r>
              <a:rPr lang="zh-CN"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年度基层党组织组织生活会和开展民主评议党员几个问题的通知》（组通字【</a:t>
            </a:r>
            <a:r>
              <a:rPr lang="en-US"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2017</a:t>
            </a:r>
            <a:r>
              <a:rPr lang="zh-CN"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41</a:t>
            </a:r>
            <a:r>
              <a:rPr lang="zh-CN"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号）</a:t>
            </a:r>
            <a:r>
              <a:rPr lang="zh-CN" altLang="en-US"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规定</a:t>
            </a:r>
            <a:r>
              <a:rPr lang="zh-CN" altLang="en-US" sz="20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，“组织生活会一般是以支委会形式召开，也可结合民主评议党员一并进行。民主评议党员一般以党员大会形式进行”。</a:t>
            </a:r>
            <a:endParaRPr lang="en-US" altLang="zh-CN" sz="20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endParaRPr lang="zh-CN" altLang="en-US" sz="2000" b="1" dirty="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3074" name="Picture 2" descr="C:\Users\user\Desktop\timg.jpg"/>
          <p:cNvPicPr>
            <a:picLocks noChangeAspect="1" noChangeArrowheads="1"/>
          </p:cNvPicPr>
          <p:nvPr/>
        </p:nvPicPr>
        <p:blipFill>
          <a:blip r:embed="rId3" cstate="print"/>
          <a:srcRect/>
          <a:stretch>
            <a:fillRect/>
          </a:stretch>
        </p:blipFill>
        <p:spPr bwMode="auto">
          <a:xfrm>
            <a:off x="373742" y="2249712"/>
            <a:ext cx="4822372" cy="32792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par>
                                <p:cTn id="10" presetID="10"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916133" cy="1173542"/>
            <a:chOff x="4330597" y="1869747"/>
            <a:chExt cx="6916133"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5" y="1869747"/>
              <a:ext cx="5825145"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组织生活会和民主评议党员的关系是什么？</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2757713" y="1819895"/>
            <a:ext cx="8969435" cy="4106776"/>
            <a:chOff x="2699657" y="1565473"/>
            <a:chExt cx="8969435" cy="2716242"/>
          </a:xfrm>
        </p:grpSpPr>
        <p:sp>
          <p:nvSpPr>
            <p:cNvPr id="31" name="矩形 30"/>
            <p:cNvSpPr/>
            <p:nvPr/>
          </p:nvSpPr>
          <p:spPr>
            <a:xfrm>
              <a:off x="2699657" y="1830965"/>
              <a:ext cx="8843349" cy="2450750"/>
            </a:xfrm>
            <a:prstGeom prst="rect">
              <a:avLst/>
            </a:prstGeom>
            <a:solidFill>
              <a:schemeClr val="lt1">
                <a:alpha val="60000"/>
              </a:schemeClr>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p>
          </p:txBody>
        </p:sp>
        <p:grpSp>
          <p:nvGrpSpPr>
            <p:cNvPr id="32" name="组合 31"/>
            <p:cNvGrpSpPr/>
            <p:nvPr/>
          </p:nvGrpSpPr>
          <p:grpSpPr>
            <a:xfrm>
              <a:off x="10521255" y="1565473"/>
              <a:ext cx="1147837" cy="1051206"/>
              <a:chOff x="2816148" y="3750131"/>
              <a:chExt cx="1147837" cy="1051206"/>
            </a:xfrm>
          </p:grpSpPr>
          <p:grpSp>
            <p:nvGrpSpPr>
              <p:cNvPr id="33" name="组合 65"/>
              <p:cNvGrpSpPr/>
              <p:nvPr/>
            </p:nvGrpSpPr>
            <p:grpSpPr>
              <a:xfrm>
                <a:off x="2816148" y="3750131"/>
                <a:ext cx="1115978" cy="1051206"/>
                <a:chOff x="2816148" y="3735436"/>
                <a:chExt cx="1115978" cy="1051206"/>
              </a:xfrm>
              <a:solidFill>
                <a:srgbClr val="FF3399"/>
              </a:solidFill>
            </p:grpSpPr>
            <p:sp>
              <p:nvSpPr>
                <p:cNvPr id="36" name="梯形 10"/>
                <p:cNvSpPr/>
                <p:nvPr/>
              </p:nvSpPr>
              <p:spPr>
                <a:xfrm rot="5400000">
                  <a:off x="3685373" y="4539889"/>
                  <a:ext cx="403194" cy="90312"/>
                </a:xfrm>
                <a:custGeom>
                  <a:avLst/>
                  <a:gdLst>
                    <a:gd name="connsiteX0" fmla="*/ 0 w 689141"/>
                    <a:gd name="connsiteY0" fmla="*/ 120836 h 120836"/>
                    <a:gd name="connsiteX1" fmla="*/ 30209 w 689141"/>
                    <a:gd name="connsiteY1" fmla="*/ 0 h 120836"/>
                    <a:gd name="connsiteX2" fmla="*/ 658932 w 689141"/>
                    <a:gd name="connsiteY2" fmla="*/ 0 h 120836"/>
                    <a:gd name="connsiteX3" fmla="*/ 689141 w 689141"/>
                    <a:gd name="connsiteY3" fmla="*/ 120836 h 120836"/>
                    <a:gd name="connsiteX4" fmla="*/ 0 w 689141"/>
                    <a:gd name="connsiteY4" fmla="*/ 120836 h 120836"/>
                    <a:gd name="connsiteX0" fmla="*/ 0 w 689141"/>
                    <a:gd name="connsiteY0" fmla="*/ 120836 h 120836"/>
                    <a:gd name="connsiteX1" fmla="*/ 125212 w 689141"/>
                    <a:gd name="connsiteY1" fmla="*/ 0 h 120836"/>
                    <a:gd name="connsiteX2" fmla="*/ 658932 w 689141"/>
                    <a:gd name="connsiteY2" fmla="*/ 0 h 120836"/>
                    <a:gd name="connsiteX3" fmla="*/ 689141 w 689141"/>
                    <a:gd name="connsiteY3" fmla="*/ 120836 h 120836"/>
                    <a:gd name="connsiteX4" fmla="*/ 0 w 689141"/>
                    <a:gd name="connsiteY4" fmla="*/ 120836 h 120836"/>
                    <a:gd name="connsiteX0" fmla="*/ 0 w 689141"/>
                    <a:gd name="connsiteY0" fmla="*/ 120837 h 120837"/>
                    <a:gd name="connsiteX1" fmla="*/ 125212 w 689141"/>
                    <a:gd name="connsiteY1" fmla="*/ 1 h 120837"/>
                    <a:gd name="connsiteX2" fmla="*/ 561571 w 689141"/>
                    <a:gd name="connsiteY2" fmla="*/ 0 h 120837"/>
                    <a:gd name="connsiteX3" fmla="*/ 689141 w 689141"/>
                    <a:gd name="connsiteY3" fmla="*/ 120837 h 120837"/>
                    <a:gd name="connsiteX4" fmla="*/ 0 w 689141"/>
                    <a:gd name="connsiteY4" fmla="*/ 120837 h 120837"/>
                    <a:gd name="connsiteX0" fmla="*/ 0 w 689141"/>
                    <a:gd name="connsiteY0" fmla="*/ 132712 h 132712"/>
                    <a:gd name="connsiteX1" fmla="*/ 180850 w 689141"/>
                    <a:gd name="connsiteY1" fmla="*/ 0 h 132712"/>
                    <a:gd name="connsiteX2" fmla="*/ 561571 w 689141"/>
                    <a:gd name="connsiteY2" fmla="*/ 11875 h 132712"/>
                    <a:gd name="connsiteX3" fmla="*/ 689141 w 689141"/>
                    <a:gd name="connsiteY3" fmla="*/ 132712 h 132712"/>
                    <a:gd name="connsiteX4" fmla="*/ 0 w 689141"/>
                    <a:gd name="connsiteY4" fmla="*/ 132712 h 1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41" h="132712">
                      <a:moveTo>
                        <a:pt x="0" y="132712"/>
                      </a:moveTo>
                      <a:lnTo>
                        <a:pt x="180850" y="0"/>
                      </a:lnTo>
                      <a:lnTo>
                        <a:pt x="561571" y="11875"/>
                      </a:lnTo>
                      <a:lnTo>
                        <a:pt x="689141" y="132712"/>
                      </a:lnTo>
                      <a:lnTo>
                        <a:pt x="0" y="132712"/>
                      </a:lnTo>
                      <a:close/>
                    </a:path>
                  </a:pathLst>
                </a:cu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梯形 10"/>
                <p:cNvSpPr/>
                <p:nvPr/>
              </p:nvSpPr>
              <p:spPr>
                <a:xfrm>
                  <a:off x="2816148" y="3927988"/>
                  <a:ext cx="416067" cy="73866"/>
                </a:xfrm>
                <a:custGeom>
                  <a:avLst/>
                  <a:gdLst>
                    <a:gd name="connsiteX0" fmla="*/ 0 w 689141"/>
                    <a:gd name="connsiteY0" fmla="*/ 120836 h 120836"/>
                    <a:gd name="connsiteX1" fmla="*/ 30209 w 689141"/>
                    <a:gd name="connsiteY1" fmla="*/ 0 h 120836"/>
                    <a:gd name="connsiteX2" fmla="*/ 658932 w 689141"/>
                    <a:gd name="connsiteY2" fmla="*/ 0 h 120836"/>
                    <a:gd name="connsiteX3" fmla="*/ 689141 w 689141"/>
                    <a:gd name="connsiteY3" fmla="*/ 120836 h 120836"/>
                    <a:gd name="connsiteX4" fmla="*/ 0 w 689141"/>
                    <a:gd name="connsiteY4" fmla="*/ 120836 h 120836"/>
                    <a:gd name="connsiteX0" fmla="*/ 0 w 689141"/>
                    <a:gd name="connsiteY0" fmla="*/ 120836 h 120836"/>
                    <a:gd name="connsiteX1" fmla="*/ 125212 w 689141"/>
                    <a:gd name="connsiteY1" fmla="*/ 0 h 120836"/>
                    <a:gd name="connsiteX2" fmla="*/ 658932 w 689141"/>
                    <a:gd name="connsiteY2" fmla="*/ 0 h 120836"/>
                    <a:gd name="connsiteX3" fmla="*/ 689141 w 689141"/>
                    <a:gd name="connsiteY3" fmla="*/ 120836 h 120836"/>
                    <a:gd name="connsiteX4" fmla="*/ 0 w 689141"/>
                    <a:gd name="connsiteY4" fmla="*/ 120836 h 120836"/>
                    <a:gd name="connsiteX0" fmla="*/ 0 w 689141"/>
                    <a:gd name="connsiteY0" fmla="*/ 120836 h 120836"/>
                    <a:gd name="connsiteX1" fmla="*/ 125212 w 689141"/>
                    <a:gd name="connsiteY1" fmla="*/ 0 h 120836"/>
                    <a:gd name="connsiteX2" fmla="*/ 505385 w 689141"/>
                    <a:gd name="connsiteY2" fmla="*/ 11367 h 120836"/>
                    <a:gd name="connsiteX3" fmla="*/ 689141 w 689141"/>
                    <a:gd name="connsiteY3" fmla="*/ 120836 h 120836"/>
                    <a:gd name="connsiteX4" fmla="*/ 0 w 689141"/>
                    <a:gd name="connsiteY4" fmla="*/ 120836 h 120836"/>
                    <a:gd name="connsiteX0" fmla="*/ 0 w 599572"/>
                    <a:gd name="connsiteY0" fmla="*/ 120836 h 120836"/>
                    <a:gd name="connsiteX1" fmla="*/ 125212 w 599572"/>
                    <a:gd name="connsiteY1" fmla="*/ 0 h 120836"/>
                    <a:gd name="connsiteX2" fmla="*/ 505385 w 599572"/>
                    <a:gd name="connsiteY2" fmla="*/ 11367 h 120836"/>
                    <a:gd name="connsiteX3" fmla="*/ 599572 w 599572"/>
                    <a:gd name="connsiteY3" fmla="*/ 120836 h 120836"/>
                    <a:gd name="connsiteX4" fmla="*/ 0 w 599572"/>
                    <a:gd name="connsiteY4" fmla="*/ 120836 h 12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72" h="120836">
                      <a:moveTo>
                        <a:pt x="0" y="120836"/>
                      </a:moveTo>
                      <a:lnTo>
                        <a:pt x="125212" y="0"/>
                      </a:lnTo>
                      <a:lnTo>
                        <a:pt x="505385" y="11367"/>
                      </a:lnTo>
                      <a:lnTo>
                        <a:pt x="599572" y="120836"/>
                      </a:lnTo>
                      <a:lnTo>
                        <a:pt x="0" y="120836"/>
                      </a:lnTo>
                      <a:close/>
                    </a:path>
                  </a:pathLst>
                </a:cu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梯形 11"/>
                <p:cNvSpPr/>
                <p:nvPr/>
              </p:nvSpPr>
              <p:spPr>
                <a:xfrm rot="2948363">
                  <a:off x="2992756" y="4098051"/>
                  <a:ext cx="1044927" cy="319697"/>
                </a:xfrm>
                <a:custGeom>
                  <a:avLst/>
                  <a:gdLst>
                    <a:gd name="connsiteX0" fmla="*/ 0 w 1285248"/>
                    <a:gd name="connsiteY0" fmla="*/ 287579 h 287579"/>
                    <a:gd name="connsiteX1" fmla="*/ 183268 w 1285248"/>
                    <a:gd name="connsiteY1" fmla="*/ 0 h 287579"/>
                    <a:gd name="connsiteX2" fmla="*/ 1101980 w 1285248"/>
                    <a:gd name="connsiteY2" fmla="*/ 0 h 287579"/>
                    <a:gd name="connsiteX3" fmla="*/ 1285248 w 1285248"/>
                    <a:gd name="connsiteY3" fmla="*/ 287579 h 287579"/>
                    <a:gd name="connsiteX4" fmla="*/ 0 w 1285248"/>
                    <a:gd name="connsiteY4" fmla="*/ 287579 h 287579"/>
                    <a:gd name="connsiteX0" fmla="*/ 0 w 1353292"/>
                    <a:gd name="connsiteY0" fmla="*/ 274747 h 287579"/>
                    <a:gd name="connsiteX1" fmla="*/ 251312 w 1353292"/>
                    <a:gd name="connsiteY1" fmla="*/ 0 h 287579"/>
                    <a:gd name="connsiteX2" fmla="*/ 1170024 w 1353292"/>
                    <a:gd name="connsiteY2" fmla="*/ 0 h 287579"/>
                    <a:gd name="connsiteX3" fmla="*/ 1353292 w 1353292"/>
                    <a:gd name="connsiteY3" fmla="*/ 287579 h 287579"/>
                    <a:gd name="connsiteX4" fmla="*/ 0 w 1353292"/>
                    <a:gd name="connsiteY4" fmla="*/ 274747 h 287579"/>
                    <a:gd name="connsiteX0" fmla="*/ 0 w 1353292"/>
                    <a:gd name="connsiteY0" fmla="*/ 274747 h 287579"/>
                    <a:gd name="connsiteX1" fmla="*/ 251312 w 1353292"/>
                    <a:gd name="connsiteY1" fmla="*/ 0 h 287579"/>
                    <a:gd name="connsiteX2" fmla="*/ 1171990 w 1353292"/>
                    <a:gd name="connsiteY2" fmla="*/ 31529 h 287579"/>
                    <a:gd name="connsiteX3" fmla="*/ 1353292 w 1353292"/>
                    <a:gd name="connsiteY3" fmla="*/ 287579 h 287579"/>
                    <a:gd name="connsiteX4" fmla="*/ 0 w 1353292"/>
                    <a:gd name="connsiteY4" fmla="*/ 274747 h 287579"/>
                    <a:gd name="connsiteX0" fmla="*/ 0 w 1384858"/>
                    <a:gd name="connsiteY0" fmla="*/ 274747 h 274747"/>
                    <a:gd name="connsiteX1" fmla="*/ 251312 w 1384858"/>
                    <a:gd name="connsiteY1" fmla="*/ 0 h 274747"/>
                    <a:gd name="connsiteX2" fmla="*/ 1171990 w 1384858"/>
                    <a:gd name="connsiteY2" fmla="*/ 31529 h 274747"/>
                    <a:gd name="connsiteX3" fmla="*/ 1384858 w 1384858"/>
                    <a:gd name="connsiteY3" fmla="*/ 254203 h 274747"/>
                    <a:gd name="connsiteX4" fmla="*/ 0 w 1384858"/>
                    <a:gd name="connsiteY4" fmla="*/ 274747 h 274747"/>
                    <a:gd name="connsiteX0" fmla="*/ 0 w 1384858"/>
                    <a:gd name="connsiteY0" fmla="*/ 274747 h 274747"/>
                    <a:gd name="connsiteX1" fmla="*/ 251312 w 1384858"/>
                    <a:gd name="connsiteY1" fmla="*/ 0 h 274747"/>
                    <a:gd name="connsiteX2" fmla="*/ 1120711 w 1384858"/>
                    <a:gd name="connsiteY2" fmla="*/ 18538 h 274747"/>
                    <a:gd name="connsiteX3" fmla="*/ 1384858 w 1384858"/>
                    <a:gd name="connsiteY3" fmla="*/ 254203 h 274747"/>
                    <a:gd name="connsiteX4" fmla="*/ 0 w 1384858"/>
                    <a:gd name="connsiteY4" fmla="*/ 274747 h 27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858" h="274747">
                      <a:moveTo>
                        <a:pt x="0" y="274747"/>
                      </a:moveTo>
                      <a:lnTo>
                        <a:pt x="251312" y="0"/>
                      </a:lnTo>
                      <a:lnTo>
                        <a:pt x="1120711" y="18538"/>
                      </a:lnTo>
                      <a:lnTo>
                        <a:pt x="1384858" y="254203"/>
                      </a:lnTo>
                      <a:lnTo>
                        <a:pt x="0" y="27474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4" name="直接连接符 33"/>
              <p:cNvCxnSpPr/>
              <p:nvPr/>
            </p:nvCxnSpPr>
            <p:spPr>
              <a:xfrm>
                <a:off x="3187059" y="3972550"/>
                <a:ext cx="722489" cy="57492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017726" y="3950150"/>
                <a:ext cx="946259" cy="73618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2936724" y="2286113"/>
              <a:ext cx="8229600" cy="610695"/>
            </a:xfrm>
            <a:prstGeom prst="rect">
              <a:avLst/>
            </a:prstGeom>
          </p:spPr>
          <p:txBody>
            <a:bodyPr wrap="square" anchor="ctr">
              <a:spAutoFit/>
            </a:bodyPr>
            <a:lstStyle/>
            <a:p>
              <a:pPr>
                <a:lnSpc>
                  <a:spcPct val="150000"/>
                </a:lnSpc>
              </a:pPr>
              <a:r>
                <a:rPr lang="en-US" altLang="zh-CN" b="1" kern="0" dirty="0" smtClean="0">
                  <a:solidFill>
                    <a:srgbClr val="FF0000"/>
                  </a:solidFill>
                  <a:latin typeface="微软雅黑" panose="020B0503020204020204" pitchFamily="34" charset="-122"/>
                  <a:ea typeface="微软雅黑" panose="020B0503020204020204" pitchFamily="34" charset="-122"/>
                </a:rPr>
                <a:t>1.  </a:t>
              </a:r>
              <a:r>
                <a:rPr lang="zh-CN" altLang="en-US" b="1" kern="0" dirty="0" smtClean="0">
                  <a:solidFill>
                    <a:srgbClr val="FF0000"/>
                  </a:solidFill>
                  <a:latin typeface="微软雅黑" panose="020B0503020204020204" pitchFamily="34" charset="-122"/>
                  <a:ea typeface="微软雅黑" panose="020B0503020204020204" pitchFamily="34" charset="-122"/>
                </a:rPr>
                <a:t>设支委会的党支部。</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应先以支委会为单位召开组织生活会，再组织召开党员党员大会开展民主评议党员，即“分别开会”。</a:t>
              </a:r>
            </a:p>
          </p:txBody>
        </p:sp>
      </p:grpSp>
      <p:grpSp>
        <p:nvGrpSpPr>
          <p:cNvPr id="69" name="组合 68"/>
          <p:cNvGrpSpPr/>
          <p:nvPr/>
        </p:nvGrpSpPr>
        <p:grpSpPr>
          <a:xfrm>
            <a:off x="465543" y="2481935"/>
            <a:ext cx="2095300" cy="3578822"/>
            <a:chOff x="465543" y="2162627"/>
            <a:chExt cx="2095300" cy="3578822"/>
          </a:xfrm>
        </p:grpSpPr>
        <p:pic>
          <p:nvPicPr>
            <p:cNvPr id="2051" name="Picture 3" descr="C:\Users\user\Desktop\1.png"/>
            <p:cNvPicPr>
              <a:picLocks noChangeAspect="1" noChangeArrowheads="1"/>
            </p:cNvPicPr>
            <p:nvPr/>
          </p:nvPicPr>
          <p:blipFill>
            <a:blip r:embed="rId3" cstate="print"/>
            <a:srcRect/>
            <a:stretch>
              <a:fillRect/>
            </a:stretch>
          </p:blipFill>
          <p:spPr bwMode="auto">
            <a:xfrm>
              <a:off x="620221" y="2239450"/>
              <a:ext cx="1789149" cy="2384041"/>
            </a:xfrm>
            <a:prstGeom prst="rect">
              <a:avLst/>
            </a:prstGeom>
            <a:noFill/>
          </p:spPr>
        </p:pic>
        <p:grpSp>
          <p:nvGrpSpPr>
            <p:cNvPr id="62" name="组合 61"/>
            <p:cNvGrpSpPr/>
            <p:nvPr/>
          </p:nvGrpSpPr>
          <p:grpSpPr>
            <a:xfrm>
              <a:off x="465543" y="2162627"/>
              <a:ext cx="2095300" cy="3578822"/>
              <a:chOff x="1133200" y="1721224"/>
              <a:chExt cx="2507148" cy="4282268"/>
            </a:xfrm>
          </p:grpSpPr>
          <p:grpSp>
            <p:nvGrpSpPr>
              <p:cNvPr id="63" name="组合 30"/>
              <p:cNvGrpSpPr/>
              <p:nvPr/>
            </p:nvGrpSpPr>
            <p:grpSpPr>
              <a:xfrm>
                <a:off x="1133200" y="1721224"/>
                <a:ext cx="2507148" cy="4282268"/>
                <a:chOff x="1228888" y="1397458"/>
                <a:chExt cx="2712841" cy="3271396"/>
              </a:xfrm>
            </p:grpSpPr>
            <p:sp>
              <p:nvSpPr>
                <p:cNvPr id="65" name="矩形 64"/>
                <p:cNvSpPr/>
                <p:nvPr/>
              </p:nvSpPr>
              <p:spPr>
                <a:xfrm>
                  <a:off x="1228888" y="1397458"/>
                  <a:ext cx="2712841" cy="2855229"/>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8" name="文本框 36"/>
                <p:cNvSpPr txBox="1"/>
                <p:nvPr/>
              </p:nvSpPr>
              <p:spPr>
                <a:xfrm>
                  <a:off x="1550496" y="3824839"/>
                  <a:ext cx="1940961" cy="844015"/>
                </a:xfrm>
                <a:prstGeom prst="rect">
                  <a:avLst/>
                </a:prstGeom>
              </p:spPr>
              <p:txBody>
                <a:bodyPr wrap="none" rtlCol="0">
                  <a:spAutoFit/>
                </a:bodyPr>
                <a:lstStyle/>
                <a:p>
                  <a:r>
                    <a:rPr lang="zh-CN" altLang="en-US" sz="5400" b="1" spc="-300" dirty="0" smtClean="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rPr>
                    <a:t>问题</a:t>
                  </a:r>
                  <a:endParaRPr lang="zh-CN" altLang="en-US" sz="5400" b="1" spc="-300" dirty="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endParaRPr>
                </a:p>
              </p:txBody>
            </p:sp>
          </p:grpSp>
          <p:sp>
            <p:nvSpPr>
              <p:cNvPr id="64" name="文本框 38"/>
              <p:cNvSpPr txBox="1"/>
              <p:nvPr/>
            </p:nvSpPr>
            <p:spPr>
              <a:xfrm>
                <a:off x="1362729" y="4358371"/>
                <a:ext cx="2138949" cy="662891"/>
              </a:xfrm>
              <a:prstGeom prst="rect">
                <a:avLst/>
              </a:prstGeom>
              <a:noFill/>
            </p:spPr>
            <p:txBody>
              <a:bodyPr wrap="square" rtlCol="0">
                <a:spAutoFit/>
              </a:bodyPr>
              <a:lstStyle/>
              <a:p>
                <a:pPr algn="dist"/>
                <a:r>
                  <a:rPr lang="zh-CN" altLang="en-US" sz="3000" b="1" dirty="0" smtClean="0">
                    <a:solidFill>
                      <a:srgbClr val="C00000"/>
                    </a:solidFill>
                    <a:latin typeface="微软雅黑" panose="020B0503020204020204" pitchFamily="82" charset="2"/>
                    <a:ea typeface="微软雅黑" panose="020B0503020204020204" pitchFamily="82" charset="2"/>
                  </a:rPr>
                  <a:t>需注意的</a:t>
                </a:r>
                <a:endParaRPr lang="zh-CN" altLang="en-US" sz="3000" b="1" dirty="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endParaRPr>
              </a:p>
            </p:txBody>
          </p:sp>
        </p:grpSp>
      </p:grpSp>
      <p:sp>
        <p:nvSpPr>
          <p:cNvPr id="67" name="矩形 66"/>
          <p:cNvSpPr/>
          <p:nvPr/>
        </p:nvSpPr>
        <p:spPr>
          <a:xfrm>
            <a:off x="3079447" y="4323384"/>
            <a:ext cx="8229600" cy="923330"/>
          </a:xfrm>
          <a:prstGeom prst="rect">
            <a:avLst/>
          </a:prstGeom>
        </p:spPr>
        <p:txBody>
          <a:bodyPr wrap="square" anchor="ctr">
            <a:spAutoFit/>
          </a:bodyPr>
          <a:lstStyle/>
          <a:p>
            <a:pPr>
              <a:lnSpc>
                <a:spcPct val="150000"/>
              </a:lnSpc>
            </a:pPr>
            <a:r>
              <a:rPr lang="en-US" altLang="zh-CN" b="1" kern="0" dirty="0" smtClean="0">
                <a:solidFill>
                  <a:srgbClr val="FF0000"/>
                </a:solidFill>
                <a:latin typeface="微软雅黑" panose="020B0503020204020204" pitchFamily="34" charset="-122"/>
                <a:ea typeface="微软雅黑" panose="020B0503020204020204" pitchFamily="34" charset="-122"/>
              </a:rPr>
              <a:t>2.  </a:t>
            </a:r>
            <a:r>
              <a:rPr lang="zh-CN" altLang="en-US" b="1" kern="0" dirty="0" smtClean="0">
                <a:solidFill>
                  <a:srgbClr val="FF0000"/>
                </a:solidFill>
                <a:latin typeface="微软雅黑" panose="020B0503020204020204" pitchFamily="34" charset="-122"/>
                <a:ea typeface="微软雅黑" panose="020B0503020204020204" pitchFamily="34" charset="-122"/>
              </a:rPr>
              <a:t>未设支委会的党支部。</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可以通过以召开支部党员大会的形式，将两项工作结合进行，即“两会合一”。</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1000"/>
                                        <p:tgtEl>
                                          <p:spTgt spid="6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
            <a:ext cx="12192000" cy="6858000"/>
          </a:xfrm>
          <a:prstGeom prst="rect">
            <a:avLst/>
          </a:prstGeom>
        </p:spPr>
      </p:pic>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22654"/>
            <a:ext cx="12192000" cy="4800600"/>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0" y="-65054"/>
            <a:ext cx="6424815" cy="1407957"/>
          </a:xfrm>
          <a:prstGeom prst="rect">
            <a:avLst/>
          </a:prstGeom>
        </p:spPr>
      </p:pic>
      <p:pic>
        <p:nvPicPr>
          <p:cNvPr id="58" name="图片 57" descr="Nipic_4268027_20150724132014183237.png"/>
          <p:cNvPicPr>
            <a:picLocks noChangeAspect="1"/>
          </p:cNvPicPr>
          <p:nvPr/>
        </p:nvPicPr>
        <p:blipFill>
          <a:blip r:embed="rId6" cstate="print"/>
          <a:stretch>
            <a:fillRect/>
          </a:stretch>
        </p:blipFill>
        <p:spPr>
          <a:xfrm>
            <a:off x="3974325" y="921273"/>
            <a:ext cx="4243353" cy="2272055"/>
          </a:xfrm>
          <a:prstGeom prst="rect">
            <a:avLst/>
          </a:prstGeom>
        </p:spPr>
      </p:pic>
      <p:sp>
        <p:nvSpPr>
          <p:cNvPr id="59" name="文本框 58"/>
          <p:cNvSpPr txBox="1"/>
          <p:nvPr/>
        </p:nvSpPr>
        <p:spPr>
          <a:xfrm>
            <a:off x="5080338" y="2007134"/>
            <a:ext cx="2031325" cy="646331"/>
          </a:xfrm>
          <a:prstGeom prst="rect">
            <a:avLst/>
          </a:prstGeom>
          <a:noFill/>
        </p:spPr>
        <p:txBody>
          <a:bodyPr wrap="none" rtlCol="0">
            <a:spAutoFit/>
          </a:bodyPr>
          <a:lstStyle/>
          <a:p>
            <a:r>
              <a:rPr lang="zh-CN" altLang="en-US" sz="3600" dirty="0" smtClean="0">
                <a:solidFill>
                  <a:srgbClr val="FFFACD"/>
                </a:solidFill>
                <a:latin typeface="方正正粗黑简体" panose="02000000000000000000" pitchFamily="2" charset="-122"/>
                <a:ea typeface="方正正粗黑简体" panose="02000000000000000000" pitchFamily="2" charset="-122"/>
              </a:rPr>
              <a:t>第二部分</a:t>
            </a:r>
            <a:endParaRPr lang="zh-CN" altLang="en-US" sz="3600" dirty="0">
              <a:solidFill>
                <a:srgbClr val="FFFACD"/>
              </a:solidFill>
              <a:latin typeface="方正正粗黑简体" panose="02000000000000000000" pitchFamily="2" charset="-122"/>
              <a:ea typeface="方正正粗黑简体" panose="02000000000000000000" pitchFamily="2" charset="-122"/>
            </a:endParaRPr>
          </a:p>
        </p:txBody>
      </p:sp>
      <p:sp>
        <p:nvSpPr>
          <p:cNvPr id="60" name="文本框 59"/>
          <p:cNvSpPr txBox="1"/>
          <p:nvPr/>
        </p:nvSpPr>
        <p:spPr>
          <a:xfrm>
            <a:off x="2519769" y="3308848"/>
            <a:ext cx="7929844" cy="1631216"/>
          </a:xfrm>
          <a:prstGeom prst="rect">
            <a:avLst/>
          </a:prstGeom>
          <a:noFill/>
        </p:spPr>
        <p:txBody>
          <a:bodyPr wrap="square" rtlCol="0">
            <a:spAutoFit/>
          </a:bodyPr>
          <a:lstStyle/>
          <a:p>
            <a:pPr algn="ctr"/>
            <a:r>
              <a:rPr lang="zh-CN" altLang="en-US" sz="5000" dirty="0">
                <a:gradFill>
                  <a:gsLst>
                    <a:gs pos="90000">
                      <a:srgbClr val="C00000"/>
                    </a:gs>
                    <a:gs pos="30000">
                      <a:srgbClr val="FF3300"/>
                    </a:gs>
                  </a:gsLst>
                  <a:lin ang="5400000" scaled="1"/>
                </a:gradFill>
                <a:effectLst>
                  <a:outerShdw blurRad="38100" dist="38100" dir="2700000" algn="tl">
                    <a:srgbClr val="000000">
                      <a:alpha val="43137"/>
                    </a:srgbClr>
                  </a:outerShdw>
                </a:effectLst>
                <a:latin typeface="方正正粗黑简体" panose="02000000000000000000" pitchFamily="2" charset="-122"/>
                <a:ea typeface="方正正粗黑简体" panose="02000000000000000000" pitchFamily="2" charset="-122"/>
              </a:rPr>
              <a:t>把握</a:t>
            </a:r>
            <a:r>
              <a:rPr lang="zh-CN" altLang="en-US" sz="5000" dirty="0" smtClean="0">
                <a:gradFill>
                  <a:gsLst>
                    <a:gs pos="90000">
                      <a:srgbClr val="C00000"/>
                    </a:gs>
                    <a:gs pos="30000">
                      <a:srgbClr val="FF3300"/>
                    </a:gs>
                  </a:gsLst>
                  <a:lin ang="5400000" scaled="1"/>
                </a:gradFill>
                <a:effectLst>
                  <a:outerShdw blurRad="38100" dist="38100" dir="2700000" algn="tl">
                    <a:srgbClr val="000000">
                      <a:alpha val="43137"/>
                    </a:srgbClr>
                  </a:outerShdw>
                </a:effectLst>
                <a:latin typeface="方正正粗黑简体" panose="02000000000000000000" pitchFamily="2" charset="-122"/>
                <a:ea typeface="方正正粗黑简体" panose="02000000000000000000" pitchFamily="2" charset="-122"/>
              </a:rPr>
              <a:t>组织生活会和民主评议党员工作程序</a:t>
            </a:r>
            <a:endParaRPr lang="zh-CN" altLang="en-US" sz="5000" dirty="0">
              <a:gradFill>
                <a:gsLst>
                  <a:gs pos="90000">
                    <a:srgbClr val="C00000"/>
                  </a:gs>
                  <a:gs pos="30000">
                    <a:srgbClr val="FF3300"/>
                  </a:gs>
                </a:gsLst>
                <a:lin ang="5400000" scaled="1"/>
              </a:gradFill>
              <a:effectLst>
                <a:outerShdw blurRad="38100" dist="38100" dir="2700000" algn="tl">
                  <a:srgbClr val="000000">
                    <a:alpha val="43137"/>
                  </a:srgbClr>
                </a:outerShdw>
              </a:effectLst>
              <a:latin typeface="方正正粗黑简体" panose="02000000000000000000" pitchFamily="2" charset="-122"/>
              <a:ea typeface="方正正粗黑简体" panose="02000000000000000000" pitchFamily="2" charset="-122"/>
            </a:endParaRPr>
          </a:p>
        </p:txBody>
      </p:sp>
    </p:spTree>
    <p:extLst>
      <p:ext uri="{BB962C8B-B14F-4D97-AF65-F5344CB8AC3E}">
        <p14:creationId xmlns:p14="http://schemas.microsoft.com/office/powerpoint/2010/main" val="986011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50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anim calcmode="lin" valueType="num">
                                      <p:cBhvr>
                                        <p:cTn id="24" dur="500" fill="hold"/>
                                        <p:tgtEl>
                                          <p:spTgt spid="59"/>
                                        </p:tgtEl>
                                        <p:attrNameLst>
                                          <p:attrName>ppt_x</p:attrName>
                                        </p:attrNameLst>
                                      </p:cBhvr>
                                      <p:tavLst>
                                        <p:tav tm="0">
                                          <p:val>
                                            <p:strVal val="#ppt_x"/>
                                          </p:val>
                                        </p:tav>
                                        <p:tav tm="100000">
                                          <p:val>
                                            <p:strVal val="#ppt_x"/>
                                          </p:val>
                                        </p:tav>
                                      </p:tavLst>
                                    </p:anim>
                                    <p:anim calcmode="lin" valueType="num">
                                      <p:cBhvr>
                                        <p:cTn id="25" dur="500" fill="hold"/>
                                        <p:tgtEl>
                                          <p:spTgt spid="5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iterate type="lt">
                                    <p:tmPct val="5000"/>
                                  </p:iterate>
                                  <p:childTnLst>
                                    <p:set>
                                      <p:cBhvr>
                                        <p:cTn id="27" dur="1" fill="hold">
                                          <p:stCondLst>
                                            <p:cond delay="0"/>
                                          </p:stCondLst>
                                        </p:cTn>
                                        <p:tgtEl>
                                          <p:spTgt spid="60"/>
                                        </p:tgtEl>
                                        <p:attrNameLst>
                                          <p:attrName>style.visibility</p:attrName>
                                        </p:attrNameLst>
                                      </p:cBhvr>
                                      <p:to>
                                        <p:strVal val="visible"/>
                                      </p:to>
                                    </p:set>
                                    <p:animEffect transition="in" filter="fade">
                                      <p:cBhvr>
                                        <p:cTn id="28" dur="1000"/>
                                        <p:tgtEl>
                                          <p:spTgt spid="60"/>
                                        </p:tgtEl>
                                      </p:cBhvr>
                                    </p:animEffect>
                                    <p:anim calcmode="lin" valueType="num">
                                      <p:cBhvr>
                                        <p:cTn id="29" dur="1000" fill="hold"/>
                                        <p:tgtEl>
                                          <p:spTgt spid="60"/>
                                        </p:tgtEl>
                                        <p:attrNameLst>
                                          <p:attrName>ppt_x</p:attrName>
                                        </p:attrNameLst>
                                      </p:cBhvr>
                                      <p:tavLst>
                                        <p:tav tm="0">
                                          <p:val>
                                            <p:strVal val="#ppt_x"/>
                                          </p:val>
                                        </p:tav>
                                        <p:tav tm="100000">
                                          <p:val>
                                            <p:strVal val="#ppt_x"/>
                                          </p:val>
                                        </p:tav>
                                      </p:tavLst>
                                    </p:anim>
                                    <p:anim calcmode="lin" valueType="num">
                                      <p:cBhvr>
                                        <p:cTn id="3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6"/>
          <p:cNvSpPr>
            <a:spLocks noChangeArrowheads="1"/>
          </p:cNvSpPr>
          <p:nvPr/>
        </p:nvSpPr>
        <p:spPr bwMode="auto">
          <a:xfrm>
            <a:off x="432149" y="1105252"/>
            <a:ext cx="7942593"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latin typeface="微软雅黑" panose="020B0503020204020204" pitchFamily="34" charset="-122"/>
                <a:ea typeface="微软雅黑" panose="020B0503020204020204" pitchFamily="34" charset="-122"/>
              </a:rPr>
              <a:t>两项工作合并在一起进行，主要分为</a:t>
            </a:r>
            <a:r>
              <a:rPr lang="en-US" altLang="zh-CN" sz="2400" b="1" dirty="0" smtClean="0">
                <a:latin typeface="微软雅黑" panose="020B0503020204020204" pitchFamily="34" charset="-122"/>
                <a:ea typeface="微软雅黑" panose="020B0503020204020204" pitchFamily="34" charset="-122"/>
              </a:rPr>
              <a:t>12</a:t>
            </a:r>
            <a:r>
              <a:rPr lang="zh-CN" altLang="en-US" sz="2400" b="1" dirty="0" smtClean="0">
                <a:latin typeface="微软雅黑" panose="020B0503020204020204" pitchFamily="34" charset="-122"/>
                <a:ea typeface="微软雅黑" panose="020B0503020204020204" pitchFamily="34" charset="-122"/>
              </a:rPr>
              <a:t>个程序步骤：</a:t>
            </a:r>
            <a:endParaRPr lang="zh-CN" altLang="en-US" sz="2400" b="1"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030504" y="1753495"/>
            <a:ext cx="10290641" cy="4811483"/>
            <a:chOff x="1030504" y="1753495"/>
            <a:chExt cx="10290641" cy="4811483"/>
          </a:xfrm>
        </p:grpSpPr>
        <p:grpSp>
          <p:nvGrpSpPr>
            <p:cNvPr id="36" name="组合 35"/>
            <p:cNvGrpSpPr/>
            <p:nvPr/>
          </p:nvGrpSpPr>
          <p:grpSpPr>
            <a:xfrm>
              <a:off x="1030504" y="1753495"/>
              <a:ext cx="10290641" cy="4811483"/>
              <a:chOff x="1030504" y="1753495"/>
              <a:chExt cx="10290641" cy="4811483"/>
            </a:xfrm>
          </p:grpSpPr>
          <p:sp>
            <p:nvSpPr>
              <p:cNvPr id="20" name="Line 22"/>
              <p:cNvSpPr>
                <a:spLocks noChangeShapeType="1"/>
              </p:cNvSpPr>
              <p:nvPr/>
            </p:nvSpPr>
            <p:spPr bwMode="auto">
              <a:xfrm>
                <a:off x="2874720" y="2878803"/>
                <a:ext cx="0" cy="3686175"/>
              </a:xfrm>
              <a:prstGeom prst="line">
                <a:avLst/>
              </a:prstGeom>
              <a:noFill/>
              <a:ln w="3175">
                <a:solidFill>
                  <a:srgbClr val="969696"/>
                </a:solidFill>
                <a:round/>
                <a:headEnd/>
                <a:tailEnd/>
              </a:ln>
            </p:spPr>
            <p:txBody>
              <a:bodyPr wrap="none" anchor="ctr"/>
              <a:lstStyle/>
              <a:p>
                <a:endParaRPr lang="zh-CN" altLang="en-US"/>
              </a:p>
            </p:txBody>
          </p:sp>
          <p:sp>
            <p:nvSpPr>
              <p:cNvPr id="22" name="Line 24"/>
              <p:cNvSpPr>
                <a:spLocks noChangeShapeType="1"/>
              </p:cNvSpPr>
              <p:nvPr/>
            </p:nvSpPr>
            <p:spPr bwMode="auto">
              <a:xfrm>
                <a:off x="9082259" y="2864289"/>
                <a:ext cx="0" cy="3686175"/>
              </a:xfrm>
              <a:prstGeom prst="line">
                <a:avLst/>
              </a:prstGeom>
              <a:noFill/>
              <a:ln w="3175">
                <a:solidFill>
                  <a:srgbClr val="969696"/>
                </a:solidFill>
                <a:round/>
                <a:headEnd/>
                <a:tailEnd/>
              </a:ln>
            </p:spPr>
            <p:txBody>
              <a:bodyPr wrap="none" anchor="ctr"/>
              <a:lstStyle/>
              <a:p>
                <a:endParaRPr lang="zh-CN" altLang="en-US"/>
              </a:p>
            </p:txBody>
          </p:sp>
          <p:sp>
            <p:nvSpPr>
              <p:cNvPr id="2" name="Rectangle 3"/>
              <p:cNvSpPr>
                <a:spLocks noChangeArrowheads="1"/>
              </p:cNvSpPr>
              <p:nvPr/>
            </p:nvSpPr>
            <p:spPr bwMode="auto">
              <a:xfrm rot="5400000">
                <a:off x="5876354" y="-2619509"/>
                <a:ext cx="569912" cy="10261612"/>
              </a:xfrm>
              <a:prstGeom prst="rect">
                <a:avLst/>
              </a:prstGeom>
              <a:solidFill>
                <a:srgbClr val="C000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3" name="Line 4"/>
              <p:cNvSpPr>
                <a:spLocks noChangeShapeType="1"/>
              </p:cNvSpPr>
              <p:nvPr/>
            </p:nvSpPr>
            <p:spPr bwMode="auto">
              <a:xfrm>
                <a:off x="2885833" y="2224753"/>
                <a:ext cx="1587"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5" name="Line 6"/>
              <p:cNvSpPr>
                <a:spLocks noChangeShapeType="1"/>
              </p:cNvSpPr>
              <p:nvPr/>
            </p:nvSpPr>
            <p:spPr bwMode="auto">
              <a:xfrm>
                <a:off x="9087022" y="2210239"/>
                <a:ext cx="3175"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grpSp>
            <p:nvGrpSpPr>
              <p:cNvPr id="4" name="Group 15"/>
              <p:cNvGrpSpPr>
                <a:grpSpLocks/>
              </p:cNvGrpSpPr>
              <p:nvPr/>
            </p:nvGrpSpPr>
            <p:grpSpPr bwMode="auto">
              <a:xfrm>
                <a:off x="1059533" y="1753495"/>
                <a:ext cx="10261612" cy="476250"/>
                <a:chOff x="295" y="1689"/>
                <a:chExt cx="5153" cy="300"/>
              </a:xfrm>
              <a:solidFill>
                <a:schemeClr val="accent3">
                  <a:lumMod val="60000"/>
                  <a:lumOff val="40000"/>
                </a:schemeClr>
              </a:solidFill>
            </p:grpSpPr>
            <p:sp>
              <p:nvSpPr>
                <p:cNvPr id="15" name="Rectangle 16"/>
                <p:cNvSpPr>
                  <a:spLocks noChangeArrowheads="1"/>
                </p:cNvSpPr>
                <p:nvPr/>
              </p:nvSpPr>
              <p:spPr bwMode="auto">
                <a:xfrm>
                  <a:off x="295" y="1842"/>
                  <a:ext cx="4093" cy="137"/>
                </a:xfrm>
                <a:prstGeom prst="rect">
                  <a:avLst/>
                </a:prstGeom>
                <a:grpFill/>
                <a:ln w="3175" algn="ctr">
                  <a:noFill/>
                  <a:miter lim="800000"/>
                  <a:headEnd/>
                  <a:tailEnd/>
                </a:ln>
              </p:spPr>
              <p:txBody>
                <a:bodyPr wrap="none" anchor="ctr"/>
                <a:lstStyle/>
                <a:p>
                  <a:endParaRPr lang="zh-CN" altLang="en-US"/>
                </a:p>
              </p:txBody>
            </p:sp>
            <p:sp>
              <p:nvSpPr>
                <p:cNvPr id="16" name="AutoShape 17"/>
                <p:cNvSpPr>
                  <a:spLocks noChangeArrowheads="1"/>
                </p:cNvSpPr>
                <p:nvPr/>
              </p:nvSpPr>
              <p:spPr bwMode="auto">
                <a:xfrm>
                  <a:off x="4362" y="1689"/>
                  <a:ext cx="1086" cy="300"/>
                </a:xfrm>
                <a:prstGeom prst="rtTriangle">
                  <a:avLst/>
                </a:prstGeom>
                <a:grpFill/>
                <a:ln w="3175" algn="ctr">
                  <a:noFill/>
                  <a:miter lim="800000"/>
                  <a:headEnd/>
                  <a:tailEnd/>
                </a:ln>
              </p:spPr>
              <p:txBody>
                <a:bodyPr wrap="none" anchor="ctr"/>
                <a:lstStyle/>
                <a:p>
                  <a:endParaRPr lang="zh-CN" altLang="en-US"/>
                </a:p>
              </p:txBody>
            </p:sp>
          </p:grpSp>
          <p:sp>
            <p:nvSpPr>
              <p:cNvPr id="26" name="TextBox 25"/>
              <p:cNvSpPr txBox="1"/>
              <p:nvPr/>
            </p:nvSpPr>
            <p:spPr>
              <a:xfrm>
                <a:off x="2902859" y="2300517"/>
                <a:ext cx="6183086"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上</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7" name="TextBox 26"/>
              <p:cNvSpPr txBox="1"/>
              <p:nvPr/>
            </p:nvSpPr>
            <p:spPr>
              <a:xfrm>
                <a:off x="9463183" y="2293263"/>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后</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25" name="TextBox 24"/>
            <p:cNvSpPr txBox="1"/>
            <p:nvPr/>
          </p:nvSpPr>
          <p:spPr>
            <a:xfrm>
              <a:off x="1262751" y="2307771"/>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前</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Bottom)">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5"/>
          <p:cNvGrpSpPr/>
          <p:nvPr/>
        </p:nvGrpSpPr>
        <p:grpSpPr>
          <a:xfrm>
            <a:off x="1030504" y="1753495"/>
            <a:ext cx="10290641" cy="4811483"/>
            <a:chOff x="1030504" y="1753495"/>
            <a:chExt cx="10290641" cy="4811483"/>
          </a:xfrm>
        </p:grpSpPr>
        <p:sp>
          <p:nvSpPr>
            <p:cNvPr id="20" name="Line 22"/>
            <p:cNvSpPr>
              <a:spLocks noChangeShapeType="1"/>
            </p:cNvSpPr>
            <p:nvPr/>
          </p:nvSpPr>
          <p:spPr bwMode="auto">
            <a:xfrm>
              <a:off x="2874720" y="2878803"/>
              <a:ext cx="0" cy="3686175"/>
            </a:xfrm>
            <a:prstGeom prst="line">
              <a:avLst/>
            </a:prstGeom>
            <a:noFill/>
            <a:ln w="3175">
              <a:solidFill>
                <a:srgbClr val="969696"/>
              </a:solidFill>
              <a:round/>
              <a:headEnd/>
              <a:tailEnd/>
            </a:ln>
          </p:spPr>
          <p:txBody>
            <a:bodyPr wrap="none" anchor="ctr"/>
            <a:lstStyle/>
            <a:p>
              <a:endParaRPr lang="zh-CN" altLang="en-US"/>
            </a:p>
          </p:txBody>
        </p:sp>
        <p:sp>
          <p:nvSpPr>
            <p:cNvPr id="22" name="Line 24"/>
            <p:cNvSpPr>
              <a:spLocks noChangeShapeType="1"/>
            </p:cNvSpPr>
            <p:nvPr/>
          </p:nvSpPr>
          <p:spPr bwMode="auto">
            <a:xfrm>
              <a:off x="9082259" y="2864289"/>
              <a:ext cx="0" cy="3686175"/>
            </a:xfrm>
            <a:prstGeom prst="line">
              <a:avLst/>
            </a:prstGeom>
            <a:noFill/>
            <a:ln w="3175">
              <a:solidFill>
                <a:srgbClr val="969696"/>
              </a:solidFill>
              <a:round/>
              <a:headEnd/>
              <a:tailEnd/>
            </a:ln>
          </p:spPr>
          <p:txBody>
            <a:bodyPr wrap="none" anchor="ctr"/>
            <a:lstStyle/>
            <a:p>
              <a:endParaRPr lang="zh-CN" altLang="en-US"/>
            </a:p>
          </p:txBody>
        </p:sp>
        <p:sp>
          <p:nvSpPr>
            <p:cNvPr id="2" name="Rectangle 3"/>
            <p:cNvSpPr>
              <a:spLocks noChangeArrowheads="1"/>
            </p:cNvSpPr>
            <p:nvPr/>
          </p:nvSpPr>
          <p:spPr bwMode="auto">
            <a:xfrm rot="5400000">
              <a:off x="5876354" y="-2619509"/>
              <a:ext cx="569912" cy="10261612"/>
            </a:xfrm>
            <a:prstGeom prst="rect">
              <a:avLst/>
            </a:prstGeom>
            <a:solidFill>
              <a:srgbClr val="C000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3" name="Line 4"/>
            <p:cNvSpPr>
              <a:spLocks noChangeShapeType="1"/>
            </p:cNvSpPr>
            <p:nvPr/>
          </p:nvSpPr>
          <p:spPr bwMode="auto">
            <a:xfrm>
              <a:off x="2885833" y="2224753"/>
              <a:ext cx="1587"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5" name="Line 6"/>
            <p:cNvSpPr>
              <a:spLocks noChangeShapeType="1"/>
            </p:cNvSpPr>
            <p:nvPr/>
          </p:nvSpPr>
          <p:spPr bwMode="auto">
            <a:xfrm>
              <a:off x="9087022" y="2210239"/>
              <a:ext cx="3175"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grpSp>
          <p:nvGrpSpPr>
            <p:cNvPr id="6" name="Group 15"/>
            <p:cNvGrpSpPr>
              <a:grpSpLocks/>
            </p:cNvGrpSpPr>
            <p:nvPr/>
          </p:nvGrpSpPr>
          <p:grpSpPr bwMode="auto">
            <a:xfrm>
              <a:off x="1059533" y="1753495"/>
              <a:ext cx="10261612" cy="476250"/>
              <a:chOff x="295" y="1689"/>
              <a:chExt cx="5153" cy="300"/>
            </a:xfrm>
            <a:solidFill>
              <a:schemeClr val="accent3">
                <a:lumMod val="60000"/>
                <a:lumOff val="40000"/>
              </a:schemeClr>
            </a:solidFill>
          </p:grpSpPr>
          <p:sp>
            <p:nvSpPr>
              <p:cNvPr id="15" name="Rectangle 16"/>
              <p:cNvSpPr>
                <a:spLocks noChangeArrowheads="1"/>
              </p:cNvSpPr>
              <p:nvPr/>
            </p:nvSpPr>
            <p:spPr bwMode="auto">
              <a:xfrm>
                <a:off x="295" y="1842"/>
                <a:ext cx="4093" cy="137"/>
              </a:xfrm>
              <a:prstGeom prst="rect">
                <a:avLst/>
              </a:prstGeom>
              <a:grpFill/>
              <a:ln w="3175" algn="ctr">
                <a:noFill/>
                <a:miter lim="800000"/>
                <a:headEnd/>
                <a:tailEnd/>
              </a:ln>
            </p:spPr>
            <p:txBody>
              <a:bodyPr wrap="none" anchor="ctr"/>
              <a:lstStyle/>
              <a:p>
                <a:endParaRPr lang="zh-CN" altLang="en-US"/>
              </a:p>
            </p:txBody>
          </p:sp>
          <p:sp>
            <p:nvSpPr>
              <p:cNvPr id="16" name="AutoShape 17"/>
              <p:cNvSpPr>
                <a:spLocks noChangeArrowheads="1"/>
              </p:cNvSpPr>
              <p:nvPr/>
            </p:nvSpPr>
            <p:spPr bwMode="auto">
              <a:xfrm>
                <a:off x="4362" y="1689"/>
                <a:ext cx="1086" cy="300"/>
              </a:xfrm>
              <a:prstGeom prst="rtTriangle">
                <a:avLst/>
              </a:prstGeom>
              <a:grpFill/>
              <a:ln w="3175" algn="ctr">
                <a:noFill/>
                <a:miter lim="800000"/>
                <a:headEnd/>
                <a:tailEnd/>
              </a:ln>
            </p:spPr>
            <p:txBody>
              <a:bodyPr wrap="none" anchor="ctr"/>
              <a:lstStyle/>
              <a:p>
                <a:endParaRPr lang="zh-CN" altLang="en-US"/>
              </a:p>
            </p:txBody>
          </p:sp>
        </p:grpSp>
        <p:sp>
          <p:nvSpPr>
            <p:cNvPr id="26" name="TextBox 25"/>
            <p:cNvSpPr txBox="1"/>
            <p:nvPr/>
          </p:nvSpPr>
          <p:spPr>
            <a:xfrm>
              <a:off x="2902859" y="2300517"/>
              <a:ext cx="6183086"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上</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7" name="TextBox 26"/>
            <p:cNvSpPr txBox="1"/>
            <p:nvPr/>
          </p:nvSpPr>
          <p:spPr>
            <a:xfrm>
              <a:off x="9463183" y="2293263"/>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后</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24" name="圆角矩形 26"/>
          <p:cNvSpPr>
            <a:spLocks noChangeArrowheads="1"/>
          </p:cNvSpPr>
          <p:nvPr/>
        </p:nvSpPr>
        <p:spPr bwMode="auto">
          <a:xfrm>
            <a:off x="432149" y="1105252"/>
            <a:ext cx="7942593"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latin typeface="微软雅黑" panose="020B0503020204020204" pitchFamily="34" charset="-122"/>
                <a:ea typeface="微软雅黑" panose="020B0503020204020204" pitchFamily="34" charset="-122"/>
              </a:rPr>
              <a:t>两项工作合并在一起进行，主要分为</a:t>
            </a:r>
            <a:r>
              <a:rPr lang="en-US" altLang="zh-CN" sz="2400" b="1" dirty="0" smtClean="0">
                <a:latin typeface="微软雅黑" panose="020B0503020204020204" pitchFamily="34" charset="-122"/>
                <a:ea typeface="微软雅黑" panose="020B0503020204020204" pitchFamily="34" charset="-122"/>
              </a:rPr>
              <a:t>12</a:t>
            </a:r>
            <a:r>
              <a:rPr lang="zh-CN" altLang="en-US" sz="2400" b="1" dirty="0" smtClean="0">
                <a:latin typeface="微软雅黑" panose="020B0503020204020204" pitchFamily="34" charset="-122"/>
                <a:ea typeface="微软雅黑" panose="020B0503020204020204" pitchFamily="34" charset="-122"/>
              </a:rPr>
              <a:t>个程序步骤：</a:t>
            </a:r>
            <a:endParaRPr lang="zh-CN" altLang="en-US" sz="2400" b="1" dirty="0">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1045028" y="2224751"/>
            <a:ext cx="1843793" cy="573088"/>
          </a:xfrm>
          <a:prstGeom prst="rect">
            <a:avLst/>
          </a:prstGeom>
          <a:solidFill>
            <a:srgbClr val="FF66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25" name="TextBox 24"/>
          <p:cNvSpPr txBox="1"/>
          <p:nvPr/>
        </p:nvSpPr>
        <p:spPr>
          <a:xfrm>
            <a:off x="1262751" y="2307771"/>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前</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8" name="TextBox 27"/>
          <p:cNvSpPr txBox="1"/>
          <p:nvPr/>
        </p:nvSpPr>
        <p:spPr>
          <a:xfrm>
            <a:off x="1059545" y="3178629"/>
            <a:ext cx="2467428"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组织学习</a:t>
            </a:r>
          </a:p>
        </p:txBody>
      </p:sp>
      <p:sp>
        <p:nvSpPr>
          <p:cNvPr id="17" name="TextBox 16"/>
          <p:cNvSpPr txBox="1"/>
          <p:nvPr/>
        </p:nvSpPr>
        <p:spPr>
          <a:xfrm>
            <a:off x="1052291" y="3751935"/>
            <a:ext cx="2576282" cy="707886"/>
          </a:xfrm>
          <a:prstGeom prst="rect">
            <a:avLst/>
          </a:prstGeom>
          <a:noFill/>
        </p:spPr>
        <p:txBody>
          <a:bodyPr wrap="square" rtlCol="0">
            <a:spAutoFit/>
          </a:bodyPr>
          <a:lstStyle/>
          <a:p>
            <a:pPr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谈心谈话</a:t>
            </a:r>
            <a:endPar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（征求意见）</a:t>
            </a:r>
          </a:p>
        </p:txBody>
      </p:sp>
      <p:sp>
        <p:nvSpPr>
          <p:cNvPr id="18" name="TextBox 17"/>
          <p:cNvSpPr txBox="1"/>
          <p:nvPr/>
        </p:nvSpPr>
        <p:spPr>
          <a:xfrm>
            <a:off x="1030521" y="4528451"/>
            <a:ext cx="2576282" cy="707886"/>
          </a:xfrm>
          <a:prstGeom prst="rect">
            <a:avLst/>
          </a:prstGeom>
          <a:noFill/>
        </p:spPr>
        <p:txBody>
          <a:bodyPr wrap="square" rtlCol="0">
            <a:spAutoFit/>
          </a:bodyPr>
          <a:lstStyle/>
          <a:p>
            <a:pPr marL="342900"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查摆问题</a:t>
            </a:r>
            <a:endPar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342900"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（撰写发言）</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Bottom)">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22"/>
          <p:cNvSpPr>
            <a:spLocks noChangeShapeType="1"/>
          </p:cNvSpPr>
          <p:nvPr/>
        </p:nvSpPr>
        <p:spPr bwMode="auto">
          <a:xfrm>
            <a:off x="2874720" y="2878803"/>
            <a:ext cx="0" cy="3686175"/>
          </a:xfrm>
          <a:prstGeom prst="line">
            <a:avLst/>
          </a:prstGeom>
          <a:noFill/>
          <a:ln w="3175">
            <a:solidFill>
              <a:srgbClr val="969696"/>
            </a:solidFill>
            <a:round/>
            <a:headEnd/>
            <a:tailEnd/>
          </a:ln>
        </p:spPr>
        <p:txBody>
          <a:bodyPr wrap="none" anchor="ctr"/>
          <a:lstStyle/>
          <a:p>
            <a:endParaRPr lang="zh-CN" altLang="en-US"/>
          </a:p>
        </p:txBody>
      </p:sp>
      <p:sp>
        <p:nvSpPr>
          <p:cNvPr id="22" name="Line 24"/>
          <p:cNvSpPr>
            <a:spLocks noChangeShapeType="1"/>
          </p:cNvSpPr>
          <p:nvPr/>
        </p:nvSpPr>
        <p:spPr bwMode="auto">
          <a:xfrm>
            <a:off x="9082259" y="2864289"/>
            <a:ext cx="0" cy="3686175"/>
          </a:xfrm>
          <a:prstGeom prst="line">
            <a:avLst/>
          </a:prstGeom>
          <a:noFill/>
          <a:ln w="3175">
            <a:solidFill>
              <a:srgbClr val="969696"/>
            </a:solidFill>
            <a:round/>
            <a:headEnd/>
            <a:tailEnd/>
          </a:ln>
        </p:spPr>
        <p:txBody>
          <a:bodyPr wrap="none" anchor="ctr"/>
          <a:lstStyle/>
          <a:p>
            <a:endParaRPr lang="zh-CN" altLang="en-US"/>
          </a:p>
        </p:txBody>
      </p:sp>
      <p:sp>
        <p:nvSpPr>
          <p:cNvPr id="24" name="圆角矩形 26"/>
          <p:cNvSpPr>
            <a:spLocks noChangeArrowheads="1"/>
          </p:cNvSpPr>
          <p:nvPr/>
        </p:nvSpPr>
        <p:spPr bwMode="auto">
          <a:xfrm>
            <a:off x="432149" y="1105252"/>
            <a:ext cx="7942593"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latin typeface="微软雅黑" panose="020B0503020204020204" pitchFamily="34" charset="-122"/>
                <a:ea typeface="微软雅黑" panose="020B0503020204020204" pitchFamily="34" charset="-122"/>
              </a:rPr>
              <a:t>两项工作合并在一起进行，主要分为</a:t>
            </a:r>
            <a:r>
              <a:rPr lang="en-US" altLang="zh-CN" sz="2400" b="1" dirty="0" smtClean="0">
                <a:latin typeface="微软雅黑" panose="020B0503020204020204" pitchFamily="34" charset="-122"/>
                <a:ea typeface="微软雅黑" panose="020B0503020204020204" pitchFamily="34" charset="-122"/>
              </a:rPr>
              <a:t>12</a:t>
            </a:r>
            <a:r>
              <a:rPr lang="zh-CN" altLang="en-US" sz="2400" b="1" dirty="0" smtClean="0">
                <a:latin typeface="微软雅黑" panose="020B0503020204020204" pitchFamily="34" charset="-122"/>
                <a:ea typeface="微软雅黑" panose="020B0503020204020204" pitchFamily="34" charset="-122"/>
              </a:rPr>
              <a:t>个程序步骤：</a:t>
            </a:r>
            <a:endParaRPr lang="zh-CN" altLang="en-US" sz="2400" b="1" dirty="0">
              <a:latin typeface="微软雅黑" panose="020B0503020204020204" pitchFamily="34" charset="-122"/>
              <a:ea typeface="微软雅黑" panose="020B0503020204020204" pitchFamily="34" charset="-122"/>
            </a:endParaRPr>
          </a:p>
        </p:txBody>
      </p:sp>
      <p:sp>
        <p:nvSpPr>
          <p:cNvPr id="2" name="Rectangle 3"/>
          <p:cNvSpPr>
            <a:spLocks noChangeArrowheads="1"/>
          </p:cNvSpPr>
          <p:nvPr/>
        </p:nvSpPr>
        <p:spPr bwMode="auto">
          <a:xfrm rot="5400000">
            <a:off x="5876354" y="-2619509"/>
            <a:ext cx="569912" cy="10261612"/>
          </a:xfrm>
          <a:prstGeom prst="rect">
            <a:avLst/>
          </a:prstGeom>
          <a:solidFill>
            <a:srgbClr val="C000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3" name="Line 4"/>
          <p:cNvSpPr>
            <a:spLocks noChangeShapeType="1"/>
          </p:cNvSpPr>
          <p:nvPr/>
        </p:nvSpPr>
        <p:spPr bwMode="auto">
          <a:xfrm>
            <a:off x="2885833" y="2224753"/>
            <a:ext cx="1587"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5" name="Line 6"/>
          <p:cNvSpPr>
            <a:spLocks noChangeShapeType="1"/>
          </p:cNvSpPr>
          <p:nvPr/>
        </p:nvSpPr>
        <p:spPr bwMode="auto">
          <a:xfrm>
            <a:off x="9087022" y="2210239"/>
            <a:ext cx="3175"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15" name="Rectangle 16"/>
          <p:cNvSpPr>
            <a:spLocks noChangeArrowheads="1"/>
          </p:cNvSpPr>
          <p:nvPr/>
        </p:nvSpPr>
        <p:spPr bwMode="auto">
          <a:xfrm>
            <a:off x="1059533" y="1996383"/>
            <a:ext cx="8150743" cy="217488"/>
          </a:xfrm>
          <a:prstGeom prst="rect">
            <a:avLst/>
          </a:prstGeom>
          <a:solidFill>
            <a:schemeClr val="accent3">
              <a:lumMod val="60000"/>
              <a:lumOff val="40000"/>
            </a:schemeClr>
          </a:solidFill>
          <a:ln w="3175" algn="ctr">
            <a:noFill/>
            <a:miter lim="800000"/>
            <a:headEnd/>
            <a:tailEnd/>
          </a:ln>
        </p:spPr>
        <p:txBody>
          <a:bodyPr wrap="none" anchor="ctr"/>
          <a:lstStyle/>
          <a:p>
            <a:endParaRPr lang="zh-CN" altLang="en-US"/>
          </a:p>
        </p:txBody>
      </p:sp>
      <p:sp>
        <p:nvSpPr>
          <p:cNvPr id="16" name="AutoShape 17"/>
          <p:cNvSpPr>
            <a:spLocks noChangeArrowheads="1"/>
          </p:cNvSpPr>
          <p:nvPr/>
        </p:nvSpPr>
        <p:spPr bwMode="auto">
          <a:xfrm>
            <a:off x="9158500" y="1753495"/>
            <a:ext cx="2162645" cy="476250"/>
          </a:xfrm>
          <a:prstGeom prst="rtTriangle">
            <a:avLst/>
          </a:prstGeom>
          <a:solidFill>
            <a:schemeClr val="accent3">
              <a:lumMod val="60000"/>
              <a:lumOff val="40000"/>
            </a:schemeClr>
          </a:solidFill>
          <a:ln w="3175" algn="ctr">
            <a:noFill/>
            <a:miter lim="800000"/>
            <a:headEnd/>
            <a:tailEnd/>
          </a:ln>
        </p:spPr>
        <p:txBody>
          <a:bodyPr wrap="none" anchor="ctr"/>
          <a:lstStyle/>
          <a:p>
            <a:endParaRPr lang="zh-CN" altLang="en-US"/>
          </a:p>
        </p:txBody>
      </p:sp>
      <p:sp>
        <p:nvSpPr>
          <p:cNvPr id="25" name="TextBox 24"/>
          <p:cNvSpPr txBox="1"/>
          <p:nvPr/>
        </p:nvSpPr>
        <p:spPr>
          <a:xfrm>
            <a:off x="1262751" y="2307771"/>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前</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7" name="TextBox 26"/>
          <p:cNvSpPr txBox="1"/>
          <p:nvPr/>
        </p:nvSpPr>
        <p:spPr>
          <a:xfrm>
            <a:off x="9463183" y="2293263"/>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后</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8" name="TextBox 27"/>
          <p:cNvSpPr txBox="1"/>
          <p:nvPr/>
        </p:nvSpPr>
        <p:spPr>
          <a:xfrm>
            <a:off x="1059545" y="3178629"/>
            <a:ext cx="2467428"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组织学习</a:t>
            </a:r>
          </a:p>
        </p:txBody>
      </p:sp>
      <p:sp>
        <p:nvSpPr>
          <p:cNvPr id="17" name="TextBox 16"/>
          <p:cNvSpPr txBox="1"/>
          <p:nvPr/>
        </p:nvSpPr>
        <p:spPr>
          <a:xfrm>
            <a:off x="1052291" y="3751935"/>
            <a:ext cx="2576282" cy="707886"/>
          </a:xfrm>
          <a:prstGeom prst="rect">
            <a:avLst/>
          </a:prstGeom>
          <a:noFill/>
        </p:spPr>
        <p:txBody>
          <a:bodyPr wrap="square" rtlCol="0">
            <a:spAutoFit/>
          </a:bodyPr>
          <a:lstStyle/>
          <a:p>
            <a:pPr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谈心谈话</a:t>
            </a:r>
            <a:endPar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（征求意见）</a:t>
            </a:r>
          </a:p>
        </p:txBody>
      </p:sp>
      <p:sp>
        <p:nvSpPr>
          <p:cNvPr id="18" name="TextBox 17"/>
          <p:cNvSpPr txBox="1"/>
          <p:nvPr/>
        </p:nvSpPr>
        <p:spPr>
          <a:xfrm>
            <a:off x="1030521" y="4528451"/>
            <a:ext cx="2576282" cy="707886"/>
          </a:xfrm>
          <a:prstGeom prst="rect">
            <a:avLst/>
          </a:prstGeom>
          <a:noFill/>
        </p:spPr>
        <p:txBody>
          <a:bodyPr wrap="square" rtlCol="0">
            <a:spAutoFit/>
          </a:bodyPr>
          <a:lstStyle/>
          <a:p>
            <a:pPr marL="342900"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查摆问题</a:t>
            </a:r>
            <a:endPar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342900"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（撰写发言）</a:t>
            </a:r>
          </a:p>
        </p:txBody>
      </p:sp>
      <p:sp>
        <p:nvSpPr>
          <p:cNvPr id="19" name="TextBox 18"/>
          <p:cNvSpPr txBox="1"/>
          <p:nvPr/>
        </p:nvSpPr>
        <p:spPr>
          <a:xfrm>
            <a:off x="3004459" y="2982691"/>
            <a:ext cx="6120000" cy="707886"/>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  </a:t>
            </a:r>
            <a:r>
              <a:rPr lang="zh-CN"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支部书记代表班子报告一年来党组织工作情况、说明征求意见情况和检查党组织建设存在的问题</a:t>
            </a:r>
            <a:endPar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TextBox 20"/>
          <p:cNvSpPr txBox="1"/>
          <p:nvPr/>
        </p:nvSpPr>
        <p:spPr>
          <a:xfrm>
            <a:off x="2997204" y="3788231"/>
            <a:ext cx="6120000" cy="1015663"/>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 </a:t>
            </a:r>
            <a:r>
              <a:rPr lang="zh-CN"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听取党组织班子情况报告后，全体党员对党组织的工作、作风等进行评议（下发《基层党组织工作、作风表》</a:t>
            </a:r>
            <a:endPar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2902379" y="2210235"/>
            <a:ext cx="6183564" cy="573088"/>
          </a:xfrm>
          <a:prstGeom prst="rect">
            <a:avLst/>
          </a:prstGeom>
          <a:solidFill>
            <a:srgbClr val="FF66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23" name="TextBox 22"/>
          <p:cNvSpPr txBox="1"/>
          <p:nvPr/>
        </p:nvSpPr>
        <p:spPr>
          <a:xfrm>
            <a:off x="3004464" y="4869531"/>
            <a:ext cx="6120000" cy="707886"/>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 </a:t>
            </a:r>
            <a:r>
              <a:rPr lang="zh-CN"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开展批评和自我批评（个人自评和党员互评）</a:t>
            </a:r>
            <a:endPar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TextBox 28"/>
          <p:cNvSpPr txBox="1"/>
          <p:nvPr/>
        </p:nvSpPr>
        <p:spPr>
          <a:xfrm>
            <a:off x="2997210" y="5326725"/>
            <a:ext cx="6120000"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民主测评</a:t>
            </a:r>
          </a:p>
        </p:txBody>
      </p:sp>
      <p:sp>
        <p:nvSpPr>
          <p:cNvPr id="30" name="TextBox 29"/>
          <p:cNvSpPr txBox="1"/>
          <p:nvPr/>
        </p:nvSpPr>
        <p:spPr>
          <a:xfrm>
            <a:off x="3004470" y="5769405"/>
            <a:ext cx="6120000"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上级党组织派人点评</a:t>
            </a:r>
          </a:p>
        </p:txBody>
      </p:sp>
      <p:sp>
        <p:nvSpPr>
          <p:cNvPr id="31" name="TextBox 30"/>
          <p:cNvSpPr txBox="1"/>
          <p:nvPr/>
        </p:nvSpPr>
        <p:spPr>
          <a:xfrm>
            <a:off x="2997216" y="6183057"/>
            <a:ext cx="6120000"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党支部书记对会议进行总结和表态发言</a:t>
            </a:r>
          </a:p>
        </p:txBody>
      </p:sp>
      <p:sp>
        <p:nvSpPr>
          <p:cNvPr id="26" name="TextBox 25"/>
          <p:cNvSpPr txBox="1"/>
          <p:nvPr/>
        </p:nvSpPr>
        <p:spPr>
          <a:xfrm>
            <a:off x="3018974" y="2271488"/>
            <a:ext cx="5892802"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上</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Bottom)">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lide(fromBottom)">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lide(fromBottom)">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lide(fromBottom)">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22"/>
          <p:cNvSpPr>
            <a:spLocks noChangeShapeType="1"/>
          </p:cNvSpPr>
          <p:nvPr/>
        </p:nvSpPr>
        <p:spPr bwMode="auto">
          <a:xfrm>
            <a:off x="2874720" y="2878803"/>
            <a:ext cx="0" cy="3686175"/>
          </a:xfrm>
          <a:prstGeom prst="line">
            <a:avLst/>
          </a:prstGeom>
          <a:noFill/>
          <a:ln w="3175">
            <a:solidFill>
              <a:srgbClr val="969696"/>
            </a:solidFill>
            <a:round/>
            <a:headEnd/>
            <a:tailEnd/>
          </a:ln>
        </p:spPr>
        <p:txBody>
          <a:bodyPr wrap="none" anchor="ctr"/>
          <a:lstStyle/>
          <a:p>
            <a:endParaRPr lang="zh-CN" altLang="en-US"/>
          </a:p>
        </p:txBody>
      </p:sp>
      <p:sp>
        <p:nvSpPr>
          <p:cNvPr id="22" name="Line 24"/>
          <p:cNvSpPr>
            <a:spLocks noChangeShapeType="1"/>
          </p:cNvSpPr>
          <p:nvPr/>
        </p:nvSpPr>
        <p:spPr bwMode="auto">
          <a:xfrm>
            <a:off x="9082259" y="2864289"/>
            <a:ext cx="0" cy="3686175"/>
          </a:xfrm>
          <a:prstGeom prst="line">
            <a:avLst/>
          </a:prstGeom>
          <a:noFill/>
          <a:ln w="3175">
            <a:solidFill>
              <a:srgbClr val="969696"/>
            </a:solidFill>
            <a:round/>
            <a:headEnd/>
            <a:tailEnd/>
          </a:ln>
        </p:spPr>
        <p:txBody>
          <a:bodyPr wrap="none" anchor="ctr"/>
          <a:lstStyle/>
          <a:p>
            <a:endParaRPr lang="zh-CN" altLang="en-US"/>
          </a:p>
        </p:txBody>
      </p:sp>
      <p:sp>
        <p:nvSpPr>
          <p:cNvPr id="24" name="圆角矩形 26"/>
          <p:cNvSpPr>
            <a:spLocks noChangeArrowheads="1"/>
          </p:cNvSpPr>
          <p:nvPr/>
        </p:nvSpPr>
        <p:spPr bwMode="auto">
          <a:xfrm>
            <a:off x="432149" y="1105252"/>
            <a:ext cx="7942593"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latin typeface="微软雅黑" panose="020B0503020204020204" pitchFamily="34" charset="-122"/>
                <a:ea typeface="微软雅黑" panose="020B0503020204020204" pitchFamily="34" charset="-122"/>
              </a:rPr>
              <a:t>两项工作合并在一起进行，主要分为</a:t>
            </a:r>
            <a:r>
              <a:rPr lang="en-US" altLang="zh-CN" sz="2400" b="1" dirty="0" smtClean="0">
                <a:latin typeface="微软雅黑" panose="020B0503020204020204" pitchFamily="34" charset="-122"/>
                <a:ea typeface="微软雅黑" panose="020B0503020204020204" pitchFamily="34" charset="-122"/>
              </a:rPr>
              <a:t>12</a:t>
            </a:r>
            <a:r>
              <a:rPr lang="zh-CN" altLang="en-US" sz="2400" b="1" dirty="0" smtClean="0">
                <a:latin typeface="微软雅黑" panose="020B0503020204020204" pitchFamily="34" charset="-122"/>
                <a:ea typeface="微软雅黑" panose="020B0503020204020204" pitchFamily="34" charset="-122"/>
              </a:rPr>
              <a:t>个程序步骤：</a:t>
            </a:r>
            <a:endParaRPr lang="zh-CN" altLang="en-US" sz="2400" b="1" dirty="0">
              <a:latin typeface="微软雅黑" panose="020B0503020204020204" pitchFamily="34" charset="-122"/>
              <a:ea typeface="微软雅黑" panose="020B0503020204020204" pitchFamily="34" charset="-122"/>
            </a:endParaRPr>
          </a:p>
        </p:txBody>
      </p:sp>
      <p:sp>
        <p:nvSpPr>
          <p:cNvPr id="2" name="Rectangle 3"/>
          <p:cNvSpPr>
            <a:spLocks noChangeArrowheads="1"/>
          </p:cNvSpPr>
          <p:nvPr/>
        </p:nvSpPr>
        <p:spPr bwMode="auto">
          <a:xfrm rot="5400000">
            <a:off x="5876354" y="-2619509"/>
            <a:ext cx="569912" cy="10261612"/>
          </a:xfrm>
          <a:prstGeom prst="rect">
            <a:avLst/>
          </a:prstGeom>
          <a:solidFill>
            <a:srgbClr val="C000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3" name="Line 4"/>
          <p:cNvSpPr>
            <a:spLocks noChangeShapeType="1"/>
          </p:cNvSpPr>
          <p:nvPr/>
        </p:nvSpPr>
        <p:spPr bwMode="auto">
          <a:xfrm>
            <a:off x="2885833" y="2224753"/>
            <a:ext cx="1587"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5" name="Line 6"/>
          <p:cNvSpPr>
            <a:spLocks noChangeShapeType="1"/>
          </p:cNvSpPr>
          <p:nvPr/>
        </p:nvSpPr>
        <p:spPr bwMode="auto">
          <a:xfrm>
            <a:off x="9087022" y="2210239"/>
            <a:ext cx="3175" cy="5715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grpSp>
        <p:nvGrpSpPr>
          <p:cNvPr id="6" name="Group 15"/>
          <p:cNvGrpSpPr>
            <a:grpSpLocks/>
          </p:cNvGrpSpPr>
          <p:nvPr/>
        </p:nvGrpSpPr>
        <p:grpSpPr bwMode="auto">
          <a:xfrm>
            <a:off x="1059533" y="1753495"/>
            <a:ext cx="10261612" cy="476250"/>
            <a:chOff x="295" y="1689"/>
            <a:chExt cx="5153" cy="300"/>
          </a:xfrm>
          <a:solidFill>
            <a:schemeClr val="accent3">
              <a:lumMod val="60000"/>
              <a:lumOff val="40000"/>
            </a:schemeClr>
          </a:solidFill>
        </p:grpSpPr>
        <p:sp>
          <p:nvSpPr>
            <p:cNvPr id="15" name="Rectangle 16"/>
            <p:cNvSpPr>
              <a:spLocks noChangeArrowheads="1"/>
            </p:cNvSpPr>
            <p:nvPr/>
          </p:nvSpPr>
          <p:spPr bwMode="auto">
            <a:xfrm>
              <a:off x="295" y="1842"/>
              <a:ext cx="4093" cy="137"/>
            </a:xfrm>
            <a:prstGeom prst="rect">
              <a:avLst/>
            </a:prstGeom>
            <a:grpFill/>
            <a:ln w="3175" algn="ctr">
              <a:noFill/>
              <a:miter lim="800000"/>
              <a:headEnd/>
              <a:tailEnd/>
            </a:ln>
          </p:spPr>
          <p:txBody>
            <a:bodyPr wrap="none" anchor="ctr"/>
            <a:lstStyle/>
            <a:p>
              <a:endParaRPr lang="zh-CN" altLang="en-US"/>
            </a:p>
          </p:txBody>
        </p:sp>
        <p:sp>
          <p:nvSpPr>
            <p:cNvPr id="16" name="AutoShape 17"/>
            <p:cNvSpPr>
              <a:spLocks noChangeArrowheads="1"/>
            </p:cNvSpPr>
            <p:nvPr/>
          </p:nvSpPr>
          <p:spPr bwMode="auto">
            <a:xfrm>
              <a:off x="4362" y="1689"/>
              <a:ext cx="1086" cy="300"/>
            </a:xfrm>
            <a:prstGeom prst="rtTriangle">
              <a:avLst/>
            </a:prstGeom>
            <a:grpFill/>
            <a:ln w="3175" algn="ctr">
              <a:noFill/>
              <a:miter lim="800000"/>
              <a:headEnd/>
              <a:tailEnd/>
            </a:ln>
          </p:spPr>
          <p:txBody>
            <a:bodyPr wrap="none" anchor="ctr"/>
            <a:lstStyle/>
            <a:p>
              <a:endParaRPr lang="zh-CN" altLang="en-US"/>
            </a:p>
          </p:txBody>
        </p:sp>
      </p:grpSp>
      <p:sp>
        <p:nvSpPr>
          <p:cNvPr id="25" name="TextBox 24"/>
          <p:cNvSpPr txBox="1"/>
          <p:nvPr/>
        </p:nvSpPr>
        <p:spPr>
          <a:xfrm>
            <a:off x="1262751" y="2307771"/>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前</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6" name="TextBox 25"/>
          <p:cNvSpPr txBox="1"/>
          <p:nvPr/>
        </p:nvSpPr>
        <p:spPr>
          <a:xfrm>
            <a:off x="2902859" y="2300517"/>
            <a:ext cx="6183086"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上</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8" name="TextBox 27"/>
          <p:cNvSpPr txBox="1"/>
          <p:nvPr/>
        </p:nvSpPr>
        <p:spPr>
          <a:xfrm>
            <a:off x="1059545" y="3178629"/>
            <a:ext cx="2467428"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组织学习</a:t>
            </a:r>
          </a:p>
        </p:txBody>
      </p:sp>
      <p:sp>
        <p:nvSpPr>
          <p:cNvPr id="17" name="TextBox 16"/>
          <p:cNvSpPr txBox="1"/>
          <p:nvPr/>
        </p:nvSpPr>
        <p:spPr>
          <a:xfrm>
            <a:off x="1052291" y="3751935"/>
            <a:ext cx="2576282" cy="707886"/>
          </a:xfrm>
          <a:prstGeom prst="rect">
            <a:avLst/>
          </a:prstGeom>
          <a:noFill/>
        </p:spPr>
        <p:txBody>
          <a:bodyPr wrap="square" rtlCol="0">
            <a:spAutoFit/>
          </a:bodyPr>
          <a:lstStyle/>
          <a:p>
            <a:pPr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谈心谈话</a:t>
            </a:r>
            <a:endPar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（征求意见）</a:t>
            </a:r>
          </a:p>
        </p:txBody>
      </p:sp>
      <p:sp>
        <p:nvSpPr>
          <p:cNvPr id="18" name="TextBox 17"/>
          <p:cNvSpPr txBox="1"/>
          <p:nvPr/>
        </p:nvSpPr>
        <p:spPr>
          <a:xfrm>
            <a:off x="1030521" y="4528451"/>
            <a:ext cx="2576282" cy="707886"/>
          </a:xfrm>
          <a:prstGeom prst="rect">
            <a:avLst/>
          </a:prstGeom>
          <a:noFill/>
        </p:spPr>
        <p:txBody>
          <a:bodyPr wrap="square" rtlCol="0">
            <a:spAutoFit/>
          </a:bodyPr>
          <a:lstStyle/>
          <a:p>
            <a:pPr marL="342900"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查摆问题</a:t>
            </a:r>
            <a:endPar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342900" indent="-342900"/>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（撰写发言）</a:t>
            </a:r>
          </a:p>
        </p:txBody>
      </p:sp>
      <p:sp>
        <p:nvSpPr>
          <p:cNvPr id="19" name="TextBox 18"/>
          <p:cNvSpPr txBox="1"/>
          <p:nvPr/>
        </p:nvSpPr>
        <p:spPr>
          <a:xfrm>
            <a:off x="3004459" y="2982691"/>
            <a:ext cx="6120000" cy="707886"/>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  </a:t>
            </a:r>
            <a:r>
              <a:rPr lang="zh-CN"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支部书记代表班子报告一年来党组织工作情况、说明征求意见情况和检查党组织建设存在的问题</a:t>
            </a:r>
            <a:endPar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TextBox 20"/>
          <p:cNvSpPr txBox="1"/>
          <p:nvPr/>
        </p:nvSpPr>
        <p:spPr>
          <a:xfrm>
            <a:off x="2997204" y="3788231"/>
            <a:ext cx="6120000" cy="1015663"/>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 </a:t>
            </a:r>
            <a:r>
              <a:rPr lang="zh-CN"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听取党组织班子情况报告后，全体党员对党组织的工作、作风等进行评议（下发《基层党组织工作、作风表》</a:t>
            </a:r>
            <a:endPar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TextBox 22"/>
          <p:cNvSpPr txBox="1"/>
          <p:nvPr/>
        </p:nvSpPr>
        <p:spPr>
          <a:xfrm>
            <a:off x="3004464" y="4869531"/>
            <a:ext cx="6120000" cy="707886"/>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 </a:t>
            </a:r>
            <a:r>
              <a:rPr lang="zh-CN"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开展批评和自我批评（个人自评和党员互评）</a:t>
            </a:r>
            <a:endPar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TextBox 28"/>
          <p:cNvSpPr txBox="1"/>
          <p:nvPr/>
        </p:nvSpPr>
        <p:spPr>
          <a:xfrm>
            <a:off x="2997210" y="5326725"/>
            <a:ext cx="6120000"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民主测评</a:t>
            </a:r>
          </a:p>
        </p:txBody>
      </p:sp>
      <p:sp>
        <p:nvSpPr>
          <p:cNvPr id="30" name="TextBox 29"/>
          <p:cNvSpPr txBox="1"/>
          <p:nvPr/>
        </p:nvSpPr>
        <p:spPr>
          <a:xfrm>
            <a:off x="3004470" y="5769405"/>
            <a:ext cx="6120000"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上级党组织派人点评</a:t>
            </a:r>
          </a:p>
        </p:txBody>
      </p:sp>
      <p:sp>
        <p:nvSpPr>
          <p:cNvPr id="31" name="TextBox 30"/>
          <p:cNvSpPr txBox="1"/>
          <p:nvPr/>
        </p:nvSpPr>
        <p:spPr>
          <a:xfrm>
            <a:off x="2997216" y="6183057"/>
            <a:ext cx="6120000"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党支部书记对会议进行总结和表态发言</a:t>
            </a:r>
          </a:p>
        </p:txBody>
      </p:sp>
      <p:sp>
        <p:nvSpPr>
          <p:cNvPr id="32" name="TextBox 31"/>
          <p:cNvSpPr txBox="1"/>
          <p:nvPr/>
        </p:nvSpPr>
        <p:spPr>
          <a:xfrm>
            <a:off x="9310917" y="3156859"/>
            <a:ext cx="2467428"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问题整改</a:t>
            </a:r>
          </a:p>
        </p:txBody>
      </p:sp>
      <p:sp>
        <p:nvSpPr>
          <p:cNvPr id="11" name="Rectangle 12"/>
          <p:cNvSpPr>
            <a:spLocks noChangeArrowheads="1"/>
          </p:cNvSpPr>
          <p:nvPr/>
        </p:nvSpPr>
        <p:spPr bwMode="auto">
          <a:xfrm>
            <a:off x="9099979" y="2210235"/>
            <a:ext cx="2206649" cy="573088"/>
          </a:xfrm>
          <a:prstGeom prst="rect">
            <a:avLst/>
          </a:prstGeom>
          <a:solidFill>
            <a:srgbClr val="FF66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33" name="TextBox 32"/>
          <p:cNvSpPr txBox="1"/>
          <p:nvPr/>
        </p:nvSpPr>
        <p:spPr>
          <a:xfrm>
            <a:off x="9318177" y="3918847"/>
            <a:ext cx="2467428"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组织评定</a:t>
            </a:r>
          </a:p>
        </p:txBody>
      </p:sp>
      <p:sp>
        <p:nvSpPr>
          <p:cNvPr id="34" name="TextBox 33"/>
          <p:cNvSpPr txBox="1"/>
          <p:nvPr/>
        </p:nvSpPr>
        <p:spPr>
          <a:xfrm>
            <a:off x="9318177" y="4644574"/>
            <a:ext cx="2467428" cy="400110"/>
          </a:xfrm>
          <a:prstGeom prst="rect">
            <a:avLst/>
          </a:prstGeom>
          <a:noFill/>
        </p:spPr>
        <p:txBody>
          <a:bodyPr wrap="square" rtlCol="0">
            <a:spAutoFit/>
          </a:bodyPr>
          <a:lstStyle/>
          <a:p>
            <a:r>
              <a:rPr lang="en-US" altLang="zh-CN"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  </a:t>
            </a:r>
            <a:r>
              <a:rPr lang="zh-CN" altLang="en-US" sz="2000" b="1" kern="0"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表彰和处理</a:t>
            </a:r>
          </a:p>
        </p:txBody>
      </p:sp>
      <p:sp>
        <p:nvSpPr>
          <p:cNvPr id="27" name="TextBox 26"/>
          <p:cNvSpPr txBox="1"/>
          <p:nvPr/>
        </p:nvSpPr>
        <p:spPr>
          <a:xfrm>
            <a:off x="9463182" y="2293263"/>
            <a:ext cx="1494971" cy="46166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  后</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lide(fromBottom)">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lide(fromBottom)">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
            <a:ext cx="12192000" cy="6858000"/>
          </a:xfrm>
          <a:prstGeom prst="rect">
            <a:avLst/>
          </a:prstGeom>
        </p:spPr>
      </p:pic>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57400"/>
            <a:ext cx="12192000" cy="4800600"/>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0" y="-65054"/>
            <a:ext cx="6424815" cy="1407957"/>
          </a:xfrm>
          <a:prstGeom prst="rect">
            <a:avLst/>
          </a:prstGeom>
        </p:spPr>
      </p:pic>
      <p:pic>
        <p:nvPicPr>
          <p:cNvPr id="58" name="图片 57" descr="Nipic_4268027_20150724132014183237.png"/>
          <p:cNvPicPr>
            <a:picLocks noChangeAspect="1"/>
          </p:cNvPicPr>
          <p:nvPr/>
        </p:nvPicPr>
        <p:blipFill>
          <a:blip r:embed="rId6" cstate="print"/>
          <a:stretch>
            <a:fillRect/>
          </a:stretch>
        </p:blipFill>
        <p:spPr>
          <a:xfrm>
            <a:off x="3974325" y="921273"/>
            <a:ext cx="4243353" cy="2272055"/>
          </a:xfrm>
          <a:prstGeom prst="rect">
            <a:avLst/>
          </a:prstGeom>
        </p:spPr>
      </p:pic>
      <p:sp>
        <p:nvSpPr>
          <p:cNvPr id="59" name="文本框 58"/>
          <p:cNvSpPr txBox="1"/>
          <p:nvPr/>
        </p:nvSpPr>
        <p:spPr>
          <a:xfrm>
            <a:off x="5080338" y="2007134"/>
            <a:ext cx="2031325" cy="646331"/>
          </a:xfrm>
          <a:prstGeom prst="rect">
            <a:avLst/>
          </a:prstGeom>
          <a:noFill/>
        </p:spPr>
        <p:txBody>
          <a:bodyPr wrap="none" rtlCol="0">
            <a:spAutoFit/>
          </a:bodyPr>
          <a:lstStyle/>
          <a:p>
            <a:r>
              <a:rPr lang="zh-CN" altLang="en-US" sz="3600" dirty="0">
                <a:solidFill>
                  <a:srgbClr val="FFFACD"/>
                </a:solidFill>
                <a:latin typeface="方正正粗黑简体" panose="02000000000000000000" pitchFamily="2" charset="-122"/>
                <a:ea typeface="方正正粗黑简体" panose="02000000000000000000" pitchFamily="2" charset="-122"/>
              </a:rPr>
              <a:t>第三部分</a:t>
            </a:r>
          </a:p>
        </p:txBody>
      </p:sp>
      <p:sp>
        <p:nvSpPr>
          <p:cNvPr id="60" name="文本框 59"/>
          <p:cNvSpPr txBox="1"/>
          <p:nvPr/>
        </p:nvSpPr>
        <p:spPr>
          <a:xfrm>
            <a:off x="2478469" y="3231494"/>
            <a:ext cx="7273145" cy="861774"/>
          </a:xfrm>
          <a:prstGeom prst="rect">
            <a:avLst/>
          </a:prstGeom>
          <a:noFill/>
        </p:spPr>
        <p:txBody>
          <a:bodyPr wrap="none" rtlCol="0">
            <a:spAutoFit/>
          </a:bodyPr>
          <a:lstStyle/>
          <a:p>
            <a:pPr algn="ctr"/>
            <a:r>
              <a:rPr lang="zh-CN" altLang="en-US" sz="5000" b="1" dirty="0" smtClean="0">
                <a:gradFill>
                  <a:gsLst>
                    <a:gs pos="90000">
                      <a:srgbClr val="C00000"/>
                    </a:gs>
                    <a:gs pos="30000">
                      <a:srgbClr val="FF3300"/>
                    </a:gs>
                  </a:gsLst>
                  <a:lin ang="5400000" scaled="1"/>
                </a:gra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rPr>
              <a:t>各关键环节应注意的问题</a:t>
            </a:r>
            <a:endParaRPr lang="zh-CN" altLang="en-US" sz="5000" b="1" dirty="0">
              <a:gradFill>
                <a:gsLst>
                  <a:gs pos="90000">
                    <a:srgbClr val="C00000"/>
                  </a:gs>
                  <a:gs pos="30000">
                    <a:srgbClr val="FF3300"/>
                  </a:gs>
                </a:gsLst>
                <a:lin ang="5400000" scaled="1"/>
              </a:gra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endParaRPr>
          </a:p>
        </p:txBody>
      </p:sp>
    </p:spTree>
    <p:extLst>
      <p:ext uri="{BB962C8B-B14F-4D97-AF65-F5344CB8AC3E}">
        <p14:creationId xmlns:p14="http://schemas.microsoft.com/office/powerpoint/2010/main" val="2756884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50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anim calcmode="lin" valueType="num">
                                      <p:cBhvr>
                                        <p:cTn id="24" dur="500" fill="hold"/>
                                        <p:tgtEl>
                                          <p:spTgt spid="59"/>
                                        </p:tgtEl>
                                        <p:attrNameLst>
                                          <p:attrName>ppt_x</p:attrName>
                                        </p:attrNameLst>
                                      </p:cBhvr>
                                      <p:tavLst>
                                        <p:tav tm="0">
                                          <p:val>
                                            <p:strVal val="#ppt_x"/>
                                          </p:val>
                                        </p:tav>
                                        <p:tav tm="100000">
                                          <p:val>
                                            <p:strVal val="#ppt_x"/>
                                          </p:val>
                                        </p:tav>
                                      </p:tavLst>
                                    </p:anim>
                                    <p:anim calcmode="lin" valueType="num">
                                      <p:cBhvr>
                                        <p:cTn id="25" dur="500" fill="hold"/>
                                        <p:tgtEl>
                                          <p:spTgt spid="5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iterate type="lt">
                                    <p:tmPct val="5000"/>
                                  </p:iterate>
                                  <p:childTnLst>
                                    <p:set>
                                      <p:cBhvr>
                                        <p:cTn id="27" dur="1" fill="hold">
                                          <p:stCondLst>
                                            <p:cond delay="0"/>
                                          </p:stCondLst>
                                        </p:cTn>
                                        <p:tgtEl>
                                          <p:spTgt spid="60"/>
                                        </p:tgtEl>
                                        <p:attrNameLst>
                                          <p:attrName>style.visibility</p:attrName>
                                        </p:attrNameLst>
                                      </p:cBhvr>
                                      <p:to>
                                        <p:strVal val="visible"/>
                                      </p:to>
                                    </p:set>
                                    <p:animEffect transition="in" filter="fade">
                                      <p:cBhvr>
                                        <p:cTn id="28" dur="1000"/>
                                        <p:tgtEl>
                                          <p:spTgt spid="60"/>
                                        </p:tgtEl>
                                      </p:cBhvr>
                                    </p:animEffect>
                                    <p:anim calcmode="lin" valueType="num">
                                      <p:cBhvr>
                                        <p:cTn id="29" dur="1000" fill="hold"/>
                                        <p:tgtEl>
                                          <p:spTgt spid="60"/>
                                        </p:tgtEl>
                                        <p:attrNameLst>
                                          <p:attrName>ppt_x</p:attrName>
                                        </p:attrNameLst>
                                      </p:cBhvr>
                                      <p:tavLst>
                                        <p:tav tm="0">
                                          <p:val>
                                            <p:strVal val="#ppt_x"/>
                                          </p:val>
                                        </p:tav>
                                        <p:tav tm="100000">
                                          <p:val>
                                            <p:strVal val="#ppt_x"/>
                                          </p:val>
                                        </p:tav>
                                      </p:tavLst>
                                    </p:anim>
                                    <p:anim calcmode="lin" valueType="num">
                                      <p:cBhvr>
                                        <p:cTn id="3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组织学习环节</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pic>
        <p:nvPicPr>
          <p:cNvPr id="1026" name="Picture 2"/>
          <p:cNvPicPr>
            <a:picLocks noChangeAspect="1" noChangeArrowheads="1"/>
          </p:cNvPicPr>
          <p:nvPr/>
        </p:nvPicPr>
        <p:blipFill>
          <a:blip r:embed="rId3" cstate="print"/>
          <a:srcRect/>
          <a:stretch>
            <a:fillRect/>
          </a:stretch>
        </p:blipFill>
        <p:spPr bwMode="auto">
          <a:xfrm>
            <a:off x="1156151" y="2256518"/>
            <a:ext cx="3638550" cy="3448050"/>
          </a:xfrm>
          <a:prstGeom prst="rect">
            <a:avLst/>
          </a:prstGeom>
          <a:ln>
            <a:noFill/>
          </a:ln>
          <a:effectLst>
            <a:outerShdw blurRad="292100" dist="139700" dir="2700000" algn="tl" rotWithShape="0">
              <a:srgbClr val="333333">
                <a:alpha val="65000"/>
              </a:srgbClr>
            </a:outerShdw>
          </a:effectLst>
        </p:spPr>
      </p:pic>
      <p:sp>
        <p:nvSpPr>
          <p:cNvPr id="27" name="双括号 26"/>
          <p:cNvSpPr/>
          <p:nvPr/>
        </p:nvSpPr>
        <p:spPr>
          <a:xfrm>
            <a:off x="5283199" y="2423884"/>
            <a:ext cx="6168572" cy="3029515"/>
          </a:xfrm>
          <a:prstGeom prst="bracketPair">
            <a:avLst>
              <a:gd name="adj" fmla="val 7888"/>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20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sz="20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2017</a:t>
            </a:r>
            <a:r>
              <a:rPr lang="zh-CN" altLang="zh-CN" sz="20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年的基层组织生活会，中央就要求“</a:t>
            </a:r>
            <a:r>
              <a:rPr lang="zh-CN" altLang="zh-CN" sz="24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没有组织集中学习的，不得召开组织生活会”</a:t>
            </a:r>
            <a:r>
              <a:rPr lang="zh-CN" altLang="zh-CN" sz="2000" b="1" dirty="0" smtClean="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rPr>
              <a:t>，把学习作为首要环节和前置条件，也突出了学习的重要性。</a:t>
            </a:r>
            <a:endParaRPr lang="zh-CN" altLang="en-US" sz="2000" b="1" dirty="0">
              <a:solidFill>
                <a:schemeClr val="tx1">
                  <a:lumMod val="85000"/>
                  <a:lumOff val="1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
            <a:ext cx="12192000" cy="6858000"/>
          </a:xfrm>
          <a:prstGeom prst="rect">
            <a:avLst/>
          </a:prstGeom>
        </p:spPr>
      </p:pic>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57400"/>
            <a:ext cx="12192000" cy="4800600"/>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0" y="-65054"/>
            <a:ext cx="6424815" cy="1407957"/>
          </a:xfrm>
          <a:prstGeom prst="rect">
            <a:avLst/>
          </a:prstGeom>
        </p:spPr>
      </p:pic>
      <p:pic>
        <p:nvPicPr>
          <p:cNvPr id="58" name="图片 57" descr="Nipic_4268027_20150724132014183237.png"/>
          <p:cNvPicPr>
            <a:picLocks noChangeAspect="1"/>
          </p:cNvPicPr>
          <p:nvPr/>
        </p:nvPicPr>
        <p:blipFill>
          <a:blip r:embed="rId6" cstate="print"/>
          <a:stretch>
            <a:fillRect/>
          </a:stretch>
        </p:blipFill>
        <p:spPr>
          <a:xfrm>
            <a:off x="3974325" y="921273"/>
            <a:ext cx="4243353" cy="2272055"/>
          </a:xfrm>
          <a:prstGeom prst="rect">
            <a:avLst/>
          </a:prstGeom>
        </p:spPr>
      </p:pic>
      <p:sp>
        <p:nvSpPr>
          <p:cNvPr id="59" name="文本框 58"/>
          <p:cNvSpPr txBox="1"/>
          <p:nvPr/>
        </p:nvSpPr>
        <p:spPr>
          <a:xfrm>
            <a:off x="5080338" y="2007134"/>
            <a:ext cx="2031325" cy="646331"/>
          </a:xfrm>
          <a:prstGeom prst="rect">
            <a:avLst/>
          </a:prstGeom>
          <a:noFill/>
        </p:spPr>
        <p:txBody>
          <a:bodyPr wrap="none" rtlCol="0">
            <a:spAutoFit/>
          </a:bodyPr>
          <a:lstStyle/>
          <a:p>
            <a:r>
              <a:rPr lang="zh-CN" altLang="en-US" sz="3600" dirty="0">
                <a:solidFill>
                  <a:srgbClr val="FFFACD"/>
                </a:solidFill>
                <a:latin typeface="方正正中黑简体" panose="02000000000000000000" pitchFamily="2" charset="-122"/>
                <a:ea typeface="方正正中黑简体" panose="02000000000000000000" pitchFamily="2" charset="-122"/>
              </a:rPr>
              <a:t>第一部分</a:t>
            </a:r>
          </a:p>
        </p:txBody>
      </p:sp>
      <p:sp>
        <p:nvSpPr>
          <p:cNvPr id="60" name="文本框 59"/>
          <p:cNvSpPr txBox="1"/>
          <p:nvPr/>
        </p:nvSpPr>
        <p:spPr>
          <a:xfrm>
            <a:off x="2175508" y="3231494"/>
            <a:ext cx="7879080" cy="861774"/>
          </a:xfrm>
          <a:prstGeom prst="rect">
            <a:avLst/>
          </a:prstGeom>
          <a:noFill/>
        </p:spPr>
        <p:txBody>
          <a:bodyPr wrap="none" rtlCol="0">
            <a:spAutoFit/>
          </a:bodyPr>
          <a:lstStyle/>
          <a:p>
            <a:pPr algn="ctr"/>
            <a:r>
              <a:rPr lang="zh-CN" altLang="en-US" sz="5000" dirty="0" smtClean="0">
                <a:gradFill>
                  <a:gsLst>
                    <a:gs pos="90000">
                      <a:srgbClr val="C00000"/>
                    </a:gs>
                    <a:gs pos="30000">
                      <a:srgbClr val="FF3300"/>
                    </a:gs>
                  </a:gsLst>
                  <a:lin ang="5400000" scaled="1"/>
                </a:gra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rPr>
              <a:t>需要明确的几个概念和关系</a:t>
            </a:r>
            <a:endParaRPr lang="zh-CN" altLang="en-US" sz="5000" dirty="0">
              <a:gradFill>
                <a:gsLst>
                  <a:gs pos="90000">
                    <a:srgbClr val="C00000"/>
                  </a:gs>
                  <a:gs pos="30000">
                    <a:srgbClr val="FF3300"/>
                  </a:gs>
                </a:gsLst>
                <a:lin ang="5400000" scaled="1"/>
              </a:gra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endParaRPr>
          </a:p>
        </p:txBody>
      </p:sp>
    </p:spTree>
    <p:extLst>
      <p:ext uri="{BB962C8B-B14F-4D97-AF65-F5344CB8AC3E}">
        <p14:creationId xmlns:p14="http://schemas.microsoft.com/office/powerpoint/2010/main" val="3628171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50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anim calcmode="lin" valueType="num">
                                      <p:cBhvr>
                                        <p:cTn id="24" dur="500" fill="hold"/>
                                        <p:tgtEl>
                                          <p:spTgt spid="59"/>
                                        </p:tgtEl>
                                        <p:attrNameLst>
                                          <p:attrName>ppt_x</p:attrName>
                                        </p:attrNameLst>
                                      </p:cBhvr>
                                      <p:tavLst>
                                        <p:tav tm="0">
                                          <p:val>
                                            <p:strVal val="#ppt_x"/>
                                          </p:val>
                                        </p:tav>
                                        <p:tav tm="100000">
                                          <p:val>
                                            <p:strVal val="#ppt_x"/>
                                          </p:val>
                                        </p:tav>
                                      </p:tavLst>
                                    </p:anim>
                                    <p:anim calcmode="lin" valueType="num">
                                      <p:cBhvr>
                                        <p:cTn id="25" dur="500" fill="hold"/>
                                        <p:tgtEl>
                                          <p:spTgt spid="5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iterate type="lt">
                                    <p:tmPct val="5000"/>
                                  </p:iterate>
                                  <p:childTnLst>
                                    <p:set>
                                      <p:cBhvr>
                                        <p:cTn id="27" dur="1" fill="hold">
                                          <p:stCondLst>
                                            <p:cond delay="0"/>
                                          </p:stCondLst>
                                        </p:cTn>
                                        <p:tgtEl>
                                          <p:spTgt spid="60"/>
                                        </p:tgtEl>
                                        <p:attrNameLst>
                                          <p:attrName>style.visibility</p:attrName>
                                        </p:attrNameLst>
                                      </p:cBhvr>
                                      <p:to>
                                        <p:strVal val="visible"/>
                                      </p:to>
                                    </p:set>
                                    <p:animEffect transition="in" filter="fade">
                                      <p:cBhvr>
                                        <p:cTn id="28" dur="1000"/>
                                        <p:tgtEl>
                                          <p:spTgt spid="60"/>
                                        </p:tgtEl>
                                      </p:cBhvr>
                                    </p:animEffect>
                                    <p:anim calcmode="lin" valueType="num">
                                      <p:cBhvr>
                                        <p:cTn id="29" dur="1000" fill="hold"/>
                                        <p:tgtEl>
                                          <p:spTgt spid="60"/>
                                        </p:tgtEl>
                                        <p:attrNameLst>
                                          <p:attrName>ppt_x</p:attrName>
                                        </p:attrNameLst>
                                      </p:cBhvr>
                                      <p:tavLst>
                                        <p:tav tm="0">
                                          <p:val>
                                            <p:strVal val="#ppt_x"/>
                                          </p:val>
                                        </p:tav>
                                        <p:tav tm="100000">
                                          <p:val>
                                            <p:strVal val="#ppt_x"/>
                                          </p:val>
                                        </p:tav>
                                      </p:tavLst>
                                    </p:anim>
                                    <p:anim calcmode="lin" valueType="num">
                                      <p:cBhvr>
                                        <p:cTn id="3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组织学习环节</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7" name="圆角矩形 4"/>
          <p:cNvSpPr>
            <a:spLocks noChangeArrowheads="1"/>
          </p:cNvSpPr>
          <p:nvPr/>
        </p:nvSpPr>
        <p:spPr bwMode="auto">
          <a:xfrm>
            <a:off x="2006342" y="2032201"/>
            <a:ext cx="8353425" cy="4681537"/>
          </a:xfrm>
          <a:prstGeom prst="roundRect">
            <a:avLst>
              <a:gd name="adj" fmla="val 2630"/>
            </a:avLst>
          </a:prstGeom>
          <a:solidFill>
            <a:srgbClr val="FFFFFF">
              <a:alpha val="29999"/>
            </a:srgbClr>
          </a:solidFill>
          <a:ln w="25400" cap="flat" cmpd="sng">
            <a:noFill/>
            <a:bevel/>
            <a:headEnd/>
            <a:tailEnd/>
          </a:ln>
        </p:spPr>
        <p:txBody>
          <a:bodyPr anchor="ctr"/>
          <a:lstStyle/>
          <a:p>
            <a:pPr algn="ctr"/>
            <a:endParaRPr lang="zh-CN" altLang="zh-CN" dirty="0">
              <a:solidFill>
                <a:srgbClr val="FFFFFF"/>
              </a:solidFill>
              <a:latin typeface="宋体" pitchFamily="2" charset="-122"/>
              <a:sym typeface="宋体" pitchFamily="2" charset="-122"/>
            </a:endParaRPr>
          </a:p>
        </p:txBody>
      </p:sp>
      <p:sp>
        <p:nvSpPr>
          <p:cNvPr id="8" name="矩形 5"/>
          <p:cNvSpPr>
            <a:spLocks noChangeArrowheads="1"/>
          </p:cNvSpPr>
          <p:nvPr/>
        </p:nvSpPr>
        <p:spPr bwMode="auto">
          <a:xfrm>
            <a:off x="2366704" y="2176663"/>
            <a:ext cx="7921625" cy="504825"/>
          </a:xfrm>
          <a:prstGeom prst="rect">
            <a:avLst/>
          </a:prstGeom>
          <a:gradFill rotWithShape="1">
            <a:gsLst>
              <a:gs pos="0">
                <a:srgbClr val="C00000"/>
              </a:gs>
              <a:gs pos="100000">
                <a:srgbClr val="FF0000"/>
              </a:gs>
            </a:gsLst>
            <a:lin ang="0" scaled="1"/>
          </a:gradFill>
          <a:ln w="25400" cap="flat" cmpd="sng">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9" name="标题 1"/>
          <p:cNvSpPr>
            <a:spLocks noChangeArrowheads="1"/>
          </p:cNvSpPr>
          <p:nvPr/>
        </p:nvSpPr>
        <p:spPr bwMode="auto">
          <a:xfrm>
            <a:off x="4598729" y="2035376"/>
            <a:ext cx="3168650" cy="787400"/>
          </a:xfrm>
          <a:prstGeom prst="rect">
            <a:avLst/>
          </a:prstGeom>
          <a:noFill/>
          <a:ln w="9525" cmpd="sng">
            <a:noFill/>
            <a:bevel/>
            <a:headEnd/>
            <a:tailEnd/>
          </a:ln>
        </p:spPr>
        <p:txBody>
          <a:bodyPr anchor="ct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互联网</a:t>
            </a:r>
            <a:r>
              <a:rPr lang="en-US" altLang="zh-CN"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a:t>
            </a: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党建</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endParaRPr>
          </a:p>
        </p:txBody>
      </p:sp>
      <p:grpSp>
        <p:nvGrpSpPr>
          <p:cNvPr id="10" name="Group 7"/>
          <p:cNvGrpSpPr>
            <a:grpSpLocks/>
          </p:cNvGrpSpPr>
          <p:nvPr/>
        </p:nvGrpSpPr>
        <p:grpSpPr bwMode="auto">
          <a:xfrm>
            <a:off x="5567104" y="4035632"/>
            <a:ext cx="898525" cy="904875"/>
            <a:chOff x="0" y="0"/>
            <a:chExt cx="360040" cy="360040"/>
          </a:xfrm>
        </p:grpSpPr>
        <p:sp>
          <p:nvSpPr>
            <p:cNvPr id="11" name="椭圆 33"/>
            <p:cNvSpPr>
              <a:spLocks noChangeArrowheads="1"/>
            </p:cNvSpPr>
            <p:nvPr/>
          </p:nvSpPr>
          <p:spPr bwMode="auto">
            <a:xfrm>
              <a:off x="0" y="0"/>
              <a:ext cx="360040" cy="360040"/>
            </a:xfrm>
            <a:prstGeom prst="ellipse">
              <a:avLst/>
            </a:prstGeom>
            <a:gradFill rotWithShape="1">
              <a:gsLst>
                <a:gs pos="0">
                  <a:srgbClr val="FF4B4B"/>
                </a:gs>
                <a:gs pos="28000">
                  <a:srgbClr val="FF9B9B"/>
                </a:gs>
                <a:gs pos="100000">
                  <a:srgbClr val="FF4B4B"/>
                </a:gs>
              </a:gsLst>
              <a:path path="rect">
                <a:fillToRect l="100000" t="100000"/>
              </a:path>
            </a:gradFill>
            <a:ln w="25400" cap="flat" cmpd="sng">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2" name="椭圆 34"/>
            <p:cNvSpPr>
              <a:spLocks noChangeArrowheads="1"/>
            </p:cNvSpPr>
            <p:nvPr/>
          </p:nvSpPr>
          <p:spPr bwMode="auto">
            <a:xfrm flipV="1">
              <a:off x="60426" y="12321"/>
              <a:ext cx="242580" cy="118710"/>
            </a:xfrm>
            <a:prstGeom prst="ellipse">
              <a:avLst/>
            </a:prstGeom>
            <a:solidFill>
              <a:srgbClr val="FFFFFF">
                <a:alpha val="50000"/>
              </a:srgbClr>
            </a:solidFill>
            <a:ln w="25400" cap="flat" cmpd="sng">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13" name="Group 10"/>
          <p:cNvGrpSpPr>
            <a:grpSpLocks/>
          </p:cNvGrpSpPr>
          <p:nvPr/>
        </p:nvGrpSpPr>
        <p:grpSpPr bwMode="auto">
          <a:xfrm>
            <a:off x="4743192" y="3237119"/>
            <a:ext cx="2598737" cy="2524125"/>
            <a:chOff x="0" y="0"/>
            <a:chExt cx="3069" cy="2979"/>
          </a:xfrm>
        </p:grpSpPr>
        <p:sp>
          <p:nvSpPr>
            <p:cNvPr id="14" name="Freeform 28"/>
            <p:cNvSpPr>
              <a:spLocks noChangeArrowheads="1"/>
            </p:cNvSpPr>
            <p:nvPr/>
          </p:nvSpPr>
          <p:spPr bwMode="auto">
            <a:xfrm>
              <a:off x="185" y="0"/>
              <a:ext cx="1598" cy="1321"/>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gradFill rotWithShape="1">
              <a:gsLst>
                <a:gs pos="0">
                  <a:srgbClr val="FF0000"/>
                </a:gs>
                <a:gs pos="100000">
                  <a:srgbClr val="FF5757"/>
                </a:gs>
              </a:gsLst>
              <a:lin ang="5400000" scaled="1"/>
            </a:gradFill>
            <a:ln w="28575" cap="rnd" cmpd="sng">
              <a:solidFill>
                <a:srgbClr val="FFFFFF"/>
              </a:solidFill>
              <a:bevel/>
              <a:headEnd/>
              <a:tailEnd/>
            </a:ln>
          </p:spPr>
          <p:txBody>
            <a:bodyPr/>
            <a:lstStyle/>
            <a:p>
              <a:endParaRPr lang="zh-CN" altLang="zh-CN" b="1" i="1">
                <a:solidFill>
                  <a:srgbClr val="000000"/>
                </a:solidFill>
                <a:latin typeface="Calibri" pitchFamily="34" charset="0"/>
                <a:sym typeface="宋体" pitchFamily="2" charset="-122"/>
              </a:endParaRPr>
            </a:p>
          </p:txBody>
        </p:sp>
        <p:sp>
          <p:nvSpPr>
            <p:cNvPr id="15" name="Freeform 29"/>
            <p:cNvSpPr>
              <a:spLocks noChangeArrowheads="1"/>
            </p:cNvSpPr>
            <p:nvPr/>
          </p:nvSpPr>
          <p:spPr bwMode="auto">
            <a:xfrm>
              <a:off x="1254" y="1652"/>
              <a:ext cx="1562" cy="1327"/>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gradFill rotWithShape="1">
              <a:gsLst>
                <a:gs pos="0">
                  <a:srgbClr val="FF8566"/>
                </a:gs>
                <a:gs pos="100000">
                  <a:srgbClr val="FF3300"/>
                </a:gs>
              </a:gsLst>
              <a:lin ang="5400000" scaled="1"/>
            </a:gradFill>
            <a:ln w="28575" cap="rnd" cmpd="sng">
              <a:solidFill>
                <a:srgbClr val="FFFFFF"/>
              </a:solidFill>
              <a:bevel/>
              <a:headEnd/>
              <a:tailEnd/>
            </a:ln>
          </p:spPr>
          <p:txBody>
            <a:bodyPr/>
            <a:lstStyle/>
            <a:p>
              <a:endParaRPr lang="zh-CN" altLang="zh-CN" b="1" i="1">
                <a:solidFill>
                  <a:srgbClr val="000000"/>
                </a:solidFill>
                <a:latin typeface="Calibri" pitchFamily="34" charset="0"/>
                <a:sym typeface="宋体" pitchFamily="2" charset="-122"/>
              </a:endParaRPr>
            </a:p>
          </p:txBody>
        </p:sp>
        <p:sp>
          <p:nvSpPr>
            <p:cNvPr id="16" name="Freeform 30"/>
            <p:cNvSpPr>
              <a:spLocks noChangeArrowheads="1"/>
            </p:cNvSpPr>
            <p:nvPr/>
          </p:nvSpPr>
          <p:spPr bwMode="auto">
            <a:xfrm>
              <a:off x="0" y="1169"/>
              <a:ext cx="1407" cy="1578"/>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gradFill rotWithShape="1">
              <a:gsLst>
                <a:gs pos="0">
                  <a:srgbClr val="800000"/>
                </a:gs>
                <a:gs pos="100000">
                  <a:srgbClr val="C78E8E"/>
                </a:gs>
              </a:gsLst>
              <a:lin ang="5400000" scaled="1"/>
            </a:gradFill>
            <a:ln w="28575" cap="rnd" cmpd="sng">
              <a:solidFill>
                <a:srgbClr val="FFFFFF"/>
              </a:solidFill>
              <a:bevel/>
              <a:headEnd/>
              <a:tailEnd/>
            </a:ln>
          </p:spPr>
          <p:txBody>
            <a:bodyPr/>
            <a:lstStyle/>
            <a:p>
              <a:endParaRPr lang="zh-CN" altLang="zh-CN" b="1" i="1">
                <a:solidFill>
                  <a:srgbClr val="000000"/>
                </a:solidFill>
                <a:latin typeface="Calibri" pitchFamily="34" charset="0"/>
                <a:sym typeface="宋体" pitchFamily="2" charset="-122"/>
              </a:endParaRPr>
            </a:p>
          </p:txBody>
        </p:sp>
        <p:sp>
          <p:nvSpPr>
            <p:cNvPr id="17" name="Freeform 31"/>
            <p:cNvSpPr>
              <a:spLocks noChangeArrowheads="1"/>
            </p:cNvSpPr>
            <p:nvPr/>
          </p:nvSpPr>
          <p:spPr bwMode="auto">
            <a:xfrm>
              <a:off x="1643" y="208"/>
              <a:ext cx="1426" cy="1564"/>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gradFill rotWithShape="1">
              <a:gsLst>
                <a:gs pos="0">
                  <a:srgbClr val="DD5757"/>
                </a:gs>
                <a:gs pos="100000">
                  <a:srgbClr val="CC0000"/>
                </a:gs>
              </a:gsLst>
              <a:lin ang="5400000" scaled="1"/>
            </a:gradFill>
            <a:ln w="28575" cap="rnd" cmpd="sng">
              <a:solidFill>
                <a:srgbClr val="FFFFFF"/>
              </a:solidFill>
              <a:bevel/>
              <a:headEnd/>
              <a:tailEnd/>
            </a:ln>
          </p:spPr>
          <p:txBody>
            <a:bodyPr/>
            <a:lstStyle/>
            <a:p>
              <a:endParaRPr lang="zh-CN" altLang="zh-CN" b="1" i="1">
                <a:solidFill>
                  <a:srgbClr val="000000"/>
                </a:solidFill>
                <a:latin typeface="Calibri" pitchFamily="34" charset="0"/>
                <a:sym typeface="宋体" pitchFamily="2" charset="-122"/>
              </a:endParaRPr>
            </a:p>
          </p:txBody>
        </p:sp>
      </p:grpSp>
      <p:sp>
        <p:nvSpPr>
          <p:cNvPr id="18" name="Line 548"/>
          <p:cNvSpPr>
            <a:spLocks noChangeShapeType="1"/>
          </p:cNvSpPr>
          <p:nvPr/>
        </p:nvSpPr>
        <p:spPr bwMode="auto">
          <a:xfrm flipH="1" flipV="1">
            <a:off x="6616442" y="3887994"/>
            <a:ext cx="2014537" cy="12700"/>
          </a:xfrm>
          <a:prstGeom prst="line">
            <a:avLst/>
          </a:prstGeom>
          <a:noFill/>
          <a:ln w="19050" cap="rnd" cmpd="sng">
            <a:solidFill>
              <a:srgbClr val="000000"/>
            </a:solidFill>
            <a:prstDash val="sysDot"/>
            <a:bevel/>
            <a:headEnd type="oval" w="med" len="med"/>
            <a:tailEnd type="oval" w="med" len="med"/>
          </a:ln>
        </p:spPr>
        <p:txBody>
          <a:bodyPr/>
          <a:lstStyle/>
          <a:p>
            <a:endParaRPr lang="zh-CN" altLang="zh-CN" b="1" i="1">
              <a:solidFill>
                <a:srgbClr val="000000"/>
              </a:solidFill>
              <a:latin typeface="Calibri" pitchFamily="34" charset="0"/>
              <a:sym typeface="宋体" pitchFamily="2" charset="-122"/>
            </a:endParaRPr>
          </a:p>
        </p:txBody>
      </p:sp>
      <p:sp>
        <p:nvSpPr>
          <p:cNvPr id="19" name="Line 548"/>
          <p:cNvSpPr>
            <a:spLocks noChangeShapeType="1"/>
          </p:cNvSpPr>
          <p:nvPr/>
        </p:nvSpPr>
        <p:spPr bwMode="auto">
          <a:xfrm flipH="1" flipV="1">
            <a:off x="6616442" y="4927807"/>
            <a:ext cx="2014537" cy="12700"/>
          </a:xfrm>
          <a:prstGeom prst="line">
            <a:avLst/>
          </a:prstGeom>
          <a:noFill/>
          <a:ln w="19050" cap="rnd" cmpd="sng">
            <a:solidFill>
              <a:srgbClr val="000000"/>
            </a:solidFill>
            <a:prstDash val="sysDot"/>
            <a:bevel/>
            <a:headEnd type="oval" w="med" len="med"/>
            <a:tailEnd type="oval" w="med" len="med"/>
          </a:ln>
        </p:spPr>
        <p:txBody>
          <a:bodyPr/>
          <a:lstStyle/>
          <a:p>
            <a:endParaRPr lang="zh-CN" altLang="zh-CN" b="1" i="1">
              <a:solidFill>
                <a:srgbClr val="000000"/>
              </a:solidFill>
              <a:latin typeface="Calibri" pitchFamily="34" charset="0"/>
              <a:sym typeface="宋体" pitchFamily="2" charset="-122"/>
            </a:endParaRPr>
          </a:p>
        </p:txBody>
      </p:sp>
      <p:sp>
        <p:nvSpPr>
          <p:cNvPr id="20" name="Line 548"/>
          <p:cNvSpPr>
            <a:spLocks noChangeShapeType="1"/>
          </p:cNvSpPr>
          <p:nvPr/>
        </p:nvSpPr>
        <p:spPr bwMode="auto">
          <a:xfrm flipH="1" flipV="1">
            <a:off x="3374767" y="3887994"/>
            <a:ext cx="2014537" cy="12700"/>
          </a:xfrm>
          <a:prstGeom prst="line">
            <a:avLst/>
          </a:prstGeom>
          <a:noFill/>
          <a:ln w="19050" cap="rnd" cmpd="sng">
            <a:solidFill>
              <a:srgbClr val="000000"/>
            </a:solidFill>
            <a:prstDash val="sysDot"/>
            <a:bevel/>
            <a:headEnd type="oval" w="med" len="med"/>
            <a:tailEnd type="oval" w="med" len="med"/>
          </a:ln>
        </p:spPr>
        <p:txBody>
          <a:bodyPr/>
          <a:lstStyle/>
          <a:p>
            <a:endParaRPr lang="zh-CN" altLang="zh-CN" b="1" i="1">
              <a:solidFill>
                <a:srgbClr val="000000"/>
              </a:solidFill>
              <a:latin typeface="Calibri" pitchFamily="34" charset="0"/>
              <a:sym typeface="宋体" pitchFamily="2" charset="-122"/>
            </a:endParaRPr>
          </a:p>
        </p:txBody>
      </p:sp>
      <p:sp>
        <p:nvSpPr>
          <p:cNvPr id="21" name="Line 548"/>
          <p:cNvSpPr>
            <a:spLocks noChangeShapeType="1"/>
          </p:cNvSpPr>
          <p:nvPr/>
        </p:nvSpPr>
        <p:spPr bwMode="auto">
          <a:xfrm flipH="1" flipV="1">
            <a:off x="3374767" y="4896057"/>
            <a:ext cx="2014537" cy="12700"/>
          </a:xfrm>
          <a:prstGeom prst="line">
            <a:avLst/>
          </a:prstGeom>
          <a:noFill/>
          <a:ln w="19050" cap="rnd" cmpd="sng">
            <a:solidFill>
              <a:srgbClr val="000000"/>
            </a:solidFill>
            <a:prstDash val="sysDot"/>
            <a:bevel/>
            <a:headEnd type="oval" w="med" len="med"/>
            <a:tailEnd type="oval" w="med" len="med"/>
          </a:ln>
        </p:spPr>
        <p:txBody>
          <a:bodyPr/>
          <a:lstStyle/>
          <a:p>
            <a:endParaRPr lang="zh-CN" altLang="zh-CN" b="1" i="1">
              <a:solidFill>
                <a:srgbClr val="000000"/>
              </a:solidFill>
              <a:latin typeface="Calibri" pitchFamily="34" charset="0"/>
              <a:sym typeface="宋体" pitchFamily="2" charset="-122"/>
            </a:endParaRPr>
          </a:p>
        </p:txBody>
      </p:sp>
      <p:sp>
        <p:nvSpPr>
          <p:cNvPr id="22" name="标题 1"/>
          <p:cNvSpPr>
            <a:spLocks noChangeArrowheads="1"/>
          </p:cNvSpPr>
          <p:nvPr/>
        </p:nvSpPr>
        <p:spPr bwMode="auto">
          <a:xfrm>
            <a:off x="2438142" y="3167269"/>
            <a:ext cx="2305050" cy="787400"/>
          </a:xfrm>
          <a:prstGeom prst="rect">
            <a:avLst/>
          </a:prstGeom>
          <a:noFill/>
          <a:ln w="9525" cmpd="sng">
            <a:noFill/>
            <a:bevel/>
            <a:headEnd/>
            <a:tailEnd/>
          </a:ln>
        </p:spPr>
        <p:txBody>
          <a:bodyPr anchor="ctr"/>
          <a:lstStyle/>
          <a:p>
            <a:pPr algn="ctr"/>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组织集中学习</a:t>
            </a:r>
            <a:endParaRPr lang="zh-CN" altLang="en-US" sz="20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endParaRPr>
          </a:p>
        </p:txBody>
      </p:sp>
      <p:sp>
        <p:nvSpPr>
          <p:cNvPr id="23" name="标题 1"/>
          <p:cNvSpPr>
            <a:spLocks noChangeArrowheads="1"/>
          </p:cNvSpPr>
          <p:nvPr/>
        </p:nvSpPr>
        <p:spPr bwMode="auto">
          <a:xfrm>
            <a:off x="2438142" y="4253119"/>
            <a:ext cx="2305050" cy="787400"/>
          </a:xfrm>
          <a:prstGeom prst="rect">
            <a:avLst/>
          </a:prstGeom>
          <a:noFill/>
          <a:ln w="9525" cmpd="sng">
            <a:noFill/>
            <a:bevel/>
            <a:headEnd/>
            <a:tailEnd/>
          </a:ln>
        </p:spPr>
        <p:txBody>
          <a:bodyPr anchor="ctr"/>
          <a:lstStyle/>
          <a:p>
            <a:pPr algn="ctr"/>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党员自学</a:t>
            </a:r>
          </a:p>
        </p:txBody>
      </p:sp>
      <p:sp>
        <p:nvSpPr>
          <p:cNvPr id="24" name="标题 1"/>
          <p:cNvSpPr>
            <a:spLocks noChangeArrowheads="1"/>
          </p:cNvSpPr>
          <p:nvPr/>
        </p:nvSpPr>
        <p:spPr bwMode="auto">
          <a:xfrm>
            <a:off x="7694354" y="3167269"/>
            <a:ext cx="2305050" cy="787400"/>
          </a:xfrm>
          <a:prstGeom prst="rect">
            <a:avLst/>
          </a:prstGeom>
          <a:noFill/>
          <a:ln w="9525" cmpd="sng">
            <a:noFill/>
            <a:bevel/>
            <a:headEnd/>
            <a:tailEnd/>
          </a:ln>
        </p:spPr>
        <p:txBody>
          <a:bodyPr anchor="ctr"/>
          <a:lstStyle/>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新时代</a:t>
            </a:r>
            <a:r>
              <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e</a:t>
            </a:r>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支部</a:t>
            </a:r>
          </a:p>
        </p:txBody>
      </p:sp>
      <p:sp>
        <p:nvSpPr>
          <p:cNvPr id="25" name="标题 1"/>
          <p:cNvSpPr>
            <a:spLocks noChangeArrowheads="1"/>
          </p:cNvSpPr>
          <p:nvPr/>
        </p:nvSpPr>
        <p:spPr bwMode="auto">
          <a:xfrm>
            <a:off x="7694354" y="4248357"/>
            <a:ext cx="2305050" cy="787400"/>
          </a:xfrm>
          <a:prstGeom prst="rect">
            <a:avLst/>
          </a:prstGeom>
          <a:noFill/>
          <a:ln w="9525" cmpd="sng">
            <a:noFill/>
            <a:bevel/>
            <a:headEnd/>
            <a:tailEnd/>
          </a:ln>
        </p:spPr>
        <p:txBody>
          <a:bodyPr anchor="ctr"/>
          <a:lstStyle/>
          <a:p>
            <a:r>
              <a:rPr lang="zh-CN" altLang="en-US" sz="20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党建微信群</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360"/>
                                          </p:val>
                                        </p:tav>
                                        <p:tav tm="100000">
                                          <p:val>
                                            <p:fltVal val="0"/>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1"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par>
                                <p:cTn id="34" presetID="22" presetClass="entr" presetSubtype="2" fill="hold" grpId="1"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right)">
                                      <p:cBhvr>
                                        <p:cTn id="41" dur="500"/>
                                        <p:tgtEl>
                                          <p:spTgt spid="22"/>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8" grpId="0" animBg="1"/>
      <p:bldP spid="19" grpId="0" animBg="1"/>
      <p:bldP spid="20" grpId="0" animBg="1"/>
      <p:bldP spid="21" grpId="1" animBg="1"/>
      <p:bldP spid="22" grpId="0"/>
      <p:bldP spid="23" grpId="1"/>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征求意见和查摆问题环节</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822498" y="2188920"/>
            <a:ext cx="2888666" cy="4035401"/>
            <a:chOff x="8822498" y="2188920"/>
            <a:chExt cx="2888666" cy="4035401"/>
          </a:xfrm>
        </p:grpSpPr>
        <p:pic>
          <p:nvPicPr>
            <p:cNvPr id="2050" name="Picture 2" descr="C:\Users\user\Desktop\20140730031954431.png"/>
            <p:cNvPicPr>
              <a:picLocks noChangeAspect="1" noChangeArrowheads="1"/>
            </p:cNvPicPr>
            <p:nvPr/>
          </p:nvPicPr>
          <p:blipFill>
            <a:blip r:embed="rId3" cstate="print"/>
            <a:srcRect/>
            <a:stretch>
              <a:fillRect/>
            </a:stretch>
          </p:blipFill>
          <p:spPr bwMode="auto">
            <a:xfrm>
              <a:off x="8831164" y="2462761"/>
              <a:ext cx="2880000" cy="2235949"/>
            </a:xfrm>
            <a:prstGeom prst="rect">
              <a:avLst/>
            </a:prstGeom>
            <a:noFill/>
          </p:spPr>
        </p:pic>
        <p:sp>
          <p:nvSpPr>
            <p:cNvPr id="7" name="Rectangle 3"/>
            <p:cNvSpPr>
              <a:spLocks noChangeArrowheads="1"/>
            </p:cNvSpPr>
            <p:nvPr/>
          </p:nvSpPr>
          <p:spPr bwMode="auto">
            <a:xfrm>
              <a:off x="8822498" y="2188920"/>
              <a:ext cx="2880000" cy="431800"/>
            </a:xfrm>
            <a:prstGeom prst="rect">
              <a:avLst/>
            </a:prstGeom>
            <a:solidFill>
              <a:srgbClr val="FF9966"/>
            </a:solidFill>
            <a:ln w="9525">
              <a:solidFill>
                <a:srgbClr val="969696"/>
              </a:solidFill>
              <a:miter lim="800000"/>
              <a:headEnd/>
              <a:tailEnd/>
            </a:ln>
            <a:effectLst>
              <a:outerShdw blurRad="50800" dist="38100" dir="2700000" algn="tl" rotWithShape="0">
                <a:prstClr val="black">
                  <a:alpha val="40000"/>
                </a:prstClr>
              </a:outerShdw>
            </a:effectLst>
          </p:spPr>
          <p:txBody>
            <a:bodyPr wrap="none"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撰写材料</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AutoShape 4"/>
            <p:cNvSpPr>
              <a:spLocks noChangeArrowheads="1"/>
            </p:cNvSpPr>
            <p:nvPr/>
          </p:nvSpPr>
          <p:spPr bwMode="auto">
            <a:xfrm>
              <a:off x="8822498" y="4568321"/>
              <a:ext cx="2880000" cy="1656000"/>
            </a:xfrm>
            <a:prstGeom prst="roundRect">
              <a:avLst>
                <a:gd name="adj" fmla="val 0"/>
              </a:avLst>
            </a:prstGeom>
            <a:noFill/>
            <a:ln w="3175" algn="ctr">
              <a:solidFill>
                <a:srgbClr val="969696"/>
              </a:solidFill>
              <a:round/>
              <a:headEnd/>
              <a:tailEnd/>
            </a:ln>
          </p:spPr>
          <p:txBody>
            <a:bodyPr anchor="ctr"/>
            <a:lstStyle/>
            <a:p>
              <a:pPr marL="342900" indent="-342900">
                <a:lnSpc>
                  <a:spcPct val="150000"/>
                </a:lnSpc>
                <a:buFont typeface="Wingdings" pitchFamily="2" charset="2"/>
                <a:buChar char="Ø"/>
              </a:pPr>
              <a:r>
                <a:rPr lang="zh-CN" altLang="zh-CN" sz="1600" b="1" dirty="0" smtClean="0">
                  <a:solidFill>
                    <a:schemeClr val="tx1">
                      <a:lumMod val="75000"/>
                      <a:lumOff val="25000"/>
                    </a:schemeClr>
                  </a:solidFill>
                  <a:latin typeface="微软雅黑" pitchFamily="34" charset="-122"/>
                  <a:ea typeface="微软雅黑" pitchFamily="34" charset="-122"/>
                </a:rPr>
                <a:t>撰写班子对照检查材料和个人发言提纲。</a:t>
              </a:r>
              <a:endParaRPr lang="en-US" altLang="zh-CN" sz="1600" b="1" dirty="0" smtClean="0">
                <a:solidFill>
                  <a:schemeClr val="tx1">
                    <a:lumMod val="75000"/>
                    <a:lumOff val="25000"/>
                  </a:schemeClr>
                </a:solidFill>
                <a:latin typeface="微软雅黑" pitchFamily="34" charset="-122"/>
                <a:ea typeface="微软雅黑" pitchFamily="34" charset="-122"/>
              </a:endParaRPr>
            </a:p>
          </p:txBody>
        </p:sp>
      </p:grpSp>
      <p:grpSp>
        <p:nvGrpSpPr>
          <p:cNvPr id="28" name="组合 27"/>
          <p:cNvGrpSpPr/>
          <p:nvPr/>
        </p:nvGrpSpPr>
        <p:grpSpPr>
          <a:xfrm>
            <a:off x="2443617" y="2188920"/>
            <a:ext cx="2880737" cy="4050387"/>
            <a:chOff x="2385561" y="2188920"/>
            <a:chExt cx="2880737" cy="4050387"/>
          </a:xfrm>
        </p:grpSpPr>
        <p:pic>
          <p:nvPicPr>
            <p:cNvPr id="2051" name="Picture 3" descr="C:\Users\user\Desktop\2017228144110_59292.png"/>
            <p:cNvPicPr>
              <a:picLocks noChangeAspect="1" noChangeArrowheads="1"/>
            </p:cNvPicPr>
            <p:nvPr/>
          </p:nvPicPr>
          <p:blipFill>
            <a:blip r:embed="rId4" cstate="print"/>
            <a:srcRect/>
            <a:stretch>
              <a:fillRect/>
            </a:stretch>
          </p:blipFill>
          <p:spPr bwMode="auto">
            <a:xfrm>
              <a:off x="2385561" y="2548591"/>
              <a:ext cx="2880000" cy="2140183"/>
            </a:xfrm>
            <a:prstGeom prst="rect">
              <a:avLst/>
            </a:prstGeom>
            <a:noFill/>
          </p:spPr>
        </p:pic>
        <p:sp>
          <p:nvSpPr>
            <p:cNvPr id="11" name="Rectangle 7"/>
            <p:cNvSpPr>
              <a:spLocks noChangeArrowheads="1"/>
            </p:cNvSpPr>
            <p:nvPr/>
          </p:nvSpPr>
          <p:spPr bwMode="auto">
            <a:xfrm>
              <a:off x="2386298" y="2188920"/>
              <a:ext cx="2880000" cy="431800"/>
            </a:xfrm>
            <a:prstGeom prst="rect">
              <a:avLst/>
            </a:prstGeom>
            <a:solidFill>
              <a:srgbClr val="C00000"/>
            </a:solidFill>
            <a:ln w="9525">
              <a:solidFill>
                <a:srgbClr val="969696"/>
              </a:solidFill>
              <a:miter lim="800000"/>
              <a:headEnd/>
              <a:tailEnd/>
            </a:ln>
            <a:effectLst>
              <a:outerShdw blurRad="50800" dist="38100" dir="2700000" algn="tl" rotWithShape="0">
                <a:prstClr val="black">
                  <a:alpha val="40000"/>
                </a:prstClr>
              </a:outerShdw>
            </a:effectLst>
          </p:spPr>
          <p:txBody>
            <a:bodyPr wrap="none"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征求意见</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AutoShape 8"/>
            <p:cNvSpPr>
              <a:spLocks noChangeArrowheads="1"/>
            </p:cNvSpPr>
            <p:nvPr/>
          </p:nvSpPr>
          <p:spPr bwMode="auto">
            <a:xfrm>
              <a:off x="2386298" y="4583307"/>
              <a:ext cx="2880000" cy="1656000"/>
            </a:xfrm>
            <a:prstGeom prst="roundRect">
              <a:avLst>
                <a:gd name="adj" fmla="val 0"/>
              </a:avLst>
            </a:prstGeom>
            <a:noFill/>
            <a:ln w="3175" algn="ctr">
              <a:solidFill>
                <a:srgbClr val="969696"/>
              </a:solidFill>
              <a:round/>
              <a:headEnd/>
              <a:tailEnd/>
            </a:ln>
          </p:spPr>
          <p:txBody>
            <a:bodyPr anchor="ctr"/>
            <a:lstStyle/>
            <a:p>
              <a:pPr marL="342900" indent="-342900">
                <a:lnSpc>
                  <a:spcPct val="150000"/>
                </a:lnSpc>
                <a:buFont typeface="Wingdings" pitchFamily="2" charset="2"/>
                <a:buChar char="Ø"/>
              </a:pPr>
              <a:r>
                <a:rPr lang="zh-CN" altLang="zh-CN" sz="1600" b="1" dirty="0" smtClean="0">
                  <a:solidFill>
                    <a:schemeClr val="tx1">
                      <a:lumMod val="75000"/>
                      <a:lumOff val="25000"/>
                    </a:schemeClr>
                  </a:solidFill>
                  <a:latin typeface="微软雅黑" pitchFamily="34" charset="-122"/>
                  <a:ea typeface="微软雅黑" pitchFamily="34" charset="-122"/>
                </a:rPr>
                <a:t>通过前期开展谈心谈话，广泛征求意见，为班子和个人查摆问题提供基础和参考</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i="0" dirty="0">
                <a:solidFill>
                  <a:schemeClr val="tx1">
                    <a:lumMod val="75000"/>
                    <a:lumOff val="25000"/>
                  </a:schemeClr>
                </a:solidFill>
                <a:latin typeface="微软雅黑" pitchFamily="34" charset="-122"/>
                <a:ea typeface="微软雅黑" pitchFamily="34" charset="-122"/>
              </a:endParaRPr>
            </a:p>
          </p:txBody>
        </p:sp>
      </p:grpSp>
      <p:grpSp>
        <p:nvGrpSpPr>
          <p:cNvPr id="29" name="组合 28"/>
          <p:cNvGrpSpPr/>
          <p:nvPr/>
        </p:nvGrpSpPr>
        <p:grpSpPr>
          <a:xfrm>
            <a:off x="5643629" y="2188920"/>
            <a:ext cx="2896929" cy="4050152"/>
            <a:chOff x="5629115" y="2188920"/>
            <a:chExt cx="2896929" cy="4050152"/>
          </a:xfrm>
        </p:grpSpPr>
        <p:sp>
          <p:nvSpPr>
            <p:cNvPr id="9" name="Rectangle 5"/>
            <p:cNvSpPr>
              <a:spLocks noChangeArrowheads="1"/>
            </p:cNvSpPr>
            <p:nvPr/>
          </p:nvSpPr>
          <p:spPr bwMode="auto">
            <a:xfrm>
              <a:off x="5629115" y="2188920"/>
              <a:ext cx="2880000" cy="431800"/>
            </a:xfrm>
            <a:prstGeom prst="rect">
              <a:avLst/>
            </a:prstGeom>
            <a:solidFill>
              <a:schemeClr val="hlink"/>
            </a:solidFill>
            <a:ln w="9525">
              <a:solidFill>
                <a:srgbClr val="969696"/>
              </a:solidFill>
              <a:miter lim="800000"/>
              <a:headEnd/>
              <a:tailEnd/>
            </a:ln>
            <a:effectLst>
              <a:outerShdw blurRad="50800" dist="38100" dir="2700000" algn="tl" rotWithShape="0">
                <a:prstClr val="black">
                  <a:alpha val="40000"/>
                </a:prstClr>
              </a:outerShdw>
            </a:effectLst>
          </p:spPr>
          <p:txBody>
            <a:bodyPr wrap="none"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查摆问题</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AutoShape 6"/>
            <p:cNvSpPr>
              <a:spLocks noChangeArrowheads="1"/>
            </p:cNvSpPr>
            <p:nvPr/>
          </p:nvSpPr>
          <p:spPr bwMode="auto">
            <a:xfrm>
              <a:off x="5629115" y="4583309"/>
              <a:ext cx="2880000" cy="1655763"/>
            </a:xfrm>
            <a:prstGeom prst="roundRect">
              <a:avLst>
                <a:gd name="adj" fmla="val 0"/>
              </a:avLst>
            </a:prstGeom>
            <a:noFill/>
            <a:ln w="3175" algn="ctr">
              <a:solidFill>
                <a:srgbClr val="969696"/>
              </a:solidFill>
              <a:round/>
              <a:headEnd/>
              <a:tailEnd/>
            </a:ln>
          </p:spPr>
          <p:txBody>
            <a:bodyPr anchor="ctr"/>
            <a:lstStyle/>
            <a:p>
              <a:pPr marL="342900" indent="-342900">
                <a:lnSpc>
                  <a:spcPct val="150000"/>
                </a:lnSpc>
                <a:buFont typeface="Wingdings" pitchFamily="2" charset="2"/>
                <a:buChar char="Ø"/>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支部班子和党员个人再结合实际，深入查摆问题，列出问题清单</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dirty="0" smtClean="0">
                <a:solidFill>
                  <a:schemeClr val="tx1">
                    <a:lumMod val="75000"/>
                    <a:lumOff val="25000"/>
                  </a:schemeClr>
                </a:solidFill>
                <a:latin typeface="微软雅黑" pitchFamily="34" charset="-122"/>
                <a:ea typeface="微软雅黑" pitchFamily="34" charset="-122"/>
              </a:endParaRPr>
            </a:p>
          </p:txBody>
        </p:sp>
        <p:pic>
          <p:nvPicPr>
            <p:cNvPr id="2053" name="Picture 5" descr="C:\Users\user\Desktop\t0180d1d4e216398d44.jpg"/>
            <p:cNvPicPr>
              <a:picLocks noChangeAspect="1" noChangeArrowheads="1"/>
            </p:cNvPicPr>
            <p:nvPr/>
          </p:nvPicPr>
          <p:blipFill>
            <a:blip r:embed="rId5" cstate="print"/>
            <a:srcRect/>
            <a:stretch>
              <a:fillRect/>
            </a:stretch>
          </p:blipFill>
          <p:spPr bwMode="auto">
            <a:xfrm>
              <a:off x="5646044" y="2661557"/>
              <a:ext cx="2880000" cy="1915200"/>
            </a:xfrm>
            <a:prstGeom prst="rect">
              <a:avLst/>
            </a:prstGeom>
            <a:noFill/>
          </p:spPr>
        </p:pic>
      </p:grpSp>
      <p:grpSp>
        <p:nvGrpSpPr>
          <p:cNvPr id="23" name="组合 61"/>
          <p:cNvGrpSpPr/>
          <p:nvPr/>
        </p:nvGrpSpPr>
        <p:grpSpPr>
          <a:xfrm>
            <a:off x="189772" y="2191654"/>
            <a:ext cx="2095300" cy="1619385"/>
            <a:chOff x="1133200" y="4065805"/>
            <a:chExt cx="2507148" cy="1937688"/>
          </a:xfrm>
        </p:grpSpPr>
        <p:grpSp>
          <p:nvGrpSpPr>
            <p:cNvPr id="24" name="组合 30"/>
            <p:cNvGrpSpPr/>
            <p:nvPr/>
          </p:nvGrpSpPr>
          <p:grpSpPr>
            <a:xfrm>
              <a:off x="1133200" y="4065805"/>
              <a:ext cx="2507148" cy="1937688"/>
              <a:chOff x="1228888" y="3188576"/>
              <a:chExt cx="2712841" cy="1480277"/>
            </a:xfrm>
          </p:grpSpPr>
          <p:sp>
            <p:nvSpPr>
              <p:cNvPr id="26" name="矩形 25"/>
              <p:cNvSpPr/>
              <p:nvPr/>
            </p:nvSpPr>
            <p:spPr>
              <a:xfrm>
                <a:off x="1228888" y="3188576"/>
                <a:ext cx="2712841" cy="1064110"/>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7" name="文本框 36"/>
              <p:cNvSpPr txBox="1"/>
              <p:nvPr/>
            </p:nvSpPr>
            <p:spPr>
              <a:xfrm>
                <a:off x="1550496" y="3824839"/>
                <a:ext cx="1940961" cy="844014"/>
              </a:xfrm>
              <a:prstGeom prst="rect">
                <a:avLst/>
              </a:prstGeom>
            </p:spPr>
            <p:txBody>
              <a:bodyPr wrap="none" rtlCol="0">
                <a:spAutoFit/>
              </a:bodyPr>
              <a:lstStyle/>
              <a:p>
                <a:r>
                  <a:rPr lang="zh-CN" altLang="en-US" sz="5400" b="1" spc="-300" dirty="0" smtClean="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rPr>
                  <a:t>方式</a:t>
                </a:r>
                <a:endParaRPr lang="zh-CN" altLang="en-US" sz="5400" b="1" spc="-300" dirty="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endParaRPr>
              </a:p>
            </p:txBody>
          </p:sp>
        </p:grpSp>
        <p:sp>
          <p:nvSpPr>
            <p:cNvPr id="25" name="文本框 38"/>
            <p:cNvSpPr txBox="1"/>
            <p:nvPr/>
          </p:nvSpPr>
          <p:spPr>
            <a:xfrm>
              <a:off x="1362729" y="4358371"/>
              <a:ext cx="2138949" cy="662891"/>
            </a:xfrm>
            <a:prstGeom prst="rect">
              <a:avLst/>
            </a:prstGeom>
            <a:noFill/>
          </p:spPr>
          <p:txBody>
            <a:bodyPr wrap="square" rtlCol="0">
              <a:spAutoFit/>
            </a:bodyPr>
            <a:lstStyle/>
            <a:p>
              <a:pPr algn="dist"/>
              <a:r>
                <a:rPr lang="zh-CN" altLang="en-US" sz="3000" b="1" dirty="0" smtClean="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rPr>
                <a:t>查摆问题</a:t>
              </a:r>
              <a:endParaRPr lang="zh-CN" altLang="en-US" sz="3000" b="1" dirty="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lide(fromLeft)">
                                      <p:cBhvr>
                                        <p:cTn id="15" dur="500"/>
                                        <p:tgtEl>
                                          <p:spTgt spid="28"/>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lide(fromLeft)">
                                      <p:cBhvr>
                                        <p:cTn id="19" dur="500"/>
                                        <p:tgtEl>
                                          <p:spTgt spid="29"/>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lide(from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批评和自我批评环节</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2890225" y="1788218"/>
            <a:ext cx="4752526" cy="435504"/>
          </a:xfrm>
          <a:prstGeom prst="rect">
            <a:avLst/>
          </a:prstGeom>
          <a:noFill/>
        </p:spPr>
        <p:txBody>
          <a:bodyPr wrap="square" rtlCol="0">
            <a:spAutoFit/>
          </a:bodyPr>
          <a:lstStyle/>
          <a:p>
            <a:pPr>
              <a:lnSpc>
                <a:spcPct val="130000"/>
              </a:lnSpc>
            </a:pPr>
            <a:r>
              <a:rPr lang="en-US" altLang="zh-CN" sz="2000" b="1" dirty="0" smtClean="0">
                <a:solidFill>
                  <a:srgbClr val="5F5E5C"/>
                </a:solidFill>
                <a:latin typeface="华康俪金黑W8(P)" panose="020B0800000000000000" pitchFamily="34" charset="-122"/>
                <a:ea typeface="华康俪金黑W8(P)" panose="020B0800000000000000" pitchFamily="34" charset="-122"/>
              </a:rPr>
              <a:t>【</a:t>
            </a:r>
            <a:r>
              <a:rPr lang="zh-CN" altLang="en-US" sz="2000" b="1" dirty="0" smtClean="0">
                <a:solidFill>
                  <a:srgbClr val="5F5E5C"/>
                </a:solidFill>
                <a:latin typeface="华康俪金黑W8(P)" panose="020B0800000000000000" pitchFamily="34" charset="-122"/>
                <a:ea typeface="华康俪金黑W8(P)" panose="020B0800000000000000" pitchFamily="34" charset="-122"/>
              </a:rPr>
              <a:t>目的：</a:t>
            </a:r>
            <a:r>
              <a:rPr lang="zh-CN" altLang="en-US" sz="2000" b="1" dirty="0" smtClean="0">
                <a:solidFill>
                  <a:srgbClr val="C00000"/>
                </a:solidFill>
                <a:latin typeface="华康俪金黑W8(P)" panose="020B0800000000000000" pitchFamily="34" charset="-122"/>
                <a:ea typeface="华康俪金黑W8(P)" panose="020B0800000000000000" pitchFamily="34" charset="-122"/>
              </a:rPr>
              <a:t>从</a:t>
            </a:r>
            <a:r>
              <a:rPr lang="en-US" altLang="zh-CN" sz="2000" b="1" dirty="0" smtClean="0">
                <a:solidFill>
                  <a:srgbClr val="C00000"/>
                </a:solidFill>
                <a:latin typeface="华康俪金黑W8(P)" panose="020B0800000000000000" pitchFamily="34" charset="-122"/>
                <a:ea typeface="华康俪金黑W8(P)" panose="020B0800000000000000" pitchFamily="34" charset="-122"/>
              </a:rPr>
              <a:t>XX</a:t>
            </a:r>
            <a:r>
              <a:rPr lang="zh-CN" altLang="en-US" sz="2000" b="1" dirty="0" smtClean="0">
                <a:solidFill>
                  <a:srgbClr val="C00000"/>
                </a:solidFill>
                <a:latin typeface="华康俪金黑W8(P)" panose="020B0800000000000000" pitchFamily="34" charset="-122"/>
                <a:ea typeface="华康俪金黑W8(P)" panose="020B0800000000000000" pitchFamily="34" charset="-122"/>
              </a:rPr>
              <a:t>实际出发</a:t>
            </a:r>
            <a:r>
              <a:rPr lang="en-US" altLang="zh-CN" sz="2000" b="1" dirty="0" smtClean="0">
                <a:solidFill>
                  <a:srgbClr val="5F5E5C"/>
                </a:solidFill>
                <a:latin typeface="华康俪金黑W8(P)" panose="020B0800000000000000" pitchFamily="34" charset="-122"/>
                <a:ea typeface="华康俪金黑W8(P)" panose="020B0800000000000000" pitchFamily="34" charset="-122"/>
              </a:rPr>
              <a:t>】</a:t>
            </a:r>
            <a:endParaRPr lang="zh-CN" altLang="en-US" sz="2000" b="1" dirty="0">
              <a:solidFill>
                <a:srgbClr val="5F5E5C"/>
              </a:solidFill>
              <a:latin typeface="华康俪金黑W8(P)" panose="020B0800000000000000" pitchFamily="34" charset="-122"/>
              <a:ea typeface="华康俪金黑W8(P)" panose="020B0800000000000000" pitchFamily="34" charset="-122"/>
            </a:endParaRPr>
          </a:p>
        </p:txBody>
      </p:sp>
      <p:grpSp>
        <p:nvGrpSpPr>
          <p:cNvPr id="8" name="组合 7"/>
          <p:cNvGrpSpPr/>
          <p:nvPr/>
        </p:nvGrpSpPr>
        <p:grpSpPr>
          <a:xfrm>
            <a:off x="2781188" y="2145048"/>
            <a:ext cx="8569618" cy="3747752"/>
            <a:chOff x="-155055" y="2756628"/>
            <a:chExt cx="10788286" cy="4648663"/>
          </a:xfrm>
          <a:noFill/>
        </p:grpSpPr>
        <p:sp>
          <p:nvSpPr>
            <p:cNvPr id="9" name="圆角矩形 8"/>
            <p:cNvSpPr/>
            <p:nvPr/>
          </p:nvSpPr>
          <p:spPr>
            <a:xfrm>
              <a:off x="-155055" y="2922830"/>
              <a:ext cx="10788286" cy="4482461"/>
            </a:xfrm>
            <a:prstGeom prst="roundRect">
              <a:avLst>
                <a:gd name="adj" fmla="val 4375"/>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flipH="1">
              <a:off x="-48110" y="2756628"/>
              <a:ext cx="288032" cy="171464"/>
            </a:xfrm>
            <a:prstGeom prst="triangle">
              <a:avLst>
                <a:gd name="adj" fmla="val 0"/>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6"/>
            <p:cNvSpPr txBox="1"/>
            <p:nvPr/>
          </p:nvSpPr>
          <p:spPr>
            <a:xfrm>
              <a:off x="-95100" y="2981313"/>
              <a:ext cx="10660091" cy="4352088"/>
            </a:xfrm>
            <a:prstGeom prst="rect">
              <a:avLst/>
            </a:prstGeom>
            <a:solidFill>
              <a:schemeClr val="bg1"/>
            </a:solidFill>
            <a:ln>
              <a:solidFill>
                <a:srgbClr val="C00000"/>
              </a:solidFill>
            </a:ln>
          </p:spPr>
          <p:txBody>
            <a:bodyPr wrap="square" rtlCol="0">
              <a:spAutoFit/>
            </a:bodyPr>
            <a:lstStyle/>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按照规定，县以上党和国家机关党员领导干部要参加民主生活会，国有企业党组织、高等学校党组织、乡镇党委等基层党组织领导干部</a:t>
              </a:r>
              <a:r>
                <a:rPr lang="zh-CN" altLang="en-US" sz="1600" b="1" dirty="0" smtClean="0">
                  <a:solidFill>
                    <a:schemeClr val="tx1">
                      <a:lumMod val="75000"/>
                      <a:lumOff val="25000"/>
                    </a:schemeClr>
                  </a:solidFill>
                  <a:latin typeface="微软雅黑" pitchFamily="34" charset="-122"/>
                  <a:ea typeface="微软雅黑" pitchFamily="34" charset="-122"/>
                </a:rPr>
                <a:t>按照</a:t>
              </a:r>
              <a:r>
                <a:rPr lang="zh-CN" altLang="zh-CN" sz="1600" b="1" dirty="0" smtClean="0">
                  <a:solidFill>
                    <a:schemeClr val="tx1">
                      <a:lumMod val="75000"/>
                      <a:lumOff val="25000"/>
                    </a:schemeClr>
                  </a:solidFill>
                  <a:latin typeface="微软雅黑" pitchFamily="34" charset="-122"/>
                  <a:ea typeface="微软雅黑" pitchFamily="34" charset="-122"/>
                </a:rPr>
                <a:t>民主生活会参照执行。这里民主生活会的召开范围就没有涉及村、社区这一层级的基层党委或党总支，而组织生活会又是要求以党支部为单位组织开展。</a:t>
              </a:r>
              <a:endParaRPr lang="en-US" altLang="zh-CN" sz="1600" b="1" dirty="0" smtClean="0">
                <a:solidFill>
                  <a:schemeClr val="tx1">
                    <a:lumMod val="75000"/>
                    <a:lumOff val="25000"/>
                  </a:schemeClr>
                </a:solidFill>
                <a:latin typeface="微软雅黑" pitchFamily="34" charset="-122"/>
                <a:ea typeface="微软雅黑" pitchFamily="34" charset="-122"/>
              </a:endParaRPr>
            </a:p>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这样一来村、社区党委（党总支）班子，既不能开民主生活会也不用开组织生活会，而村、社区党委（党总支）班子成员又需要坐在一起，对党组织班子一年来的党建工作进行总结和讨论、查找问题和解决问题，班子成员之间也需要开展批评和自我批评。</a:t>
              </a:r>
              <a:endParaRPr lang="en-US" altLang="zh-CN" sz="1600" b="1" dirty="0" smtClean="0">
                <a:solidFill>
                  <a:schemeClr val="tx1">
                    <a:lumMod val="75000"/>
                    <a:lumOff val="25000"/>
                  </a:schemeClr>
                </a:solidFill>
                <a:latin typeface="微软雅黑" pitchFamily="34" charset="-122"/>
                <a:ea typeface="微软雅黑" pitchFamily="34" charset="-122"/>
              </a:endParaRPr>
            </a:p>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为了避免村、社区这一层级的基层党委（党总支）班子出现</a:t>
              </a:r>
              <a:r>
                <a:rPr lang="zh-CN" altLang="zh-CN" sz="1600" b="1" dirty="0" smtClean="0">
                  <a:solidFill>
                    <a:srgbClr val="FF0000"/>
                  </a:solidFill>
                  <a:latin typeface="微软雅黑" pitchFamily="34" charset="-122"/>
                  <a:ea typeface="微软雅黑" pitchFamily="34" charset="-122"/>
                </a:rPr>
                <a:t>“无会可开”</a:t>
              </a:r>
              <a:r>
                <a:rPr lang="zh-CN" altLang="zh-CN" sz="1600" b="1" dirty="0" smtClean="0">
                  <a:solidFill>
                    <a:schemeClr val="tx1">
                      <a:lumMod val="75000"/>
                      <a:lumOff val="25000"/>
                    </a:schemeClr>
                  </a:solidFill>
                  <a:latin typeface="微软雅黑" pitchFamily="34" charset="-122"/>
                  <a:ea typeface="微软雅黑" pitchFamily="34" charset="-122"/>
                </a:rPr>
                <a:t>的这种现象发生，我市要求村、社区党委、党总支这一层级要召开党组织班子会或扩大会</a:t>
              </a:r>
              <a:r>
                <a:rPr lang="zh-CN" altLang="en-US" sz="1600" b="1" dirty="0" smtClean="0">
                  <a:solidFill>
                    <a:schemeClr val="tx1">
                      <a:lumMod val="75000"/>
                      <a:lumOff val="25000"/>
                    </a:schemeClr>
                  </a:solidFill>
                  <a:latin typeface="微软雅黑" pitchFamily="34" charset="-122"/>
                  <a:ea typeface="微软雅黑" pitchFamily="34" charset="-122"/>
                </a:rPr>
                <a:t>。</a:t>
              </a:r>
              <a:endParaRPr lang="zh-CN" altLang="zh-CN" sz="1600" b="1" dirty="0">
                <a:solidFill>
                  <a:schemeClr val="tx1">
                    <a:lumMod val="75000"/>
                    <a:lumOff val="25000"/>
                  </a:schemeClr>
                </a:solidFill>
                <a:latin typeface="微软雅黑" pitchFamily="34" charset="-122"/>
                <a:ea typeface="微软雅黑" pitchFamily="34" charset="-122"/>
              </a:endParaRPr>
            </a:p>
          </p:txBody>
        </p:sp>
      </p:grpSp>
      <p:grpSp>
        <p:nvGrpSpPr>
          <p:cNvPr id="12" name="组合 61"/>
          <p:cNvGrpSpPr/>
          <p:nvPr/>
        </p:nvGrpSpPr>
        <p:grpSpPr>
          <a:xfrm>
            <a:off x="189772" y="2191654"/>
            <a:ext cx="2095300" cy="1619385"/>
            <a:chOff x="1133200" y="4065805"/>
            <a:chExt cx="2507148" cy="1937688"/>
          </a:xfrm>
        </p:grpSpPr>
        <p:grpSp>
          <p:nvGrpSpPr>
            <p:cNvPr id="13" name="组合 30"/>
            <p:cNvGrpSpPr/>
            <p:nvPr/>
          </p:nvGrpSpPr>
          <p:grpSpPr>
            <a:xfrm>
              <a:off x="1133200" y="4065805"/>
              <a:ext cx="2507148" cy="1937688"/>
              <a:chOff x="1228888" y="3188576"/>
              <a:chExt cx="2712841" cy="1480277"/>
            </a:xfrm>
          </p:grpSpPr>
          <p:sp>
            <p:nvSpPr>
              <p:cNvPr id="15" name="矩形 14"/>
              <p:cNvSpPr/>
              <p:nvPr/>
            </p:nvSpPr>
            <p:spPr>
              <a:xfrm>
                <a:off x="1228888" y="3188576"/>
                <a:ext cx="2712841" cy="1064110"/>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文本框 36"/>
              <p:cNvSpPr txBox="1"/>
              <p:nvPr/>
            </p:nvSpPr>
            <p:spPr>
              <a:xfrm>
                <a:off x="1550496" y="3824839"/>
                <a:ext cx="1940961" cy="844014"/>
              </a:xfrm>
              <a:prstGeom prst="rect">
                <a:avLst/>
              </a:prstGeom>
            </p:spPr>
            <p:txBody>
              <a:bodyPr wrap="none" rtlCol="0">
                <a:spAutoFit/>
              </a:bodyPr>
              <a:lstStyle/>
              <a:p>
                <a:r>
                  <a:rPr lang="zh-CN" altLang="en-US" sz="5400" b="1" spc="-300" dirty="0" smtClean="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rPr>
                  <a:t>内涵</a:t>
                </a:r>
                <a:endParaRPr lang="zh-CN" altLang="en-US" sz="5400" b="1" spc="-300" dirty="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endParaRPr>
              </a:p>
            </p:txBody>
          </p:sp>
        </p:grpSp>
        <p:sp>
          <p:nvSpPr>
            <p:cNvPr id="14" name="文本框 38"/>
            <p:cNvSpPr txBox="1"/>
            <p:nvPr/>
          </p:nvSpPr>
          <p:spPr>
            <a:xfrm>
              <a:off x="1203299" y="4358371"/>
              <a:ext cx="2377374" cy="662891"/>
            </a:xfrm>
            <a:prstGeom prst="rect">
              <a:avLst/>
            </a:prstGeom>
            <a:noFill/>
          </p:spPr>
          <p:txBody>
            <a:bodyPr wrap="square" rtlCol="0">
              <a:spAutoFit/>
            </a:bodyPr>
            <a:lstStyle/>
            <a:p>
              <a:pPr algn="dist"/>
              <a:r>
                <a:rPr lang="zh-CN" altLang="en-US" sz="3000" b="1" spc="-300" dirty="0" smtClean="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rPr>
                <a:t>党组织班子</a:t>
              </a:r>
              <a:endParaRPr lang="zh-CN" altLang="en-US" sz="3000" b="1" spc="-300" dirty="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批评和自我批评环节</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2890225" y="1788218"/>
            <a:ext cx="4752526" cy="453457"/>
          </a:xfrm>
          <a:prstGeom prst="rect">
            <a:avLst/>
          </a:prstGeom>
          <a:noFill/>
        </p:spPr>
        <p:txBody>
          <a:bodyPr wrap="square" rtlCol="0">
            <a:spAutoFit/>
          </a:bodyPr>
          <a:lstStyle/>
          <a:p>
            <a:pPr>
              <a:lnSpc>
                <a:spcPct val="130000"/>
              </a:lnSpc>
            </a:pPr>
            <a:r>
              <a:rPr lang="en-US" altLang="zh-CN" sz="2000" b="1" dirty="0" smtClean="0">
                <a:solidFill>
                  <a:srgbClr val="5F5E5C"/>
                </a:solidFill>
                <a:latin typeface="华康俪金黑W8(P)" panose="020B0800000000000000" pitchFamily="34" charset="-122"/>
                <a:ea typeface="华康俪金黑W8(P)" panose="020B0800000000000000" pitchFamily="34" charset="-122"/>
              </a:rPr>
              <a:t>【</a:t>
            </a:r>
            <a:r>
              <a:rPr lang="zh-CN" altLang="en-US" sz="2000" b="1" dirty="0" smtClean="0">
                <a:solidFill>
                  <a:srgbClr val="5F5E5C"/>
                </a:solidFill>
                <a:latin typeface="华康俪金黑W8(P)" panose="020B0800000000000000" pitchFamily="34" charset="-122"/>
                <a:ea typeface="华康俪金黑W8(P)" panose="020B0800000000000000" pitchFamily="34" charset="-122"/>
              </a:rPr>
              <a:t>目的：</a:t>
            </a:r>
            <a:r>
              <a:rPr lang="zh-CN" altLang="en-US" sz="2000" b="1" dirty="0" smtClean="0">
                <a:solidFill>
                  <a:srgbClr val="C00000"/>
                </a:solidFill>
                <a:latin typeface="华康俪金黑W8(P)" panose="020B0800000000000000" pitchFamily="34" charset="-122"/>
                <a:ea typeface="华康俪金黑W8(P)" panose="020B0800000000000000" pitchFamily="34" charset="-122"/>
              </a:rPr>
              <a:t>从实际效果出发</a:t>
            </a:r>
            <a:r>
              <a:rPr lang="en-US" altLang="zh-CN" sz="2000" b="1" dirty="0" smtClean="0">
                <a:solidFill>
                  <a:srgbClr val="5F5E5C"/>
                </a:solidFill>
                <a:latin typeface="华康俪金黑W8(P)" panose="020B0800000000000000" pitchFamily="34" charset="-122"/>
                <a:ea typeface="华康俪金黑W8(P)" panose="020B0800000000000000" pitchFamily="34" charset="-122"/>
              </a:rPr>
              <a:t>】</a:t>
            </a:r>
            <a:endParaRPr lang="zh-CN" altLang="en-US" sz="2000" b="1" dirty="0">
              <a:solidFill>
                <a:srgbClr val="5F5E5C"/>
              </a:solidFill>
              <a:latin typeface="华康俪金黑W8(P)" panose="020B0800000000000000" pitchFamily="34" charset="-122"/>
              <a:ea typeface="华康俪金黑W8(P)" panose="020B0800000000000000" pitchFamily="34" charset="-122"/>
            </a:endParaRPr>
          </a:p>
        </p:txBody>
      </p:sp>
      <p:grpSp>
        <p:nvGrpSpPr>
          <p:cNvPr id="8" name="组合 7"/>
          <p:cNvGrpSpPr/>
          <p:nvPr/>
        </p:nvGrpSpPr>
        <p:grpSpPr>
          <a:xfrm>
            <a:off x="2781188" y="2145049"/>
            <a:ext cx="8569618" cy="4007395"/>
            <a:chOff x="-155055" y="2756628"/>
            <a:chExt cx="10788286" cy="5486663"/>
          </a:xfrm>
          <a:noFill/>
        </p:grpSpPr>
        <p:sp>
          <p:nvSpPr>
            <p:cNvPr id="9" name="圆角矩形 8"/>
            <p:cNvSpPr/>
            <p:nvPr/>
          </p:nvSpPr>
          <p:spPr>
            <a:xfrm>
              <a:off x="-155055" y="2922830"/>
              <a:ext cx="10788286" cy="5320461"/>
            </a:xfrm>
            <a:prstGeom prst="roundRect">
              <a:avLst>
                <a:gd name="adj" fmla="val 4375"/>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flipH="1">
              <a:off x="-48110" y="2756628"/>
              <a:ext cx="288032" cy="171464"/>
            </a:xfrm>
            <a:prstGeom prst="triangle">
              <a:avLst>
                <a:gd name="adj" fmla="val 0"/>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6"/>
            <p:cNvSpPr txBox="1"/>
            <p:nvPr/>
          </p:nvSpPr>
          <p:spPr>
            <a:xfrm>
              <a:off x="-95100" y="2981313"/>
              <a:ext cx="10660091" cy="5153788"/>
            </a:xfrm>
            <a:prstGeom prst="rect">
              <a:avLst/>
            </a:prstGeom>
            <a:solidFill>
              <a:schemeClr val="bg1"/>
            </a:solidFill>
            <a:ln>
              <a:solidFill>
                <a:srgbClr val="C00000"/>
              </a:solidFill>
            </a:ln>
          </p:spPr>
          <p:txBody>
            <a:bodyPr wrap="square" rtlCol="0">
              <a:spAutoFit/>
            </a:bodyPr>
            <a:lstStyle/>
            <a:p>
              <a:pPr>
                <a:lnSpc>
                  <a:spcPct val="150000"/>
                </a:lnSpc>
              </a:pPr>
              <a:r>
                <a:rPr lang="en-US" altLang="zh-CN" sz="1600" b="1" dirty="0" smtClean="0">
                  <a:solidFill>
                    <a:srgbClr val="C00000"/>
                  </a:solidFill>
                  <a:latin typeface="微软雅黑" pitchFamily="34" charset="-122"/>
                  <a:ea typeface="微软雅黑" pitchFamily="34" charset="-122"/>
                </a:rPr>
                <a:t>       </a:t>
              </a:r>
              <a:r>
                <a:rPr lang="zh-CN" altLang="zh-CN" sz="1600" b="1" dirty="0" smtClean="0">
                  <a:solidFill>
                    <a:srgbClr val="C00000"/>
                  </a:solidFill>
                  <a:latin typeface="微软雅黑" pitchFamily="34" charset="-122"/>
                  <a:ea typeface="微软雅黑" pitchFamily="34" charset="-122"/>
                </a:rPr>
                <a:t>村、社区党委（党总支）班子成员和支委会班子成员</a:t>
              </a:r>
              <a:r>
                <a:rPr lang="zh-CN" altLang="zh-CN" sz="1600" b="1" dirty="0" smtClean="0">
                  <a:solidFill>
                    <a:schemeClr val="tx1">
                      <a:lumMod val="75000"/>
                      <a:lumOff val="25000"/>
                    </a:schemeClr>
                  </a:solidFill>
                  <a:latin typeface="微软雅黑" pitchFamily="34" charset="-122"/>
                  <a:ea typeface="微软雅黑" pitchFamily="34" charset="-122"/>
                </a:rPr>
                <a:t>平时在党组织的工作中接触比较多，相互比较了解，而且他们在思想、工作上有些不同意见，有时又不方便直接在组织生活会或支部党员大会上同全体党员说，因此，需要班子成员单独召开班子会，就执行党的路线方针政策、决议情况和党支部内的一些重要问题，以及相互间在思想、作风和工作上的问题交换意见，沟通思想，谈心通气，开展批评和自我批评，互相帮助，互相监督，总结经验，统一思想认识。</a:t>
              </a:r>
            </a:p>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rgbClr val="C00000"/>
                  </a:solidFill>
                  <a:latin typeface="微软雅黑" pitchFamily="34" charset="-122"/>
                  <a:ea typeface="微软雅黑" pitchFamily="34" charset="-122"/>
                </a:rPr>
                <a:t>各市直部门单位的机关党委班子</a:t>
              </a:r>
              <a:r>
                <a:rPr lang="zh-CN" altLang="zh-CN" sz="1600" b="1" dirty="0" smtClean="0">
                  <a:solidFill>
                    <a:schemeClr val="tx1">
                      <a:lumMod val="75000"/>
                      <a:lumOff val="25000"/>
                    </a:schemeClr>
                  </a:solidFill>
                  <a:latin typeface="微软雅黑" pitchFamily="34" charset="-122"/>
                  <a:ea typeface="微软雅黑" pitchFamily="34" charset="-122"/>
                </a:rPr>
                <a:t>，实际情况是各市直部门单位都是</a:t>
              </a:r>
              <a:r>
                <a:rPr lang="en-US" altLang="zh-CN" sz="1600" b="1" dirty="0" smtClean="0">
                  <a:solidFill>
                    <a:schemeClr val="tx1">
                      <a:lumMod val="75000"/>
                      <a:lumOff val="25000"/>
                    </a:schemeClr>
                  </a:solidFill>
                  <a:latin typeface="微软雅黑" pitchFamily="34" charset="-122"/>
                  <a:ea typeface="微软雅黑" pitchFamily="34" charset="-122"/>
                </a:rPr>
                <a:t>1</a:t>
              </a:r>
              <a:r>
                <a:rPr lang="zh-CN" altLang="zh-CN" sz="1600" b="1" dirty="0" smtClean="0">
                  <a:solidFill>
                    <a:schemeClr val="tx1">
                      <a:lumMod val="75000"/>
                      <a:lumOff val="25000"/>
                    </a:schemeClr>
                  </a:solidFill>
                  <a:latin typeface="微软雅黑" pitchFamily="34" charset="-122"/>
                  <a:ea typeface="微软雅黑" pitchFamily="34" charset="-122"/>
                </a:rPr>
                <a:t>个处室或者几个处室建立一个支部，机关党委委员在参加所在支部的组织生活会的同时，也应该参加机关党委委员会议。机关党委书记代表班子报告一年来的党组织工作情况，检查党组织建设存在的问题，党委委员相互之间开展批评和自我批评。</a:t>
              </a:r>
            </a:p>
            <a:p>
              <a:pPr>
                <a:lnSpc>
                  <a:spcPct val="150000"/>
                </a:lnSpc>
              </a:pPr>
              <a:endParaRPr lang="zh-CN" altLang="zh-CN" sz="1600" b="1" dirty="0" smtClean="0">
                <a:solidFill>
                  <a:schemeClr val="tx1">
                    <a:lumMod val="75000"/>
                    <a:lumOff val="25000"/>
                  </a:schemeClr>
                </a:solidFill>
                <a:latin typeface="微软雅黑" pitchFamily="34" charset="-122"/>
                <a:ea typeface="微软雅黑" pitchFamily="34" charset="-122"/>
              </a:endParaRPr>
            </a:p>
          </p:txBody>
        </p:sp>
      </p:grpSp>
      <p:grpSp>
        <p:nvGrpSpPr>
          <p:cNvPr id="12" name="组合 61"/>
          <p:cNvGrpSpPr/>
          <p:nvPr/>
        </p:nvGrpSpPr>
        <p:grpSpPr>
          <a:xfrm>
            <a:off x="189772" y="2191654"/>
            <a:ext cx="2095300" cy="1619385"/>
            <a:chOff x="1133200" y="4065805"/>
            <a:chExt cx="2507148" cy="1937688"/>
          </a:xfrm>
        </p:grpSpPr>
        <p:grpSp>
          <p:nvGrpSpPr>
            <p:cNvPr id="13" name="组合 30"/>
            <p:cNvGrpSpPr/>
            <p:nvPr/>
          </p:nvGrpSpPr>
          <p:grpSpPr>
            <a:xfrm>
              <a:off x="1133200" y="4065805"/>
              <a:ext cx="2507148" cy="1937688"/>
              <a:chOff x="1228888" y="3188576"/>
              <a:chExt cx="2712841" cy="1480277"/>
            </a:xfrm>
          </p:grpSpPr>
          <p:sp>
            <p:nvSpPr>
              <p:cNvPr id="15" name="矩形 14"/>
              <p:cNvSpPr/>
              <p:nvPr/>
            </p:nvSpPr>
            <p:spPr>
              <a:xfrm>
                <a:off x="1228888" y="3188576"/>
                <a:ext cx="2712841" cy="1064110"/>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文本框 36"/>
              <p:cNvSpPr txBox="1"/>
              <p:nvPr/>
            </p:nvSpPr>
            <p:spPr>
              <a:xfrm>
                <a:off x="1550496" y="3824839"/>
                <a:ext cx="1940961" cy="844014"/>
              </a:xfrm>
              <a:prstGeom prst="rect">
                <a:avLst/>
              </a:prstGeom>
            </p:spPr>
            <p:txBody>
              <a:bodyPr wrap="none" rtlCol="0">
                <a:spAutoFit/>
              </a:bodyPr>
              <a:lstStyle/>
              <a:p>
                <a:r>
                  <a:rPr lang="zh-CN" altLang="en-US" sz="5400" b="1" spc="-300" dirty="0" smtClean="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rPr>
                  <a:t>内涵</a:t>
                </a:r>
                <a:endParaRPr lang="zh-CN" altLang="en-US" sz="5400" b="1" spc="-300" dirty="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endParaRPr>
              </a:p>
            </p:txBody>
          </p:sp>
        </p:grpSp>
        <p:sp>
          <p:nvSpPr>
            <p:cNvPr id="14" name="文本框 38"/>
            <p:cNvSpPr txBox="1"/>
            <p:nvPr/>
          </p:nvSpPr>
          <p:spPr>
            <a:xfrm>
              <a:off x="1203299" y="4358371"/>
              <a:ext cx="2377374" cy="662891"/>
            </a:xfrm>
            <a:prstGeom prst="rect">
              <a:avLst/>
            </a:prstGeom>
            <a:noFill/>
          </p:spPr>
          <p:txBody>
            <a:bodyPr wrap="square" rtlCol="0">
              <a:spAutoFit/>
            </a:bodyPr>
            <a:lstStyle/>
            <a:p>
              <a:pPr algn="dist"/>
              <a:r>
                <a:rPr lang="zh-CN" altLang="en-US" sz="3000" b="1" spc="-300" dirty="0" smtClean="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rPr>
                <a:t>党组织班子</a:t>
              </a:r>
              <a:endParaRPr lang="zh-CN" altLang="en-US" sz="3000" b="1" spc="-300" dirty="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民主测评环节</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13" name="AutoShape 10"/>
          <p:cNvSpPr>
            <a:spLocks noChangeArrowheads="1"/>
          </p:cNvSpPr>
          <p:nvPr/>
        </p:nvSpPr>
        <p:spPr bwMode="gray">
          <a:xfrm rot="5400000">
            <a:off x="3273779" y="2692577"/>
            <a:ext cx="568325" cy="800100"/>
          </a:xfrm>
          <a:prstGeom prst="rightArrow">
            <a:avLst>
              <a:gd name="adj1" fmla="val 53889"/>
              <a:gd name="adj2" fmla="val 62140"/>
            </a:avLst>
          </a:prstGeom>
          <a:solidFill>
            <a:schemeClr val="bg1"/>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endParaRPr lang="zh-CN" altLang="en-US"/>
          </a:p>
        </p:txBody>
      </p:sp>
      <p:sp>
        <p:nvSpPr>
          <p:cNvPr id="14" name="AutoShape 10"/>
          <p:cNvSpPr>
            <a:spLocks noChangeArrowheads="1"/>
          </p:cNvSpPr>
          <p:nvPr/>
        </p:nvSpPr>
        <p:spPr bwMode="gray">
          <a:xfrm rot="5400000">
            <a:off x="3264529" y="4002085"/>
            <a:ext cx="568325" cy="800100"/>
          </a:xfrm>
          <a:prstGeom prst="rightArrow">
            <a:avLst>
              <a:gd name="adj1" fmla="val 53889"/>
              <a:gd name="adj2" fmla="val 62140"/>
            </a:avLst>
          </a:prstGeom>
          <a:solidFill>
            <a:schemeClr val="bg1"/>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endParaRPr lang="zh-CN" altLang="en-US"/>
          </a:p>
        </p:txBody>
      </p:sp>
      <p:grpSp>
        <p:nvGrpSpPr>
          <p:cNvPr id="16" name="组合 61"/>
          <p:cNvGrpSpPr/>
          <p:nvPr/>
        </p:nvGrpSpPr>
        <p:grpSpPr>
          <a:xfrm>
            <a:off x="189772" y="2191654"/>
            <a:ext cx="2095300" cy="1619385"/>
            <a:chOff x="1133200" y="4065805"/>
            <a:chExt cx="2507148" cy="1937688"/>
          </a:xfrm>
        </p:grpSpPr>
        <p:grpSp>
          <p:nvGrpSpPr>
            <p:cNvPr id="17" name="组合 30"/>
            <p:cNvGrpSpPr/>
            <p:nvPr/>
          </p:nvGrpSpPr>
          <p:grpSpPr>
            <a:xfrm>
              <a:off x="1133200" y="4065805"/>
              <a:ext cx="2507148" cy="1937688"/>
              <a:chOff x="1228888" y="3188576"/>
              <a:chExt cx="2712841" cy="1480277"/>
            </a:xfrm>
          </p:grpSpPr>
          <p:sp>
            <p:nvSpPr>
              <p:cNvPr id="19" name="矩形 18"/>
              <p:cNvSpPr/>
              <p:nvPr/>
            </p:nvSpPr>
            <p:spPr>
              <a:xfrm>
                <a:off x="1228888" y="3188576"/>
                <a:ext cx="2712841" cy="1064110"/>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文本框 36"/>
              <p:cNvSpPr txBox="1"/>
              <p:nvPr/>
            </p:nvSpPr>
            <p:spPr>
              <a:xfrm>
                <a:off x="1550496" y="3824839"/>
                <a:ext cx="1940961" cy="844014"/>
              </a:xfrm>
              <a:prstGeom prst="rect">
                <a:avLst/>
              </a:prstGeom>
            </p:spPr>
            <p:txBody>
              <a:bodyPr wrap="none" rtlCol="0">
                <a:spAutoFit/>
              </a:bodyPr>
              <a:lstStyle/>
              <a:p>
                <a:r>
                  <a:rPr lang="zh-CN" altLang="en-US" sz="5400" b="1" spc="-300" dirty="0" smtClean="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rPr>
                  <a:t>问题</a:t>
                </a:r>
                <a:endParaRPr lang="zh-CN" altLang="en-US" sz="5400" b="1" spc="-300" dirty="0">
                  <a:gradFill>
                    <a:gsLst>
                      <a:gs pos="90000">
                        <a:srgbClr val="C00000"/>
                      </a:gs>
                      <a:gs pos="30000">
                        <a:srgbClr val="FF3300"/>
                      </a:gs>
                    </a:gsLst>
                    <a:lin ang="5400000" scaled="1"/>
                  </a:gradFill>
                  <a:latin typeface="方正正粗黑简体" panose="02000000000000000000" pitchFamily="2" charset="-122"/>
                  <a:ea typeface="方正正粗黑简体" panose="02000000000000000000" pitchFamily="2" charset="-122"/>
                </a:endParaRPr>
              </a:p>
            </p:txBody>
          </p:sp>
        </p:grpSp>
        <p:sp>
          <p:nvSpPr>
            <p:cNvPr id="18" name="文本框 38"/>
            <p:cNvSpPr txBox="1"/>
            <p:nvPr/>
          </p:nvSpPr>
          <p:spPr>
            <a:xfrm>
              <a:off x="1362729" y="4358371"/>
              <a:ext cx="2138949" cy="662891"/>
            </a:xfrm>
            <a:prstGeom prst="rect">
              <a:avLst/>
            </a:prstGeom>
            <a:noFill/>
          </p:spPr>
          <p:txBody>
            <a:bodyPr wrap="square" rtlCol="0">
              <a:spAutoFit/>
            </a:bodyPr>
            <a:lstStyle/>
            <a:p>
              <a:pPr algn="dist"/>
              <a:r>
                <a:rPr lang="zh-CN" altLang="en-US" sz="3000" b="1" dirty="0" smtClean="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rPr>
                <a:t>需注意的</a:t>
              </a:r>
              <a:endParaRPr lang="zh-CN" altLang="en-US" sz="3000" b="1" dirty="0">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endParaRPr>
            </a:p>
          </p:txBody>
        </p:sp>
      </p:grpSp>
      <p:grpSp>
        <p:nvGrpSpPr>
          <p:cNvPr id="30" name="组合 29"/>
          <p:cNvGrpSpPr/>
          <p:nvPr/>
        </p:nvGrpSpPr>
        <p:grpSpPr>
          <a:xfrm>
            <a:off x="2658840" y="1659465"/>
            <a:ext cx="9205781" cy="1343378"/>
            <a:chOff x="2658840" y="1659465"/>
            <a:chExt cx="9205781" cy="1343378"/>
          </a:xfrm>
        </p:grpSpPr>
        <p:sp>
          <p:nvSpPr>
            <p:cNvPr id="21" name="Rectangle 7"/>
            <p:cNvSpPr>
              <a:spLocks noChangeArrowheads="1"/>
            </p:cNvSpPr>
            <p:nvPr/>
          </p:nvSpPr>
          <p:spPr bwMode="auto">
            <a:xfrm>
              <a:off x="2658840" y="2166341"/>
              <a:ext cx="1800000" cy="431800"/>
            </a:xfrm>
            <a:prstGeom prst="rect">
              <a:avLst/>
            </a:prstGeom>
            <a:solidFill>
              <a:srgbClr val="C00000"/>
            </a:solidFill>
            <a:ln w="9525">
              <a:solidFill>
                <a:srgbClr val="969696"/>
              </a:solidFill>
              <a:miter lim="800000"/>
              <a:headEnd/>
              <a:tailEnd/>
            </a:ln>
            <a:effectLst>
              <a:outerShdw blurRad="50800" dist="38100" dir="2700000" algn="tl" rotWithShape="0">
                <a:prstClr val="black">
                  <a:alpha val="40000"/>
                </a:prstClr>
              </a:outerShdw>
            </a:effectLst>
          </p:spPr>
          <p:txBody>
            <a:bodyPr wrap="none"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问题一</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4" name="AutoShape 8"/>
            <p:cNvSpPr>
              <a:spLocks noChangeArrowheads="1"/>
            </p:cNvSpPr>
            <p:nvPr/>
          </p:nvSpPr>
          <p:spPr bwMode="auto">
            <a:xfrm>
              <a:off x="4470399" y="1659465"/>
              <a:ext cx="7394222" cy="1343378"/>
            </a:xfrm>
            <a:prstGeom prst="roundRect">
              <a:avLst>
                <a:gd name="adj" fmla="val 0"/>
              </a:avLst>
            </a:prstGeom>
            <a:noFill/>
            <a:ln w="3175" algn="ctr">
              <a:solidFill>
                <a:srgbClr val="969696"/>
              </a:solidFill>
              <a:round/>
              <a:headEnd/>
              <a:tailEnd/>
            </a:ln>
          </p:spPr>
          <p:txBody>
            <a:bodyPr anchor="ctr"/>
            <a:lstStyle/>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填写民主测评表时要注意，评价分“优秀”、“合格”、“基本合格”、“不合格”，每年对评定等次的要求是有所不同的，比如</a:t>
              </a:r>
              <a:r>
                <a:rPr lang="en-US" altLang="zh-CN" sz="1600" b="1" dirty="0" smtClean="0">
                  <a:solidFill>
                    <a:schemeClr val="tx1">
                      <a:lumMod val="75000"/>
                      <a:lumOff val="25000"/>
                    </a:schemeClr>
                  </a:solidFill>
                  <a:latin typeface="微软雅黑" pitchFamily="34" charset="-122"/>
                  <a:ea typeface="微软雅黑" pitchFamily="34" charset="-122"/>
                </a:rPr>
                <a:t>16</a:t>
              </a:r>
              <a:r>
                <a:rPr lang="zh-CN" altLang="zh-CN" sz="1600" b="1" dirty="0" smtClean="0">
                  <a:solidFill>
                    <a:schemeClr val="tx1">
                      <a:lumMod val="75000"/>
                      <a:lumOff val="25000"/>
                    </a:schemeClr>
                  </a:solidFill>
                  <a:latin typeface="微软雅黑" pitchFamily="34" charset="-122"/>
                  <a:ea typeface="微软雅黑" pitchFamily="34" charset="-122"/>
                </a:rPr>
                <a:t>年就没限定“优秀”比例，而</a:t>
              </a:r>
              <a:r>
                <a:rPr lang="en-US" altLang="zh-CN" sz="1600" b="1" dirty="0" smtClean="0">
                  <a:solidFill>
                    <a:schemeClr val="tx1">
                      <a:lumMod val="75000"/>
                      <a:lumOff val="25000"/>
                    </a:schemeClr>
                  </a:solidFill>
                  <a:latin typeface="微软雅黑" pitchFamily="34" charset="-122"/>
                  <a:ea typeface="微软雅黑" pitchFamily="34" charset="-122"/>
                </a:rPr>
                <a:t>17</a:t>
              </a:r>
              <a:r>
                <a:rPr lang="zh-CN" altLang="zh-CN" sz="1600" b="1" dirty="0" smtClean="0">
                  <a:solidFill>
                    <a:schemeClr val="tx1">
                      <a:lumMod val="75000"/>
                      <a:lumOff val="25000"/>
                    </a:schemeClr>
                  </a:solidFill>
                  <a:latin typeface="微软雅黑" pitchFamily="34" charset="-122"/>
                  <a:ea typeface="微软雅黑" pitchFamily="34" charset="-122"/>
                </a:rPr>
                <a:t>年要求“优秀”的比例一般不超过三分之一 </a:t>
              </a:r>
              <a:r>
                <a:rPr lang="zh-CN" altLang="en-US" sz="1600" b="1" dirty="0" smtClean="0">
                  <a:solidFill>
                    <a:schemeClr val="tx1">
                      <a:lumMod val="75000"/>
                      <a:lumOff val="25000"/>
                    </a:schemeClr>
                  </a:solidFill>
                  <a:latin typeface="微软雅黑" pitchFamily="34" charset="-122"/>
                  <a:ea typeface="微软雅黑" pitchFamily="34" charset="-122"/>
                </a:rPr>
                <a:t>。</a:t>
              </a:r>
              <a:endParaRPr lang="en-US" altLang="zh-CN" sz="1600" b="1" i="0" dirty="0">
                <a:solidFill>
                  <a:schemeClr val="tx1">
                    <a:lumMod val="75000"/>
                    <a:lumOff val="25000"/>
                  </a:schemeClr>
                </a:solidFill>
                <a:latin typeface="微软雅黑" pitchFamily="34" charset="-122"/>
                <a:ea typeface="微软雅黑" pitchFamily="34" charset="-122"/>
              </a:endParaRPr>
            </a:p>
          </p:txBody>
        </p:sp>
      </p:grpSp>
      <p:grpSp>
        <p:nvGrpSpPr>
          <p:cNvPr id="31" name="组合 30"/>
          <p:cNvGrpSpPr/>
          <p:nvPr/>
        </p:nvGrpSpPr>
        <p:grpSpPr>
          <a:xfrm>
            <a:off x="2685940" y="3166545"/>
            <a:ext cx="9184324" cy="1343378"/>
            <a:chOff x="2685940" y="3166545"/>
            <a:chExt cx="9184324" cy="1343378"/>
          </a:xfrm>
        </p:grpSpPr>
        <p:sp>
          <p:nvSpPr>
            <p:cNvPr id="22" name="Rectangle 5"/>
            <p:cNvSpPr>
              <a:spLocks noChangeArrowheads="1"/>
            </p:cNvSpPr>
            <p:nvPr/>
          </p:nvSpPr>
          <p:spPr bwMode="auto">
            <a:xfrm>
              <a:off x="2685940" y="3532296"/>
              <a:ext cx="1800000" cy="431800"/>
            </a:xfrm>
            <a:prstGeom prst="rect">
              <a:avLst/>
            </a:prstGeom>
            <a:solidFill>
              <a:schemeClr val="hlink"/>
            </a:solidFill>
            <a:ln w="9525">
              <a:solidFill>
                <a:srgbClr val="969696"/>
              </a:solidFill>
              <a:miter lim="800000"/>
              <a:headEnd/>
              <a:tailEnd/>
            </a:ln>
            <a:effectLst>
              <a:outerShdw blurRad="50800" dist="38100" dir="2700000" algn="tl" rotWithShape="0">
                <a:prstClr val="black">
                  <a:alpha val="40000"/>
                </a:prstClr>
              </a:outerShdw>
            </a:effectLst>
          </p:spPr>
          <p:txBody>
            <a:bodyPr wrap="none"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问题二</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5" name="AutoShape 8"/>
            <p:cNvSpPr>
              <a:spLocks noChangeArrowheads="1"/>
            </p:cNvSpPr>
            <p:nvPr/>
          </p:nvSpPr>
          <p:spPr bwMode="auto">
            <a:xfrm>
              <a:off x="4476042" y="3166545"/>
              <a:ext cx="7394222" cy="1343378"/>
            </a:xfrm>
            <a:prstGeom prst="roundRect">
              <a:avLst>
                <a:gd name="adj" fmla="val 0"/>
              </a:avLst>
            </a:prstGeom>
            <a:noFill/>
            <a:ln w="3175" algn="ctr">
              <a:solidFill>
                <a:srgbClr val="969696"/>
              </a:solidFill>
              <a:round/>
              <a:headEnd/>
              <a:tailEnd/>
            </a:ln>
          </p:spPr>
          <p:txBody>
            <a:bodyPr anchor="ctr"/>
            <a:lstStyle/>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党员领导干部要</a:t>
              </a:r>
              <a:r>
                <a:rPr lang="zh-CN" altLang="en-US" sz="1600" b="1" dirty="0" smtClean="0">
                  <a:solidFill>
                    <a:schemeClr val="tx1">
                      <a:lumMod val="75000"/>
                      <a:lumOff val="25000"/>
                    </a:schemeClr>
                  </a:solidFill>
                  <a:latin typeface="微软雅黑" pitchFamily="34" charset="-122"/>
                  <a:ea typeface="微软雅黑" pitchFamily="34" charset="-122"/>
                </a:rPr>
                <a:t>自觉</a:t>
              </a:r>
              <a:r>
                <a:rPr lang="zh-CN" altLang="zh-CN" sz="1600" b="1" dirty="0" smtClean="0">
                  <a:solidFill>
                    <a:schemeClr val="tx1">
                      <a:lumMod val="75000"/>
                      <a:lumOff val="25000"/>
                    </a:schemeClr>
                  </a:solidFill>
                  <a:latin typeface="微软雅黑" pitchFamily="34" charset="-122"/>
                  <a:ea typeface="微软雅黑" pitchFamily="34" charset="-122"/>
                </a:rPr>
                <a:t>参加所在</a:t>
              </a:r>
              <a:r>
                <a:rPr lang="zh-CN" altLang="en-US" sz="1600" b="1" dirty="0" smtClean="0">
                  <a:solidFill>
                    <a:schemeClr val="tx1">
                      <a:lumMod val="75000"/>
                      <a:lumOff val="25000"/>
                    </a:schemeClr>
                  </a:solidFill>
                  <a:latin typeface="微软雅黑" pitchFamily="34" charset="-122"/>
                  <a:ea typeface="微软雅黑" pitchFamily="34" charset="-122"/>
                </a:rPr>
                <a:t>党</a:t>
              </a:r>
              <a:r>
                <a:rPr lang="zh-CN" altLang="zh-CN" sz="1600" b="1" dirty="0" smtClean="0">
                  <a:solidFill>
                    <a:schemeClr val="tx1">
                      <a:lumMod val="75000"/>
                      <a:lumOff val="25000"/>
                    </a:schemeClr>
                  </a:solidFill>
                  <a:latin typeface="微软雅黑" pitchFamily="34" charset="-122"/>
                  <a:ea typeface="微软雅黑" pitchFamily="34" charset="-122"/>
                </a:rPr>
                <a:t>支部</a:t>
              </a:r>
              <a:r>
                <a:rPr lang="zh-CN" altLang="en-US" sz="1600" b="1" dirty="0" smtClean="0">
                  <a:solidFill>
                    <a:schemeClr val="tx1">
                      <a:lumMod val="75000"/>
                      <a:lumOff val="25000"/>
                    </a:schemeClr>
                  </a:solidFill>
                  <a:latin typeface="微软雅黑" pitchFamily="34" charset="-122"/>
                  <a:ea typeface="微软雅黑" pitchFamily="34" charset="-122"/>
                </a:rPr>
                <a:t>的</a:t>
              </a:r>
              <a:r>
                <a:rPr lang="zh-CN" altLang="zh-CN" sz="1600" b="1" dirty="0" smtClean="0">
                  <a:solidFill>
                    <a:schemeClr val="tx1">
                      <a:lumMod val="75000"/>
                      <a:lumOff val="25000"/>
                    </a:schemeClr>
                  </a:solidFill>
                  <a:latin typeface="微软雅黑" pitchFamily="34" charset="-122"/>
                  <a:ea typeface="微软雅黑" pitchFamily="34" charset="-122"/>
                </a:rPr>
                <a:t>组织生活会，过好“双重组织生活”，已经参加民主生活会的</a:t>
              </a:r>
              <a:r>
                <a:rPr lang="zh-CN" altLang="en-US" sz="1600" b="1" dirty="0" smtClean="0">
                  <a:solidFill>
                    <a:schemeClr val="tx1">
                      <a:lumMod val="75000"/>
                      <a:lumOff val="25000"/>
                    </a:schemeClr>
                  </a:solidFill>
                  <a:latin typeface="微软雅黑" pitchFamily="34" charset="-122"/>
                  <a:ea typeface="微软雅黑" pitchFamily="34" charset="-122"/>
                </a:rPr>
                <a:t>一般可</a:t>
              </a:r>
              <a:r>
                <a:rPr lang="zh-CN" altLang="zh-CN" sz="1600" b="1" dirty="0" smtClean="0">
                  <a:solidFill>
                    <a:schemeClr val="tx1">
                      <a:lumMod val="75000"/>
                      <a:lumOff val="25000"/>
                    </a:schemeClr>
                  </a:solidFill>
                  <a:latin typeface="微软雅黑" pitchFamily="34" charset="-122"/>
                  <a:ea typeface="微软雅黑" pitchFamily="34" charset="-122"/>
                </a:rPr>
                <a:t>不再参加民主评议党员。</a:t>
              </a:r>
              <a:endParaRPr lang="en-US" altLang="zh-CN" sz="1600" b="1" dirty="0">
                <a:solidFill>
                  <a:schemeClr val="tx1">
                    <a:lumMod val="75000"/>
                    <a:lumOff val="25000"/>
                  </a:schemeClr>
                </a:solidFill>
                <a:latin typeface="微软雅黑" pitchFamily="34" charset="-122"/>
                <a:ea typeface="微软雅黑" pitchFamily="34" charset="-122"/>
              </a:endParaRPr>
            </a:p>
          </p:txBody>
        </p:sp>
      </p:grpSp>
      <p:grpSp>
        <p:nvGrpSpPr>
          <p:cNvPr id="32" name="组合 31"/>
          <p:cNvGrpSpPr/>
          <p:nvPr/>
        </p:nvGrpSpPr>
        <p:grpSpPr>
          <a:xfrm>
            <a:off x="2670058" y="4684914"/>
            <a:ext cx="9194560" cy="970818"/>
            <a:chOff x="2670058" y="4684914"/>
            <a:chExt cx="9194560" cy="970818"/>
          </a:xfrm>
        </p:grpSpPr>
        <p:sp>
          <p:nvSpPr>
            <p:cNvPr id="23" name="Rectangle 3"/>
            <p:cNvSpPr>
              <a:spLocks noChangeArrowheads="1"/>
            </p:cNvSpPr>
            <p:nvPr/>
          </p:nvSpPr>
          <p:spPr bwMode="auto">
            <a:xfrm>
              <a:off x="2670058" y="4785368"/>
              <a:ext cx="1800000" cy="431800"/>
            </a:xfrm>
            <a:prstGeom prst="rect">
              <a:avLst/>
            </a:prstGeom>
            <a:solidFill>
              <a:srgbClr val="FF9966"/>
            </a:solidFill>
            <a:ln w="9525">
              <a:solidFill>
                <a:srgbClr val="969696"/>
              </a:solidFill>
              <a:miter lim="800000"/>
              <a:headEnd/>
              <a:tailEnd/>
            </a:ln>
            <a:effectLst>
              <a:outerShdw blurRad="50800" dist="38100" dir="2700000" algn="tl" rotWithShape="0">
                <a:prstClr val="black">
                  <a:alpha val="40000"/>
                </a:prstClr>
              </a:outerShdw>
            </a:effectLst>
          </p:spPr>
          <p:txBody>
            <a:bodyPr wrap="none"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问题三</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6" name="AutoShape 8"/>
            <p:cNvSpPr>
              <a:spLocks noChangeArrowheads="1"/>
            </p:cNvSpPr>
            <p:nvPr/>
          </p:nvSpPr>
          <p:spPr bwMode="auto">
            <a:xfrm>
              <a:off x="4470396" y="4684914"/>
              <a:ext cx="7394222" cy="970818"/>
            </a:xfrm>
            <a:prstGeom prst="roundRect">
              <a:avLst>
                <a:gd name="adj" fmla="val 0"/>
              </a:avLst>
            </a:prstGeom>
            <a:noFill/>
            <a:ln w="3175" algn="ctr">
              <a:solidFill>
                <a:srgbClr val="969696"/>
              </a:solidFill>
              <a:round/>
              <a:headEnd/>
              <a:tailEnd/>
            </a:ln>
          </p:spPr>
          <p:txBody>
            <a:bodyPr anchor="ctr"/>
            <a:lstStyle/>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中央在《通知》就提到“民主测评、组织评定要根据党员日常表现，结合评星定级、积分管理等情况，客观公正作出评价”。</a:t>
              </a:r>
              <a:endParaRPr lang="en-US" altLang="zh-CN" sz="1600" b="1" dirty="0">
                <a:solidFill>
                  <a:schemeClr val="tx1">
                    <a:lumMod val="75000"/>
                    <a:lumOff val="25000"/>
                  </a:schemeClr>
                </a:solidFill>
                <a:latin typeface="微软雅黑" pitchFamily="34" charset="-122"/>
                <a:ea typeface="微软雅黑" pitchFamily="34" charset="-122"/>
              </a:endParaRPr>
            </a:p>
          </p:txBody>
        </p:sp>
      </p:grpSp>
      <p:sp>
        <p:nvSpPr>
          <p:cNvPr id="27" name="AutoShape 10"/>
          <p:cNvSpPr>
            <a:spLocks noChangeArrowheads="1"/>
          </p:cNvSpPr>
          <p:nvPr/>
        </p:nvSpPr>
        <p:spPr bwMode="gray">
          <a:xfrm rot="5400000">
            <a:off x="3270172" y="5215651"/>
            <a:ext cx="568325" cy="800100"/>
          </a:xfrm>
          <a:prstGeom prst="rightArrow">
            <a:avLst>
              <a:gd name="adj1" fmla="val 53889"/>
              <a:gd name="adj2" fmla="val 62140"/>
            </a:avLst>
          </a:prstGeom>
          <a:solidFill>
            <a:schemeClr val="bg1"/>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endParaRPr lang="zh-CN" altLang="en-US"/>
          </a:p>
        </p:txBody>
      </p:sp>
      <p:grpSp>
        <p:nvGrpSpPr>
          <p:cNvPr id="33" name="组合 32"/>
          <p:cNvGrpSpPr/>
          <p:nvPr/>
        </p:nvGrpSpPr>
        <p:grpSpPr>
          <a:xfrm>
            <a:off x="2675701" y="5842035"/>
            <a:ext cx="9194560" cy="581345"/>
            <a:chOff x="2675701" y="5842035"/>
            <a:chExt cx="9194560" cy="581345"/>
          </a:xfrm>
        </p:grpSpPr>
        <p:sp>
          <p:nvSpPr>
            <p:cNvPr id="28" name="Rectangle 3"/>
            <p:cNvSpPr>
              <a:spLocks noChangeArrowheads="1"/>
            </p:cNvSpPr>
            <p:nvPr/>
          </p:nvSpPr>
          <p:spPr bwMode="auto">
            <a:xfrm>
              <a:off x="2675701" y="5919911"/>
              <a:ext cx="1800000" cy="431800"/>
            </a:xfrm>
            <a:prstGeom prst="rect">
              <a:avLst/>
            </a:prstGeom>
            <a:solidFill>
              <a:srgbClr val="F57C2B"/>
            </a:solidFill>
            <a:ln w="9525">
              <a:solidFill>
                <a:srgbClr val="969696"/>
              </a:solidFill>
              <a:miter lim="800000"/>
              <a:headEnd/>
              <a:tailEnd/>
            </a:ln>
            <a:effectLst>
              <a:outerShdw blurRad="50800" dist="38100" dir="2700000" algn="tl" rotWithShape="0">
                <a:prstClr val="black">
                  <a:alpha val="40000"/>
                </a:prstClr>
              </a:outerShdw>
            </a:effectLst>
          </p:spPr>
          <p:txBody>
            <a:bodyPr wrap="none"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问题四</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9" name="AutoShape 8"/>
            <p:cNvSpPr>
              <a:spLocks noChangeArrowheads="1"/>
            </p:cNvSpPr>
            <p:nvPr/>
          </p:nvSpPr>
          <p:spPr bwMode="auto">
            <a:xfrm>
              <a:off x="4476039" y="5842035"/>
              <a:ext cx="7394222" cy="581345"/>
            </a:xfrm>
            <a:prstGeom prst="roundRect">
              <a:avLst>
                <a:gd name="adj" fmla="val 0"/>
              </a:avLst>
            </a:prstGeom>
            <a:noFill/>
            <a:ln w="3175" algn="ctr">
              <a:solidFill>
                <a:srgbClr val="969696"/>
              </a:solidFill>
              <a:round/>
              <a:headEnd/>
              <a:tailEnd/>
            </a:ln>
          </p:spPr>
          <p:txBody>
            <a:bodyPr anchor="ctr"/>
            <a:lstStyle/>
            <a:p>
              <a:pPr>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预备党员参加民主评议党员，但不评定等次。</a:t>
              </a:r>
              <a:endParaRPr lang="en-US" altLang="zh-CN" sz="1600" b="1" dirty="0" smtClean="0">
                <a:solidFill>
                  <a:schemeClr val="tx1">
                    <a:lumMod val="75000"/>
                    <a:lumOff val="25000"/>
                  </a:scheme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5"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问题整改和组织评定环节</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78039" y="1936242"/>
            <a:ext cx="10960805" cy="4001715"/>
            <a:chOff x="678039" y="1936242"/>
            <a:chExt cx="10960805" cy="4001715"/>
          </a:xfrm>
        </p:grpSpPr>
        <p:pic>
          <p:nvPicPr>
            <p:cNvPr id="3073" name="Picture 1" descr="C:\Users\Administrator\Desktop\W020180104515220260281.jpg"/>
            <p:cNvPicPr>
              <a:picLocks noChangeAspect="1" noChangeArrowheads="1"/>
            </p:cNvPicPr>
            <p:nvPr/>
          </p:nvPicPr>
          <p:blipFill>
            <a:blip r:embed="rId3" cstate="print"/>
            <a:srcRect/>
            <a:stretch>
              <a:fillRect/>
            </a:stretch>
          </p:blipFill>
          <p:spPr bwMode="auto">
            <a:xfrm>
              <a:off x="678039" y="2314221"/>
              <a:ext cx="3074997" cy="2939697"/>
            </a:xfrm>
            <a:prstGeom prst="rect">
              <a:avLst/>
            </a:prstGeom>
            <a:noFill/>
          </p:spPr>
        </p:pic>
        <p:grpSp>
          <p:nvGrpSpPr>
            <p:cNvPr id="8" name="组合 7"/>
            <p:cNvGrpSpPr/>
            <p:nvPr/>
          </p:nvGrpSpPr>
          <p:grpSpPr>
            <a:xfrm>
              <a:off x="4013728" y="1936242"/>
              <a:ext cx="7625116" cy="4001715"/>
              <a:chOff x="323528" y="1196754"/>
              <a:chExt cx="2700000" cy="3613082"/>
            </a:xfrm>
          </p:grpSpPr>
          <p:sp>
            <p:nvSpPr>
              <p:cNvPr id="9" name="矩形 8"/>
              <p:cNvSpPr/>
              <p:nvPr/>
            </p:nvSpPr>
            <p:spPr>
              <a:xfrm>
                <a:off x="331523" y="1511422"/>
                <a:ext cx="2682000" cy="3298414"/>
              </a:xfrm>
              <a:prstGeom prst="rect">
                <a:avLst/>
              </a:prstGeom>
              <a:noFill/>
              <a:ln w="25400" cap="flat" cmpd="sng" algn="ctr">
                <a:solidFill>
                  <a:schemeClr val="bg1">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 name="矩形 9"/>
              <p:cNvSpPr/>
              <p:nvPr/>
            </p:nvSpPr>
            <p:spPr>
              <a:xfrm>
                <a:off x="323528" y="1196754"/>
                <a:ext cx="2700000" cy="338465"/>
              </a:xfrm>
              <a:prstGeom prst="rect">
                <a:avLst/>
              </a:prstGeom>
              <a:solidFill>
                <a:srgbClr val="C00000"/>
              </a:solidFill>
              <a:ln w="25400" cap="flat" cmpd="sng" algn="ctr">
                <a:noFill/>
                <a:prstDash val="solid"/>
              </a:ln>
              <a:effectLst/>
            </p:spPr>
            <p:txBody>
              <a:bodyPr rtlCol="0" anchor="ctr"/>
              <a:lstStyle/>
              <a:p>
                <a:pPr lvl="0" algn="ctr"/>
                <a:r>
                  <a:rPr kumimoji="0" lang="zh-CN" altLang="en-US" sz="20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itchFamily="34" charset="-122"/>
                    <a:ea typeface="微软雅黑" pitchFamily="34" charset="-122"/>
                  </a:rPr>
                  <a:t>注意事项</a:t>
                </a:r>
                <a:endParaRPr kumimoji="0" lang="zh-CN" altLang="en-US" sz="2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itchFamily="34" charset="-122"/>
                  <a:ea typeface="微软雅黑" pitchFamily="34" charset="-122"/>
                </a:endParaRPr>
              </a:p>
            </p:txBody>
          </p:sp>
        </p:grpSp>
        <p:sp>
          <p:nvSpPr>
            <p:cNvPr id="11" name="TextBox 10"/>
            <p:cNvSpPr txBox="1"/>
            <p:nvPr/>
          </p:nvSpPr>
          <p:spPr>
            <a:xfrm>
              <a:off x="4278489" y="2472267"/>
              <a:ext cx="7100711" cy="830997"/>
            </a:xfrm>
            <a:prstGeom prst="rect">
              <a:avLst/>
            </a:prstGeom>
            <a:noFill/>
          </p:spPr>
          <p:txBody>
            <a:bodyPr wrap="square" rtlCol="0">
              <a:spAutoFit/>
            </a:bodyPr>
            <a:lstStyle/>
            <a:p>
              <a:pPr marL="342900" indent="-342900">
                <a:buFont typeface="Wingdings" pitchFamily="2" charset="2"/>
                <a:buChar char="Ø"/>
              </a:pPr>
              <a:r>
                <a:rPr lang="zh-CN" altLang="zh-CN" sz="1600" b="1" dirty="0" smtClean="0">
                  <a:solidFill>
                    <a:schemeClr val="tx1">
                      <a:lumMod val="75000"/>
                      <a:lumOff val="25000"/>
                    </a:schemeClr>
                  </a:solidFill>
                  <a:latin typeface="微软雅黑" pitchFamily="34" charset="-122"/>
                  <a:ea typeface="微软雅黑" pitchFamily="34" charset="-122"/>
                </a:rPr>
                <a:t>对于党员大会上党组织班子和党员个人查找的问题，党组织半年内要向党员群众通报班子整改情况，党员每季度要在党支部大会或党小组会上报告兑现承诺情况。</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12" name="TextBox 11"/>
            <p:cNvSpPr txBox="1"/>
            <p:nvPr/>
          </p:nvSpPr>
          <p:spPr>
            <a:xfrm>
              <a:off x="4284132" y="3493920"/>
              <a:ext cx="7100711" cy="830997"/>
            </a:xfrm>
            <a:prstGeom prst="rect">
              <a:avLst/>
            </a:prstGeom>
            <a:noFill/>
          </p:spPr>
          <p:txBody>
            <a:bodyPr wrap="square" rtlCol="0">
              <a:spAutoFit/>
            </a:bodyPr>
            <a:lstStyle/>
            <a:p>
              <a:pPr marL="342900" indent="-342900">
                <a:buFont typeface="Wingdings" pitchFamily="2" charset="2"/>
                <a:buChar char="Ø"/>
              </a:pPr>
              <a:r>
                <a:rPr lang="zh-CN" altLang="zh-CN" sz="1600" b="1" dirty="0" smtClean="0">
                  <a:solidFill>
                    <a:schemeClr val="tx1">
                      <a:lumMod val="75000"/>
                      <a:lumOff val="25000"/>
                    </a:schemeClr>
                  </a:solidFill>
                  <a:latin typeface="微软雅黑" pitchFamily="34" charset="-122"/>
                  <a:ea typeface="微软雅黑" pitchFamily="34" charset="-122"/>
                </a:rPr>
                <a:t>对于民主测评后的结果，党组织要认真进行组织评定，防止简单以测评表结果决定党员等次，要根据日常表现、群众意见等各方面因素，客观公正作出评价。</a:t>
              </a:r>
              <a:endParaRPr lang="zh-CN" altLang="en-US" sz="1600" b="1" dirty="0" smtClean="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4301064" y="4538151"/>
              <a:ext cx="7100711" cy="1246495"/>
            </a:xfrm>
            <a:prstGeom prst="rect">
              <a:avLst/>
            </a:prstGeom>
            <a:noFill/>
          </p:spPr>
          <p:txBody>
            <a:bodyPr wrap="square" rtlCol="0">
              <a:spAutoFit/>
            </a:bodyPr>
            <a:lstStyle/>
            <a:p>
              <a:pPr marL="342900" indent="-342900">
                <a:lnSpc>
                  <a:spcPct val="150000"/>
                </a:lnSpc>
                <a:buFont typeface="Wingdings" pitchFamily="2" charset="2"/>
                <a:buChar char="Ø"/>
              </a:pPr>
              <a:r>
                <a:rPr lang="zh-CN" altLang="zh-CN" sz="1600" b="1" dirty="0" smtClean="0">
                  <a:solidFill>
                    <a:schemeClr val="tx1">
                      <a:lumMod val="75000"/>
                      <a:lumOff val="25000"/>
                    </a:schemeClr>
                  </a:solidFill>
                  <a:latin typeface="微软雅黑" pitchFamily="34" charset="-122"/>
                  <a:ea typeface="微软雅黑" pitchFamily="34" charset="-122"/>
                </a:rPr>
                <a:t>对于评议的优秀党员，支部可以用口头或书面的形式进行表扬；</a:t>
              </a:r>
              <a:endParaRPr lang="en-US" altLang="zh-CN" sz="1600" b="1" dirty="0" smtClean="0">
                <a:solidFill>
                  <a:schemeClr val="tx1">
                    <a:lumMod val="75000"/>
                    <a:lumOff val="25000"/>
                  </a:schemeClr>
                </a:solidFill>
                <a:latin typeface="微软雅黑" pitchFamily="34" charset="-122"/>
                <a:ea typeface="微软雅黑" pitchFamily="34" charset="-122"/>
              </a:endParaRPr>
            </a:p>
            <a:p>
              <a:pPr marL="342900" indent="-342900">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对模范作用不突出的基本合格党员，要进行帮助教育；</a:t>
              </a:r>
              <a:endParaRPr lang="en-US" altLang="zh-CN" sz="1600" b="1" dirty="0" smtClean="0">
                <a:solidFill>
                  <a:schemeClr val="tx1">
                    <a:lumMod val="75000"/>
                    <a:lumOff val="25000"/>
                  </a:schemeClr>
                </a:solidFill>
                <a:latin typeface="微软雅黑" pitchFamily="34" charset="-122"/>
                <a:ea typeface="微软雅黑" pitchFamily="34" charset="-122"/>
              </a:endParaRPr>
            </a:p>
            <a:p>
              <a:pPr marL="342900" indent="-342900">
                <a:lnSpc>
                  <a:spcPct val="150000"/>
                </a:lnSpc>
              </a:pP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zh-CN" sz="1600" b="1" dirty="0" smtClean="0">
                  <a:solidFill>
                    <a:schemeClr val="tx1">
                      <a:lumMod val="75000"/>
                      <a:lumOff val="25000"/>
                    </a:schemeClr>
                  </a:solidFill>
                  <a:latin typeface="微软雅黑" pitchFamily="34" charset="-122"/>
                  <a:ea typeface="微软雅黑" pitchFamily="34" charset="-122"/>
                </a:rPr>
                <a:t>对不合格党员，经支部党员大会讨论对党员进行组织处置。</a:t>
              </a: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0" y="-65054"/>
            <a:ext cx="6424815" cy="14079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57400"/>
            <a:ext cx="12192000" cy="4800601"/>
          </a:xfrm>
          <a:prstGeom prst="rect">
            <a:avLst/>
          </a:prstGeom>
        </p:spPr>
      </p:pic>
      <p:sp>
        <p:nvSpPr>
          <p:cNvPr id="62" name="五角星 61"/>
          <p:cNvSpPr/>
          <p:nvPr/>
        </p:nvSpPr>
        <p:spPr>
          <a:xfrm rot="21146867">
            <a:off x="-4772372" y="6502746"/>
            <a:ext cx="2336218" cy="2336218"/>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63" name="五角星 62"/>
          <p:cNvSpPr/>
          <p:nvPr/>
        </p:nvSpPr>
        <p:spPr>
          <a:xfrm rot="21146867">
            <a:off x="-2322620" y="8362954"/>
            <a:ext cx="967488" cy="967488"/>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64" name="五角星 63"/>
          <p:cNvSpPr/>
          <p:nvPr/>
        </p:nvSpPr>
        <p:spPr>
          <a:xfrm rot="21146867">
            <a:off x="-1578216" y="7790135"/>
            <a:ext cx="483744" cy="483744"/>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65" name="五角星 64"/>
          <p:cNvSpPr/>
          <p:nvPr/>
        </p:nvSpPr>
        <p:spPr>
          <a:xfrm rot="21146867">
            <a:off x="-2367745" y="7518354"/>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66" name="五角星 65"/>
          <p:cNvSpPr/>
          <p:nvPr/>
        </p:nvSpPr>
        <p:spPr>
          <a:xfrm rot="21146867">
            <a:off x="-3850222" y="8218936"/>
            <a:ext cx="967488" cy="967488"/>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67" name="五角星 66"/>
          <p:cNvSpPr/>
          <p:nvPr/>
        </p:nvSpPr>
        <p:spPr>
          <a:xfrm rot="21146867">
            <a:off x="-2800143" y="7868198"/>
            <a:ext cx="478040" cy="478040"/>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68" name="五角星 67"/>
          <p:cNvSpPr/>
          <p:nvPr/>
        </p:nvSpPr>
        <p:spPr>
          <a:xfrm rot="21146867">
            <a:off x="-3248372" y="6670747"/>
            <a:ext cx="2336218" cy="2336218"/>
          </a:xfrm>
          <a:prstGeom prst="star5">
            <a:avLst/>
          </a:prstGeom>
          <a:solidFill>
            <a:srgbClr val="FF0000"/>
          </a:soli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solidFill>
                <a:srgbClr val="D7E4BE"/>
              </a:solidFill>
            </a:endParaRPr>
          </a:p>
        </p:txBody>
      </p:sp>
      <p:sp>
        <p:nvSpPr>
          <p:cNvPr id="16" name="文本框 15"/>
          <p:cNvSpPr txBox="1"/>
          <p:nvPr/>
        </p:nvSpPr>
        <p:spPr>
          <a:xfrm>
            <a:off x="3517203" y="1436974"/>
            <a:ext cx="5593820" cy="2151486"/>
          </a:xfrm>
          <a:prstGeom prst="rect">
            <a:avLst/>
          </a:prstGeom>
          <a:noFill/>
        </p:spPr>
        <p:txBody>
          <a:bodyPr wrap="square" rtlCol="0">
            <a:spAutoFit/>
          </a:bodyPr>
          <a:lstStyle/>
          <a:p>
            <a:pPr algn="dist">
              <a:lnSpc>
                <a:spcPct val="150000"/>
              </a:lnSpc>
            </a:pPr>
            <a:r>
              <a:rPr lang="zh-CN" altLang="en-US" sz="10000" dirty="0" smtClean="0">
                <a:solidFill>
                  <a:srgbClr val="C00000"/>
                </a:solidFill>
                <a:effectLst>
                  <a:outerShdw blurRad="50800" dist="38100" algn="l" rotWithShape="0">
                    <a:prstClr val="black">
                      <a:alpha val="40000"/>
                    </a:prstClr>
                  </a:outerShdw>
                </a:effectLst>
                <a:latin typeface="方正大黑简体" panose="03000509000000000000" pitchFamily="65" charset="-122"/>
                <a:ea typeface="方正大黑简体" panose="03000509000000000000" pitchFamily="65" charset="-122"/>
              </a:rPr>
              <a:t>谢谢！</a:t>
            </a:r>
            <a:endParaRPr lang="en-US" altLang="zh-CN" sz="10000" dirty="0" smtClean="0">
              <a:solidFill>
                <a:srgbClr val="C00000"/>
              </a:solidFill>
              <a:effectLst>
                <a:outerShdw blurRad="50800" dist="38100" algn="l" rotWithShape="0">
                  <a:prstClr val="black">
                    <a:alpha val="40000"/>
                  </a:prstClr>
                </a:outerShdw>
              </a:effectLst>
              <a:latin typeface="方正大黑简体" panose="03000509000000000000" pitchFamily="65" charset="-122"/>
              <a:ea typeface="方正大黑简体" panose="03000509000000000000" pitchFamily="65" charset="-122"/>
            </a:endParaRPr>
          </a:p>
        </p:txBody>
      </p:sp>
    </p:spTree>
    <p:extLst>
      <p:ext uri="{BB962C8B-B14F-4D97-AF65-F5344CB8AC3E}">
        <p14:creationId xmlns:p14="http://schemas.microsoft.com/office/powerpoint/2010/main" val="2426957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800" decel="100000"/>
                                        <p:tgtEl>
                                          <p:spTgt spid="16"/>
                                        </p:tgtEl>
                                      </p:cBhvr>
                                    </p:animEffect>
                                    <p:anim calcmode="lin" valueType="num">
                                      <p:cBhvr>
                                        <p:cTn id="19" dur="800" decel="100000" fill="hold"/>
                                        <p:tgtEl>
                                          <p:spTgt spid="16"/>
                                        </p:tgtEl>
                                        <p:attrNameLst>
                                          <p:attrName>style.rotation</p:attrName>
                                        </p:attrNameLst>
                                      </p:cBhvr>
                                      <p:tavLst>
                                        <p:tav tm="0">
                                          <p:val>
                                            <p:fltVal val="-90"/>
                                          </p:val>
                                        </p:tav>
                                        <p:tav tm="100000">
                                          <p:val>
                                            <p:fltVal val="0"/>
                                          </p:val>
                                        </p:tav>
                                      </p:tavLst>
                                    </p:anim>
                                    <p:anim calcmode="lin" valueType="num">
                                      <p:cBhvr>
                                        <p:cTn id="20" dur="800" decel="100000" fill="hold"/>
                                        <p:tgtEl>
                                          <p:spTgt spid="16"/>
                                        </p:tgtEl>
                                        <p:attrNameLst>
                                          <p:attrName>ppt_x</p:attrName>
                                        </p:attrNameLst>
                                      </p:cBhvr>
                                      <p:tavLst>
                                        <p:tav tm="0">
                                          <p:val>
                                            <p:strVal val="#ppt_x+0.4"/>
                                          </p:val>
                                        </p:tav>
                                        <p:tav tm="100000">
                                          <p:val>
                                            <p:strVal val="#ppt_x-0.05"/>
                                          </p:val>
                                        </p:tav>
                                      </p:tavLst>
                                    </p:anim>
                                    <p:anim calcmode="lin" valueType="num">
                                      <p:cBhvr>
                                        <p:cTn id="21" dur="800" decel="100000" fill="hold"/>
                                        <p:tgtEl>
                                          <p:spTgt spid="1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4" presetID="0" presetClass="path" presetSubtype="0" accel="50000" decel="50000" fill="hold" grpId="0" nodeType="withEffect">
                                  <p:stCondLst>
                                    <p:cond delay="0"/>
                                  </p:stCondLst>
                                  <p:childTnLst>
                                    <p:animMotion origin="layout" path="M 2.91667E-6 -0.00046 C 0.56393 -0.13611 1.57708 -0.82546 1.18606 -1.34028 C 0.79544 -1.85671 0.1069 -1.30463 0.7944 -0.48287 " pathEditMode="relative" rAng="0" ptsTypes="AAA">
                                      <p:cBhvr>
                                        <p:cTn id="25" dur="5000" fill="hold"/>
                                        <p:tgtEl>
                                          <p:spTgt spid="62"/>
                                        </p:tgtEl>
                                        <p:attrNameLst>
                                          <p:attrName>ppt_x</p:attrName>
                                          <p:attrName>ppt_y</p:attrName>
                                        </p:attrNameLst>
                                      </p:cBhvr>
                                      <p:rCtr x="63672" y="-77014"/>
                                    </p:animMotion>
                                  </p:childTnLst>
                                </p:cTn>
                              </p:par>
                              <p:par>
                                <p:cTn id="26" presetID="8" presetClass="emph" presetSubtype="0" repeatCount="2000" fill="hold" grpId="1" nodeType="withEffect">
                                  <p:stCondLst>
                                    <p:cond delay="0"/>
                                  </p:stCondLst>
                                  <p:childTnLst>
                                    <p:animRot by="21600000">
                                      <p:cBhvr>
                                        <p:cTn id="27" dur="1750" fill="hold"/>
                                        <p:tgtEl>
                                          <p:spTgt spid="62"/>
                                        </p:tgtEl>
                                        <p:attrNameLst>
                                          <p:attrName>r</p:attrName>
                                        </p:attrNameLst>
                                      </p:cBhvr>
                                    </p:animRot>
                                  </p:childTnLst>
                                </p:cTn>
                              </p:par>
                              <p:par>
                                <p:cTn id="28" presetID="6" presetClass="emph" presetSubtype="0" decel="32000" fill="hold" grpId="2" nodeType="withEffect">
                                  <p:stCondLst>
                                    <p:cond delay="2750"/>
                                  </p:stCondLst>
                                  <p:childTnLst>
                                    <p:animScale>
                                      <p:cBhvr>
                                        <p:cTn id="29" dur="1500" fill="hold"/>
                                        <p:tgtEl>
                                          <p:spTgt spid="62"/>
                                        </p:tgtEl>
                                      </p:cBhvr>
                                      <p:by x="750000" y="750000"/>
                                    </p:animScale>
                                  </p:childTnLst>
                                </p:cTn>
                              </p:par>
                              <p:par>
                                <p:cTn id="30" presetID="10" presetClass="exit" presetSubtype="0" fill="hold" grpId="3" nodeType="withEffect">
                                  <p:stCondLst>
                                    <p:cond delay="3250"/>
                                  </p:stCondLst>
                                  <p:childTnLst>
                                    <p:animEffect transition="out" filter="fade">
                                      <p:cBhvr>
                                        <p:cTn id="31" dur="1000"/>
                                        <p:tgtEl>
                                          <p:spTgt spid="62"/>
                                        </p:tgtEl>
                                      </p:cBhvr>
                                    </p:animEffect>
                                    <p:set>
                                      <p:cBhvr>
                                        <p:cTn id="32" dur="1" fill="hold">
                                          <p:stCondLst>
                                            <p:cond delay="999"/>
                                          </p:stCondLst>
                                        </p:cTn>
                                        <p:tgtEl>
                                          <p:spTgt spid="62"/>
                                        </p:tgtEl>
                                        <p:attrNameLst>
                                          <p:attrName>style.visibility</p:attrName>
                                        </p:attrNameLst>
                                      </p:cBhvr>
                                      <p:to>
                                        <p:strVal val="hidden"/>
                                      </p:to>
                                    </p:set>
                                  </p:childTnLst>
                                </p:cTn>
                              </p:par>
                              <p:par>
                                <p:cTn id="33" presetID="0" presetClass="path" presetSubtype="0" accel="50000" decel="50000" fill="hold" grpId="0" nodeType="withEffect">
                                  <p:stCondLst>
                                    <p:cond delay="0"/>
                                  </p:stCondLst>
                                  <p:childTnLst>
                                    <p:animMotion origin="layout" path="M 1.25E-6 -4.81481E-6 C 0.19687 -0.00509 1.097 -0.51643 1.1332 -1.403 " pathEditMode="relative" rAng="0" ptsTypes="AA">
                                      <p:cBhvr>
                                        <p:cTn id="34" dur="2000" fill="hold"/>
                                        <p:tgtEl>
                                          <p:spTgt spid="63"/>
                                        </p:tgtEl>
                                        <p:attrNameLst>
                                          <p:attrName>ppt_x</p:attrName>
                                          <p:attrName>ppt_y</p:attrName>
                                        </p:attrNameLst>
                                      </p:cBhvr>
                                      <p:rCtr x="56654" y="-70162"/>
                                    </p:animMotion>
                                  </p:childTnLst>
                                </p:cTn>
                              </p:par>
                              <p:par>
                                <p:cTn id="35" presetID="8" presetClass="emph" presetSubtype="0" fill="hold" grpId="1" nodeType="withEffect">
                                  <p:stCondLst>
                                    <p:cond delay="0"/>
                                  </p:stCondLst>
                                  <p:childTnLst>
                                    <p:animRot by="21600000">
                                      <p:cBhvr>
                                        <p:cTn id="36" dur="3500" fill="hold"/>
                                        <p:tgtEl>
                                          <p:spTgt spid="63"/>
                                        </p:tgtEl>
                                        <p:attrNameLst>
                                          <p:attrName>r</p:attrName>
                                        </p:attrNameLst>
                                      </p:cBhvr>
                                    </p:animRot>
                                  </p:childTnLst>
                                </p:cTn>
                              </p:par>
                              <p:par>
                                <p:cTn id="37" presetID="0" presetClass="path" presetSubtype="0" accel="50000" decel="50000" fill="hold" grpId="0" nodeType="withEffect">
                                  <p:stCondLst>
                                    <p:cond delay="0"/>
                                  </p:stCondLst>
                                  <p:childTnLst>
                                    <p:animMotion origin="layout" path="M -0.00065 0.02246 C 0.20456 0.01829 1.14375 -0.45069 1.18125 -1.26388 " pathEditMode="relative" rAng="0" ptsTypes="AA">
                                      <p:cBhvr>
                                        <p:cTn id="38" dur="2000" fill="hold"/>
                                        <p:tgtEl>
                                          <p:spTgt spid="64"/>
                                        </p:tgtEl>
                                        <p:attrNameLst>
                                          <p:attrName>ppt_x</p:attrName>
                                          <p:attrName>ppt_y</p:attrName>
                                        </p:attrNameLst>
                                      </p:cBhvr>
                                      <p:rCtr x="59089" y="-64329"/>
                                    </p:animMotion>
                                  </p:childTnLst>
                                </p:cTn>
                              </p:par>
                              <p:par>
                                <p:cTn id="39" presetID="8" presetClass="emph" presetSubtype="0" fill="hold" grpId="1" nodeType="withEffect">
                                  <p:stCondLst>
                                    <p:cond delay="0"/>
                                  </p:stCondLst>
                                  <p:childTnLst>
                                    <p:animRot by="21600000">
                                      <p:cBhvr>
                                        <p:cTn id="40" dur="4500" fill="hold"/>
                                        <p:tgtEl>
                                          <p:spTgt spid="64"/>
                                        </p:tgtEl>
                                        <p:attrNameLst>
                                          <p:attrName>r</p:attrName>
                                        </p:attrNameLst>
                                      </p:cBhvr>
                                    </p:animRot>
                                  </p:childTnLst>
                                </p:cTn>
                              </p:par>
                              <p:par>
                                <p:cTn id="41" presetID="0" presetClass="path" presetSubtype="0" accel="50000" decel="50000" fill="hold" grpId="0" nodeType="withEffect">
                                  <p:stCondLst>
                                    <p:cond delay="0"/>
                                  </p:stCondLst>
                                  <p:childTnLst>
                                    <p:animMotion origin="layout" path="M -1.04167E-6 -1.48148E-6 C 0.20833 -0.00509 1.16133 -0.51597 1.19948 -1.40185 " pathEditMode="relative" rAng="0" ptsTypes="AA">
                                      <p:cBhvr>
                                        <p:cTn id="42" dur="2000" fill="hold"/>
                                        <p:tgtEl>
                                          <p:spTgt spid="65"/>
                                        </p:tgtEl>
                                        <p:attrNameLst>
                                          <p:attrName>ppt_x</p:attrName>
                                          <p:attrName>ppt_y</p:attrName>
                                        </p:attrNameLst>
                                      </p:cBhvr>
                                      <p:rCtr x="59974" y="-70093"/>
                                    </p:animMotion>
                                  </p:childTnLst>
                                </p:cTn>
                              </p:par>
                              <p:par>
                                <p:cTn id="43" presetID="8" presetClass="emph" presetSubtype="0" fill="hold" grpId="1" nodeType="withEffect">
                                  <p:stCondLst>
                                    <p:cond delay="0"/>
                                  </p:stCondLst>
                                  <p:childTnLst>
                                    <p:animRot by="21600000">
                                      <p:cBhvr>
                                        <p:cTn id="44" dur="3500" fill="hold"/>
                                        <p:tgtEl>
                                          <p:spTgt spid="65"/>
                                        </p:tgtEl>
                                        <p:attrNameLst>
                                          <p:attrName>r</p:attrName>
                                        </p:attrNameLst>
                                      </p:cBhvr>
                                    </p:animRot>
                                  </p:childTnLst>
                                </p:cTn>
                              </p:par>
                              <p:par>
                                <p:cTn id="45" presetID="0" presetClass="path" presetSubtype="0" accel="50000" decel="50000" fill="hold" grpId="0" nodeType="withEffect">
                                  <p:stCondLst>
                                    <p:cond delay="0"/>
                                  </p:stCondLst>
                                  <p:childTnLst>
                                    <p:animMotion origin="layout" path="M 1.66667E-6 -1.48148E-6 C 0.20456 -0.00579 1.13919 -0.60092 1.17695 -1.63217 " pathEditMode="relative" rAng="0" ptsTypes="AA">
                                      <p:cBhvr>
                                        <p:cTn id="46" dur="2000" fill="hold"/>
                                        <p:tgtEl>
                                          <p:spTgt spid="66"/>
                                        </p:tgtEl>
                                        <p:attrNameLst>
                                          <p:attrName>ppt_x</p:attrName>
                                          <p:attrName>ppt_y</p:attrName>
                                        </p:attrNameLst>
                                      </p:cBhvr>
                                      <p:rCtr x="58841" y="-81620"/>
                                    </p:animMotion>
                                  </p:childTnLst>
                                </p:cTn>
                              </p:par>
                              <p:par>
                                <p:cTn id="47" presetID="8" presetClass="emph" presetSubtype="0" fill="hold" grpId="1" nodeType="withEffect">
                                  <p:stCondLst>
                                    <p:cond delay="0"/>
                                  </p:stCondLst>
                                  <p:childTnLst>
                                    <p:animRot by="21600000">
                                      <p:cBhvr>
                                        <p:cTn id="48" dur="4500" fill="hold"/>
                                        <p:tgtEl>
                                          <p:spTgt spid="66"/>
                                        </p:tgtEl>
                                        <p:attrNameLst>
                                          <p:attrName>r</p:attrName>
                                        </p:attrNameLst>
                                      </p:cBhvr>
                                    </p:animRot>
                                  </p:childTnLst>
                                </p:cTn>
                              </p:par>
                              <p:par>
                                <p:cTn id="49" presetID="0" presetClass="path" presetSubtype="0" accel="50000" decel="50000" fill="hold" grpId="0" nodeType="withEffect">
                                  <p:stCondLst>
                                    <p:cond delay="250"/>
                                  </p:stCondLst>
                                  <p:childTnLst>
                                    <p:animMotion origin="layout" path="M -3.95833E-6 -4.44444E-6 C 0.19688 -0.00509 1.09701 -0.51643 1.13321 -1.403 " pathEditMode="relative" rAng="0" ptsTypes="AA">
                                      <p:cBhvr>
                                        <p:cTn id="50" dur="2000" fill="hold"/>
                                        <p:tgtEl>
                                          <p:spTgt spid="67"/>
                                        </p:tgtEl>
                                        <p:attrNameLst>
                                          <p:attrName>ppt_x</p:attrName>
                                          <p:attrName>ppt_y</p:attrName>
                                        </p:attrNameLst>
                                      </p:cBhvr>
                                      <p:rCtr x="56654" y="-70162"/>
                                    </p:animMotion>
                                  </p:childTnLst>
                                </p:cTn>
                              </p:par>
                              <p:par>
                                <p:cTn id="51" presetID="8" presetClass="emph" presetSubtype="0" fill="hold" grpId="1" nodeType="withEffect">
                                  <p:stCondLst>
                                    <p:cond delay="0"/>
                                  </p:stCondLst>
                                  <p:childTnLst>
                                    <p:animRot by="21600000">
                                      <p:cBhvr>
                                        <p:cTn id="52" dur="4500" fill="hold"/>
                                        <p:tgtEl>
                                          <p:spTgt spid="67"/>
                                        </p:tgtEl>
                                        <p:attrNameLst>
                                          <p:attrName>r</p:attrName>
                                        </p:attrNameLst>
                                      </p:cBhvr>
                                    </p:animRot>
                                  </p:childTnLst>
                                </p:cTn>
                              </p:par>
                              <p:par>
                                <p:cTn id="53" presetID="0" presetClass="path" presetSubtype="0" accel="50000" decel="50000" fill="hold" grpId="0" nodeType="withEffect">
                                  <p:stCondLst>
                                    <p:cond delay="0"/>
                                  </p:stCondLst>
                                  <p:childTnLst>
                                    <p:animMotion origin="layout" path="M 2.91667E-6 -0.00047 C 0.56393 -0.13612 1.57708 -0.82547 1.18606 -1.34028 C 0.79544 -1.85672 0.1069 -1.30463 0.7944 -0.48287 " pathEditMode="relative" rAng="0" ptsTypes="AAA">
                                      <p:cBhvr>
                                        <p:cTn id="54" dur="5000" fill="hold"/>
                                        <p:tgtEl>
                                          <p:spTgt spid="68"/>
                                        </p:tgtEl>
                                        <p:attrNameLst>
                                          <p:attrName>ppt_x</p:attrName>
                                          <p:attrName>ppt_y</p:attrName>
                                        </p:attrNameLst>
                                      </p:cBhvr>
                                      <p:rCtr x="63672" y="-77014"/>
                                    </p:animMotion>
                                  </p:childTnLst>
                                </p:cTn>
                              </p:par>
                              <p:par>
                                <p:cTn id="55" presetID="8" presetClass="emph" presetSubtype="0" repeatCount="2000" fill="hold" grpId="1" nodeType="withEffect">
                                  <p:stCondLst>
                                    <p:cond delay="0"/>
                                  </p:stCondLst>
                                  <p:childTnLst>
                                    <p:animRot by="21600000">
                                      <p:cBhvr>
                                        <p:cTn id="56" dur="1750" fill="hold"/>
                                        <p:tgtEl>
                                          <p:spTgt spid="68"/>
                                        </p:tgtEl>
                                        <p:attrNameLst>
                                          <p:attrName>r</p:attrName>
                                        </p:attrNameLst>
                                      </p:cBhvr>
                                    </p:animRot>
                                  </p:childTnLst>
                                </p:cTn>
                              </p:par>
                              <p:par>
                                <p:cTn id="57" presetID="6" presetClass="emph" presetSubtype="0" decel="32000" fill="hold" grpId="2" nodeType="withEffect">
                                  <p:stCondLst>
                                    <p:cond delay="0"/>
                                  </p:stCondLst>
                                  <p:childTnLst>
                                    <p:animScale>
                                      <p:cBhvr>
                                        <p:cTn id="58" dur="1500" fill="hold"/>
                                        <p:tgtEl>
                                          <p:spTgt spid="68"/>
                                        </p:tgtEl>
                                      </p:cBhvr>
                                      <p:by x="750000" y="750000"/>
                                    </p:animScale>
                                  </p:childTnLst>
                                </p:cTn>
                              </p:par>
                              <p:par>
                                <p:cTn id="59" presetID="10" presetClass="exit" presetSubtype="0" fill="hold" grpId="3" nodeType="withEffect">
                                  <p:stCondLst>
                                    <p:cond delay="0"/>
                                  </p:stCondLst>
                                  <p:childTnLst>
                                    <p:animEffect transition="out" filter="fade">
                                      <p:cBhvr>
                                        <p:cTn id="60" dur="1000"/>
                                        <p:tgtEl>
                                          <p:spTgt spid="68"/>
                                        </p:tgtEl>
                                      </p:cBhvr>
                                    </p:animEffect>
                                    <p:set>
                                      <p:cBhvr>
                                        <p:cTn id="61" dur="1" fill="hold">
                                          <p:stCondLst>
                                            <p:cond delay="9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P spid="62" grpId="3"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8" grpId="2" animBg="1"/>
      <p:bldP spid="68" grpId="3"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648197" y="1279148"/>
            <a:ext cx="6929291" cy="1518477"/>
            <a:chOff x="4330597" y="1524812"/>
            <a:chExt cx="6929291" cy="1518477"/>
          </a:xfrm>
        </p:grpSpPr>
        <p:grpSp>
          <p:nvGrpSpPr>
            <p:cNvPr id="18" name="组合 17"/>
            <p:cNvGrpSpPr>
              <a:grpSpLocks/>
            </p:cNvGrpSpPr>
            <p:nvPr/>
          </p:nvGrpSpPr>
          <p:grpSpPr bwMode="auto">
            <a:xfrm>
              <a:off x="4330597" y="1916748"/>
              <a:ext cx="975498" cy="1126541"/>
              <a:chOff x="-20634" y="-21023"/>
              <a:chExt cx="1164110" cy="936179"/>
            </a:xfrm>
          </p:grpSpPr>
          <p:pic>
            <p:nvPicPr>
              <p:cNvPr id="19"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latin typeface="微软雅黑" panose="020B0503020204020204" pitchFamily="34" charset="-122"/>
                    <a:ea typeface="微软雅黑" panose="020B0503020204020204" pitchFamily="34" charset="-122"/>
                  </a:rPr>
                  <a:t>一</a:t>
                </a:r>
                <a:endParaRPr lang="zh-CN" altLang="en-US" sz="1680" b="1" dirty="0">
                  <a:solidFill>
                    <a:srgbClr val="FEFEE3"/>
                  </a:solidFill>
                  <a:latin typeface="微软雅黑" panose="020B0503020204020204" pitchFamily="34" charset="-122"/>
                  <a:ea typeface="微软雅黑" panose="020B0503020204020204" pitchFamily="34" charset="-122"/>
                </a:endParaRPr>
              </a:p>
            </p:txBody>
          </p:sp>
        </p:grpSp>
        <p:sp>
          <p:nvSpPr>
            <p:cNvPr id="21" name="圆角矩形 26"/>
            <p:cNvSpPr>
              <a:spLocks noChangeArrowheads="1"/>
            </p:cNvSpPr>
            <p:nvPr/>
          </p:nvSpPr>
          <p:spPr bwMode="auto">
            <a:xfrm>
              <a:off x="5421586" y="1524812"/>
              <a:ext cx="5465286" cy="1450061"/>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什么是组织生活会？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4347888" y="2648838"/>
              <a:ext cx="691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3650469" y="2168540"/>
            <a:ext cx="6929291" cy="1545773"/>
            <a:chOff x="4330597" y="1497516"/>
            <a:chExt cx="6929291" cy="1545773"/>
          </a:xfrm>
        </p:grpSpPr>
        <p:grpSp>
          <p:nvGrpSpPr>
            <p:cNvPr id="45" name="组合 17"/>
            <p:cNvGrpSpPr>
              <a:grpSpLocks/>
            </p:cNvGrpSpPr>
            <p:nvPr/>
          </p:nvGrpSpPr>
          <p:grpSpPr bwMode="auto">
            <a:xfrm>
              <a:off x="4330597" y="1916748"/>
              <a:ext cx="975498" cy="1126541"/>
              <a:chOff x="-20634" y="-21023"/>
              <a:chExt cx="1164110" cy="936179"/>
            </a:xfrm>
          </p:grpSpPr>
          <p:pic>
            <p:nvPicPr>
              <p:cNvPr id="48"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6" name="圆角矩形 26"/>
            <p:cNvSpPr>
              <a:spLocks noChangeArrowheads="1"/>
            </p:cNvSpPr>
            <p:nvPr/>
          </p:nvSpPr>
          <p:spPr bwMode="auto">
            <a:xfrm>
              <a:off x="5435234" y="1497516"/>
              <a:ext cx="5465286" cy="1450061"/>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4347888" y="2648838"/>
              <a:ext cx="691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3650469" y="3096604"/>
            <a:ext cx="6929291" cy="1573069"/>
            <a:chOff x="4330597" y="1470220"/>
            <a:chExt cx="6929291" cy="1573069"/>
          </a:xfrm>
        </p:grpSpPr>
        <p:grpSp>
          <p:nvGrpSpPr>
            <p:cNvPr id="51" name="组合 17"/>
            <p:cNvGrpSpPr>
              <a:grpSpLocks/>
            </p:cNvGrpSpPr>
            <p:nvPr/>
          </p:nvGrpSpPr>
          <p:grpSpPr bwMode="auto">
            <a:xfrm>
              <a:off x="4330597" y="1916748"/>
              <a:ext cx="975498" cy="1126541"/>
              <a:chOff x="-20634" y="-21023"/>
              <a:chExt cx="1164110" cy="936179"/>
            </a:xfrm>
          </p:grpSpPr>
          <p:pic>
            <p:nvPicPr>
              <p:cNvPr id="54"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52" name="圆角矩形 26"/>
            <p:cNvSpPr>
              <a:spLocks noChangeArrowheads="1"/>
            </p:cNvSpPr>
            <p:nvPr/>
          </p:nvSpPr>
          <p:spPr bwMode="auto">
            <a:xfrm>
              <a:off x="5448882" y="1470220"/>
              <a:ext cx="5465286" cy="1450061"/>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什么是民主评议党员制度？</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4347888" y="2648838"/>
              <a:ext cx="691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3639093" y="4013292"/>
            <a:ext cx="6929291" cy="1545773"/>
            <a:chOff x="4330597" y="1497516"/>
            <a:chExt cx="6929291" cy="1545773"/>
          </a:xfrm>
        </p:grpSpPr>
        <p:grpSp>
          <p:nvGrpSpPr>
            <p:cNvPr id="57" name="组合 17"/>
            <p:cNvGrpSpPr>
              <a:grpSpLocks/>
            </p:cNvGrpSpPr>
            <p:nvPr/>
          </p:nvGrpSpPr>
          <p:grpSpPr bwMode="auto">
            <a:xfrm>
              <a:off x="4330597" y="1916748"/>
              <a:ext cx="975498" cy="1126541"/>
              <a:chOff x="-20634" y="-21023"/>
              <a:chExt cx="1164110" cy="936179"/>
            </a:xfrm>
          </p:grpSpPr>
          <p:pic>
            <p:nvPicPr>
              <p:cNvPr id="60"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58" name="圆角矩形 26"/>
            <p:cNvSpPr>
              <a:spLocks noChangeArrowheads="1"/>
            </p:cNvSpPr>
            <p:nvPr/>
          </p:nvSpPr>
          <p:spPr bwMode="auto">
            <a:xfrm>
              <a:off x="5476177" y="1497516"/>
              <a:ext cx="5655881" cy="1450061"/>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组织生活会与民主生活会的区别是什么？</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347888" y="2648838"/>
              <a:ext cx="691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3655013" y="4902684"/>
            <a:ext cx="7003908" cy="1545773"/>
            <a:chOff x="4330597" y="1497516"/>
            <a:chExt cx="7003908" cy="1545773"/>
          </a:xfrm>
        </p:grpSpPr>
        <p:grpSp>
          <p:nvGrpSpPr>
            <p:cNvPr id="63" name="组合 17"/>
            <p:cNvGrpSpPr>
              <a:grpSpLocks/>
            </p:cNvGrpSpPr>
            <p:nvPr/>
          </p:nvGrpSpPr>
          <p:grpSpPr bwMode="auto">
            <a:xfrm>
              <a:off x="4330597" y="1916748"/>
              <a:ext cx="975498" cy="1126541"/>
              <a:chOff x="-20634" y="-21023"/>
              <a:chExt cx="1164110" cy="936179"/>
            </a:xfrm>
          </p:grpSpPr>
          <p:pic>
            <p:nvPicPr>
              <p:cNvPr id="66"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4" name="圆角矩形 26"/>
            <p:cNvSpPr>
              <a:spLocks noChangeArrowheads="1"/>
            </p:cNvSpPr>
            <p:nvPr/>
          </p:nvSpPr>
          <p:spPr bwMode="auto">
            <a:xfrm>
              <a:off x="5476177" y="1497516"/>
              <a:ext cx="5858328" cy="1450061"/>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组织生活会和民主评议党员的关系是什么？</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4347888" y="2648838"/>
              <a:ext cx="691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69" name="右大括号 68"/>
          <p:cNvSpPr/>
          <p:nvPr/>
        </p:nvSpPr>
        <p:spPr>
          <a:xfrm flipH="1">
            <a:off x="2906989" y="1841044"/>
            <a:ext cx="432000" cy="2052000"/>
          </a:xfrm>
          <a:prstGeom prst="rightBrace">
            <a:avLst/>
          </a:prstGeom>
          <a:ln w="38100">
            <a:solidFill>
              <a:srgbClr val="FF0000"/>
            </a:solidFill>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70" name="右大括号 69"/>
          <p:cNvSpPr/>
          <p:nvPr/>
        </p:nvSpPr>
        <p:spPr>
          <a:xfrm flipH="1">
            <a:off x="2936557" y="4463732"/>
            <a:ext cx="432000" cy="1368000"/>
          </a:xfrm>
          <a:prstGeom prst="rightBrace">
            <a:avLst/>
          </a:prstGeom>
          <a:ln w="38100">
            <a:solidFill>
              <a:srgbClr val="FF0000"/>
            </a:solidFill>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grpSp>
        <p:nvGrpSpPr>
          <p:cNvPr id="83" name="组合 82"/>
          <p:cNvGrpSpPr/>
          <p:nvPr/>
        </p:nvGrpSpPr>
        <p:grpSpPr>
          <a:xfrm>
            <a:off x="1188495" y="2586748"/>
            <a:ext cx="1253570" cy="584776"/>
            <a:chOff x="1106607" y="2654988"/>
            <a:chExt cx="1253570" cy="584776"/>
          </a:xfrm>
        </p:grpSpPr>
        <p:grpSp>
          <p:nvGrpSpPr>
            <p:cNvPr id="71" name="组合 70"/>
            <p:cNvGrpSpPr/>
            <p:nvPr/>
          </p:nvGrpSpPr>
          <p:grpSpPr>
            <a:xfrm>
              <a:off x="1106607" y="2654988"/>
              <a:ext cx="562791" cy="584775"/>
              <a:chOff x="539551" y="2067212"/>
              <a:chExt cx="629896" cy="654503"/>
            </a:xfrm>
          </p:grpSpPr>
          <p:grpSp>
            <p:nvGrpSpPr>
              <p:cNvPr id="72" name="组合 6"/>
              <p:cNvGrpSpPr/>
              <p:nvPr/>
            </p:nvGrpSpPr>
            <p:grpSpPr>
              <a:xfrm>
                <a:off x="539551" y="2101067"/>
                <a:ext cx="629896" cy="594900"/>
                <a:chOff x="2123728" y="1779662"/>
                <a:chExt cx="1296144" cy="1224136"/>
              </a:xfrm>
            </p:grpSpPr>
            <p:sp>
              <p:nvSpPr>
                <p:cNvPr id="74" name="矩形 73"/>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ndParaRPr>
                </a:p>
              </p:txBody>
            </p:sp>
            <p:cxnSp>
              <p:nvCxnSpPr>
                <p:cNvPr id="75" name="直接连接符 74"/>
                <p:cNvCxnSpPr>
                  <a:stCxn id="74" idx="1"/>
                  <a:endCxn id="74"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74" idx="0"/>
                  <a:endCxn id="74"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653089" y="2067212"/>
                <a:ext cx="410878" cy="654503"/>
              </a:xfrm>
              <a:prstGeom prst="rect">
                <a:avLst/>
              </a:prstGeom>
            </p:spPr>
            <p:txBody>
              <a:bodyPr wrap="square">
                <a:spAutoFit/>
              </a:bodyPr>
              <a:lstStyle/>
              <a:p>
                <a:pPr algn="ctr"/>
                <a:r>
                  <a:rPr lang="zh-CN" altLang="en-US" sz="3200" b="1" dirty="0" smtClean="0">
                    <a:solidFill>
                      <a:srgbClr val="C00000"/>
                    </a:solidFill>
                    <a:latin typeface="微软雅黑" pitchFamily="34" charset="-122"/>
                    <a:ea typeface="微软雅黑" pitchFamily="34" charset="-122"/>
                  </a:rPr>
                  <a:t>概</a:t>
                </a:r>
                <a:endParaRPr lang="zh-CN" altLang="en-US" sz="3200" b="1" dirty="0">
                  <a:solidFill>
                    <a:srgbClr val="C00000"/>
                  </a:solidFill>
                  <a:latin typeface="微软雅黑" pitchFamily="34" charset="-122"/>
                  <a:ea typeface="微软雅黑" pitchFamily="34" charset="-122"/>
                </a:endParaRPr>
              </a:p>
            </p:txBody>
          </p:sp>
        </p:grpSp>
        <p:grpSp>
          <p:nvGrpSpPr>
            <p:cNvPr id="77" name="组合 76"/>
            <p:cNvGrpSpPr/>
            <p:nvPr/>
          </p:nvGrpSpPr>
          <p:grpSpPr>
            <a:xfrm>
              <a:off x="1797388" y="2654989"/>
              <a:ext cx="562789" cy="584775"/>
              <a:chOff x="1260991" y="2064902"/>
              <a:chExt cx="629896" cy="654502"/>
            </a:xfrm>
          </p:grpSpPr>
          <p:grpSp>
            <p:nvGrpSpPr>
              <p:cNvPr id="78" name="组合 77"/>
              <p:cNvGrpSpPr/>
              <p:nvPr/>
            </p:nvGrpSpPr>
            <p:grpSpPr>
              <a:xfrm>
                <a:off x="1260991" y="2101067"/>
                <a:ext cx="629896" cy="594900"/>
                <a:chOff x="2123728" y="1779662"/>
                <a:chExt cx="1296144" cy="1224136"/>
              </a:xfrm>
            </p:grpSpPr>
            <p:sp>
              <p:nvSpPr>
                <p:cNvPr id="80" name="矩形 79"/>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ndParaRPr>
                </a:p>
              </p:txBody>
            </p:sp>
            <p:cxnSp>
              <p:nvCxnSpPr>
                <p:cNvPr id="81" name="直接连接符 80"/>
                <p:cNvCxnSpPr>
                  <a:stCxn id="80" idx="1"/>
                  <a:endCxn id="80"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80" idx="0"/>
                  <a:endCxn id="80"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9" name="矩形 78"/>
              <p:cNvSpPr/>
              <p:nvPr/>
            </p:nvSpPr>
            <p:spPr>
              <a:xfrm>
                <a:off x="1353592" y="2064902"/>
                <a:ext cx="410878" cy="654502"/>
              </a:xfrm>
              <a:prstGeom prst="rect">
                <a:avLst/>
              </a:prstGeom>
            </p:spPr>
            <p:txBody>
              <a:bodyPr wrap="square">
                <a:spAutoFit/>
              </a:bodyPr>
              <a:lstStyle/>
              <a:p>
                <a:pPr algn="ctr"/>
                <a:r>
                  <a:rPr lang="zh-CN" altLang="en-US" sz="3200" b="1" dirty="0" smtClean="0">
                    <a:solidFill>
                      <a:srgbClr val="C00000"/>
                    </a:solidFill>
                    <a:latin typeface="微软雅黑" pitchFamily="34" charset="-122"/>
                    <a:ea typeface="微软雅黑" pitchFamily="34" charset="-122"/>
                  </a:rPr>
                  <a:t>念</a:t>
                </a:r>
                <a:endParaRPr lang="zh-CN" altLang="en-US" sz="3200" b="1" dirty="0">
                  <a:solidFill>
                    <a:srgbClr val="C00000"/>
                  </a:solidFill>
                  <a:latin typeface="微软雅黑" pitchFamily="34" charset="-122"/>
                  <a:ea typeface="微软雅黑" pitchFamily="34" charset="-122"/>
                </a:endParaRPr>
              </a:p>
            </p:txBody>
          </p:sp>
        </p:grpSp>
      </p:grpSp>
      <p:grpSp>
        <p:nvGrpSpPr>
          <p:cNvPr id="84" name="组合 83"/>
          <p:cNvGrpSpPr/>
          <p:nvPr/>
        </p:nvGrpSpPr>
        <p:grpSpPr>
          <a:xfrm>
            <a:off x="1177119" y="4840939"/>
            <a:ext cx="1253570" cy="584777"/>
            <a:chOff x="1106607" y="2654987"/>
            <a:chExt cx="1253570" cy="584777"/>
          </a:xfrm>
        </p:grpSpPr>
        <p:grpSp>
          <p:nvGrpSpPr>
            <p:cNvPr id="85" name="组合 70"/>
            <p:cNvGrpSpPr/>
            <p:nvPr/>
          </p:nvGrpSpPr>
          <p:grpSpPr>
            <a:xfrm>
              <a:off x="1106607" y="2654987"/>
              <a:ext cx="562791" cy="584775"/>
              <a:chOff x="539551" y="2067211"/>
              <a:chExt cx="629896" cy="654503"/>
            </a:xfrm>
          </p:grpSpPr>
          <p:grpSp>
            <p:nvGrpSpPr>
              <p:cNvPr id="92" name="组合 6"/>
              <p:cNvGrpSpPr/>
              <p:nvPr/>
            </p:nvGrpSpPr>
            <p:grpSpPr>
              <a:xfrm>
                <a:off x="539551" y="2101067"/>
                <a:ext cx="629896" cy="594900"/>
                <a:chOff x="2123728" y="1779662"/>
                <a:chExt cx="1296144" cy="1224136"/>
              </a:xfrm>
            </p:grpSpPr>
            <p:sp>
              <p:nvSpPr>
                <p:cNvPr id="94" name="矩形 93"/>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ndParaRPr>
                </a:p>
              </p:txBody>
            </p:sp>
            <p:cxnSp>
              <p:nvCxnSpPr>
                <p:cNvPr id="95" name="直接连接符 94"/>
                <p:cNvCxnSpPr>
                  <a:stCxn id="94" idx="1"/>
                  <a:endCxn id="94"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94" idx="0"/>
                  <a:endCxn id="94"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3" name="矩形 92"/>
              <p:cNvSpPr/>
              <p:nvPr/>
            </p:nvSpPr>
            <p:spPr>
              <a:xfrm>
                <a:off x="653089" y="2067211"/>
                <a:ext cx="410878" cy="654503"/>
              </a:xfrm>
              <a:prstGeom prst="rect">
                <a:avLst/>
              </a:prstGeom>
            </p:spPr>
            <p:txBody>
              <a:bodyPr wrap="square">
                <a:spAutoFit/>
              </a:bodyPr>
              <a:lstStyle/>
              <a:p>
                <a:pPr algn="ctr"/>
                <a:r>
                  <a:rPr lang="zh-CN" altLang="en-US" sz="3200" b="1" dirty="0" smtClean="0">
                    <a:solidFill>
                      <a:srgbClr val="C00000"/>
                    </a:solidFill>
                    <a:latin typeface="微软雅黑" pitchFamily="34" charset="-122"/>
                    <a:ea typeface="微软雅黑" pitchFamily="34" charset="-122"/>
                  </a:rPr>
                  <a:t>关</a:t>
                </a:r>
                <a:endParaRPr lang="zh-CN" altLang="en-US" sz="3200" b="1" dirty="0">
                  <a:solidFill>
                    <a:srgbClr val="C00000"/>
                  </a:solidFill>
                  <a:latin typeface="微软雅黑" pitchFamily="34" charset="-122"/>
                  <a:ea typeface="微软雅黑" pitchFamily="34" charset="-122"/>
                </a:endParaRPr>
              </a:p>
            </p:txBody>
          </p:sp>
        </p:grpSp>
        <p:grpSp>
          <p:nvGrpSpPr>
            <p:cNvPr id="86" name="组合 76"/>
            <p:cNvGrpSpPr/>
            <p:nvPr/>
          </p:nvGrpSpPr>
          <p:grpSpPr>
            <a:xfrm>
              <a:off x="1797388" y="2654989"/>
              <a:ext cx="562789" cy="584775"/>
              <a:chOff x="1260991" y="2064902"/>
              <a:chExt cx="629896" cy="654502"/>
            </a:xfrm>
          </p:grpSpPr>
          <p:grpSp>
            <p:nvGrpSpPr>
              <p:cNvPr id="87" name="组合 77"/>
              <p:cNvGrpSpPr/>
              <p:nvPr/>
            </p:nvGrpSpPr>
            <p:grpSpPr>
              <a:xfrm>
                <a:off x="1260991" y="2101067"/>
                <a:ext cx="629896" cy="594900"/>
                <a:chOff x="2123728" y="1779662"/>
                <a:chExt cx="1296144" cy="1224136"/>
              </a:xfrm>
            </p:grpSpPr>
            <p:sp>
              <p:nvSpPr>
                <p:cNvPr id="89" name="矩形 88"/>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ndParaRPr>
                </a:p>
              </p:txBody>
            </p:sp>
            <p:cxnSp>
              <p:nvCxnSpPr>
                <p:cNvPr id="90" name="直接连接符 89"/>
                <p:cNvCxnSpPr>
                  <a:stCxn id="89" idx="1"/>
                  <a:endCxn id="89"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0"/>
                  <a:endCxn id="89"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矩形 87"/>
              <p:cNvSpPr/>
              <p:nvPr/>
            </p:nvSpPr>
            <p:spPr>
              <a:xfrm>
                <a:off x="1353592" y="2064902"/>
                <a:ext cx="410878" cy="654502"/>
              </a:xfrm>
              <a:prstGeom prst="rect">
                <a:avLst/>
              </a:prstGeom>
            </p:spPr>
            <p:txBody>
              <a:bodyPr wrap="square">
                <a:spAutoFit/>
              </a:bodyPr>
              <a:lstStyle/>
              <a:p>
                <a:pPr algn="ctr"/>
                <a:r>
                  <a:rPr lang="zh-CN" altLang="en-US" sz="3200" b="1" dirty="0" smtClean="0">
                    <a:solidFill>
                      <a:srgbClr val="C00000"/>
                    </a:solidFill>
                    <a:latin typeface="微软雅黑" pitchFamily="34" charset="-122"/>
                    <a:ea typeface="微软雅黑" pitchFamily="34" charset="-122"/>
                  </a:rPr>
                  <a:t>系</a:t>
                </a:r>
                <a:endParaRPr lang="zh-CN" altLang="en-US" sz="3200" b="1" dirty="0">
                  <a:solidFill>
                    <a:srgbClr val="C00000"/>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val="1360084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right)">
                                      <p:cBhvr>
                                        <p:cTn id="28" dur="500"/>
                                        <p:tgtEl>
                                          <p:spTgt spid="69"/>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right)">
                                      <p:cBhvr>
                                        <p:cTn id="36" dur="500"/>
                                        <p:tgtEl>
                                          <p:spTgt spid="70"/>
                                        </p:tgtEl>
                                      </p:cBhvr>
                                    </p:animEffect>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wipe(right)">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87609" y="1279615"/>
            <a:ext cx="9430603" cy="505010"/>
          </a:xfrm>
          <a:prstGeom prst="rect">
            <a:avLst/>
          </a:prstGeom>
          <a:solidFill>
            <a:srgbClr val="C00000"/>
          </a:solidFill>
        </p:spPr>
        <p:txBody>
          <a:bodyPr wrap="square">
            <a:spAutoFit/>
          </a:bodyPr>
          <a:lstStyle/>
          <a:p>
            <a:pPr algn="ctr">
              <a:lnSpc>
                <a:spcPct val="120000"/>
              </a:lnSpc>
            </a:pPr>
            <a:r>
              <a:rPr lang="zh-CN" altLang="en-US" sz="2400" b="1" dirty="0" smtClean="0">
                <a:solidFill>
                  <a:srgbClr val="FFFACD"/>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党员为什么要参加党的组织生活？为什么落实党的组织生活制度？</a:t>
            </a:r>
            <a:endParaRPr lang="zh-CN" altLang="en-US" sz="2400" dirty="0">
              <a:solidFill>
                <a:srgbClr val="FFFACD"/>
              </a:solidFill>
              <a:effectLst>
                <a:outerShdw blurRad="38100" dist="38100" dir="2700000" algn="tl">
                  <a:srgbClr val="000000">
                    <a:alpha val="43137"/>
                  </a:srgbClr>
                </a:outerShdw>
              </a:effectLst>
            </a:endParaRPr>
          </a:p>
        </p:txBody>
      </p:sp>
      <p:grpSp>
        <p:nvGrpSpPr>
          <p:cNvPr id="40" name="组合 39"/>
          <p:cNvGrpSpPr/>
          <p:nvPr/>
        </p:nvGrpSpPr>
        <p:grpSpPr>
          <a:xfrm>
            <a:off x="1418155" y="2347414"/>
            <a:ext cx="9349947" cy="3493827"/>
            <a:chOff x="1008715" y="2347414"/>
            <a:chExt cx="9349947" cy="3493827"/>
          </a:xfrm>
        </p:grpSpPr>
        <p:sp>
          <p:nvSpPr>
            <p:cNvPr id="35" name="矩形 34"/>
            <p:cNvSpPr/>
            <p:nvPr/>
          </p:nvSpPr>
          <p:spPr>
            <a:xfrm>
              <a:off x="2456608" y="2347414"/>
              <a:ext cx="7902054" cy="3493827"/>
            </a:xfrm>
            <a:prstGeom prst="rect">
              <a:avLst/>
            </a:prstGeom>
            <a:noFill/>
            <a:ln w="31750">
              <a:gradFill>
                <a:gsLst>
                  <a:gs pos="0">
                    <a:srgbClr val="FF0000"/>
                  </a:gs>
                  <a:gs pos="100000">
                    <a:srgbClr val="C0000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user\Desktop\11.png"/>
            <p:cNvPicPr>
              <a:picLocks noChangeAspect="1" noChangeArrowheads="1"/>
            </p:cNvPicPr>
            <p:nvPr/>
          </p:nvPicPr>
          <p:blipFill>
            <a:blip r:embed="rId2" cstate="print"/>
            <a:srcRect/>
            <a:stretch>
              <a:fillRect/>
            </a:stretch>
          </p:blipFill>
          <p:spPr bwMode="auto">
            <a:xfrm>
              <a:off x="1008715" y="2657275"/>
              <a:ext cx="2169123" cy="2890356"/>
            </a:xfrm>
            <a:prstGeom prst="rect">
              <a:avLst/>
            </a:prstGeom>
            <a:noFill/>
          </p:spPr>
        </p:pic>
        <p:sp>
          <p:nvSpPr>
            <p:cNvPr id="39" name="矩形 38"/>
            <p:cNvSpPr/>
            <p:nvPr/>
          </p:nvSpPr>
          <p:spPr>
            <a:xfrm>
              <a:off x="2934269" y="2485620"/>
              <a:ext cx="7410734" cy="3170099"/>
            </a:xfrm>
            <a:prstGeom prst="rect">
              <a:avLst/>
            </a:prstGeom>
          </p:spPr>
          <p:txBody>
            <a:bodyPr wrap="square">
              <a:spAutoFit/>
            </a:bodyPr>
            <a:lstStyle/>
            <a:p>
              <a:pPr>
                <a:lnSpc>
                  <a:spcPct val="200000"/>
                </a:lnSpc>
              </a:pP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dirty="0" smtClean="0">
                  <a:effectLst>
                    <a:outerShdw blurRad="38100" dist="38100" dir="2700000" algn="tl">
                      <a:srgbClr val="000000">
                        <a:alpha val="43137"/>
                      </a:srgbClr>
                    </a:outerShdw>
                  </a:effectLst>
                  <a:latin typeface="微软雅黑" pitchFamily="34" charset="-122"/>
                  <a:ea typeface="微软雅黑" pitchFamily="34" charset="-122"/>
                </a:rPr>
                <a:t>党章第八条明确规定，“每个党员，不论职务高低，都必须编入党的一个支部、小组或其他特定组织，参加党的组织生活，接受党内外群众的监督。党员领导干部还必须参加党委、党组的民主生活会。不允许有任何不参加党的组织生活、不接受党内外群众监督的特殊党员”。</a:t>
              </a:r>
              <a:endParaRPr lang="zh-CN" altLang="en-US" sz="2000" dirty="0">
                <a:effectLst>
                  <a:outerShdw blurRad="38100" dist="38100" dir="2700000" algn="tl">
                    <a:srgbClr val="000000">
                      <a:alpha val="43137"/>
                    </a:srgbClr>
                  </a:outerShdw>
                </a:effectLst>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5"/>
          <p:cNvGrpSpPr/>
          <p:nvPr/>
        </p:nvGrpSpPr>
        <p:grpSpPr>
          <a:xfrm>
            <a:off x="436832" y="1783643"/>
            <a:ext cx="4842933" cy="4140000"/>
            <a:chOff x="575774" y="1479884"/>
            <a:chExt cx="7213772" cy="4006037"/>
          </a:xfrm>
        </p:grpSpPr>
        <p:sp>
          <p:nvSpPr>
            <p:cNvPr id="32" name="矩形 31"/>
            <p:cNvSpPr/>
            <p:nvPr/>
          </p:nvSpPr>
          <p:spPr>
            <a:xfrm>
              <a:off x="575774" y="1675050"/>
              <a:ext cx="7199999" cy="381087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589546"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6"/>
            <p:cNvSpPr txBox="1"/>
            <p:nvPr/>
          </p:nvSpPr>
          <p:spPr>
            <a:xfrm>
              <a:off x="746457" y="1668002"/>
              <a:ext cx="6543746" cy="387163"/>
            </a:xfrm>
            <a:prstGeom prst="rect">
              <a:avLst/>
            </a:prstGeom>
            <a:noFill/>
          </p:spPr>
          <p:txBody>
            <a:bodyPr wrap="square" rtlCol="0">
              <a:spAutoFit/>
            </a:bodyPr>
            <a:lstStyle/>
            <a:p>
              <a:r>
                <a:rPr lang="zh-CN" altLang="en-US" sz="20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对党员来说，通过参加党的组织生活</a:t>
              </a:r>
              <a:endParaRPr lang="zh-CN" altLang="en-US" sz="20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6" name="矩形 45"/>
            <p:cNvSpPr/>
            <p:nvPr/>
          </p:nvSpPr>
          <p:spPr>
            <a:xfrm>
              <a:off x="738104" y="2329489"/>
              <a:ext cx="6902883" cy="2367649"/>
            </a:xfrm>
            <a:prstGeom prst="rect">
              <a:avLst/>
            </a:prstGeom>
          </p:spPr>
          <p:txBody>
            <a:bodyPr wrap="square">
              <a:spAutoFit/>
            </a:bodyPr>
            <a:lstStyle/>
            <a:p>
              <a:pPr marL="342900" indent="-342900">
                <a:lnSpc>
                  <a:spcPct val="150000"/>
                </a:lnSpc>
                <a:buFont typeface="Wingdings" pitchFamily="2" charset="2"/>
                <a:buChar char="Ø"/>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可以接受党组织的教育，增强组织观念，提高思想觉悟和政治水平</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itchFamily="2" charset="2"/>
                <a:buChar char="Ø"/>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可以在党组织和党内外群众的监督下，发扬优点，克服缺点，纠正错误</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p>
            <a:p>
              <a:pPr>
                <a:buFont typeface="Wingdings" pitchFamily="2" charset="2"/>
                <a:buChar char="Ø"/>
              </a:pPr>
              <a:endParaRPr lang="zh-CN" altLang="zh-CN"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370651" y="1783645"/>
            <a:ext cx="6551866" cy="4140000"/>
            <a:chOff x="6143549" y="1202267"/>
            <a:chExt cx="5715430" cy="4854222"/>
          </a:xfrm>
        </p:grpSpPr>
        <p:grpSp>
          <p:nvGrpSpPr>
            <p:cNvPr id="30" name="组合 25"/>
            <p:cNvGrpSpPr/>
            <p:nvPr/>
          </p:nvGrpSpPr>
          <p:grpSpPr>
            <a:xfrm>
              <a:off x="6186985" y="1202267"/>
              <a:ext cx="5671994" cy="4854222"/>
              <a:chOff x="575774" y="1479884"/>
              <a:chExt cx="7213772" cy="4006037"/>
            </a:xfrm>
          </p:grpSpPr>
          <p:sp>
            <p:nvSpPr>
              <p:cNvPr id="31" name="矩形 30"/>
              <p:cNvSpPr/>
              <p:nvPr/>
            </p:nvSpPr>
            <p:spPr>
              <a:xfrm>
                <a:off x="575774" y="1675050"/>
                <a:ext cx="7199999" cy="381087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89546" y="1588169"/>
                <a:ext cx="7199999"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6"/>
              <p:cNvSpPr txBox="1"/>
              <p:nvPr/>
            </p:nvSpPr>
            <p:spPr>
              <a:xfrm>
                <a:off x="746456" y="1668006"/>
                <a:ext cx="5611407" cy="387163"/>
              </a:xfrm>
              <a:prstGeom prst="rect">
                <a:avLst/>
              </a:prstGeom>
              <a:noFill/>
            </p:spPr>
            <p:txBody>
              <a:bodyPr wrap="none" rtlCol="0">
                <a:spAutoFit/>
              </a:bodyPr>
              <a:lstStyle/>
              <a:p>
                <a:r>
                  <a:rPr lang="zh-CN" altLang="en-US" sz="20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对党组织来说，通过严格落实组织生活制度</a:t>
                </a:r>
                <a:endParaRPr lang="zh-CN" altLang="en-US" sz="20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37" name="矩形 36"/>
            <p:cNvSpPr/>
            <p:nvPr/>
          </p:nvSpPr>
          <p:spPr>
            <a:xfrm>
              <a:off x="6143549" y="2183684"/>
              <a:ext cx="5674523" cy="3698952"/>
            </a:xfrm>
            <a:prstGeom prst="rect">
              <a:avLst/>
            </a:prstGeom>
          </p:spPr>
          <p:txBody>
            <a:bodyPr wrap="square">
              <a:spAutoFit/>
            </a:bodyPr>
            <a:lstStyle/>
            <a:p>
              <a:pPr marL="342900" indent="-342900">
                <a:lnSpc>
                  <a:spcPct val="150000"/>
                </a:lnSpc>
                <a:spcBef>
                  <a:spcPts val="600"/>
                </a:spcBef>
                <a:buFont typeface="Wingdings" pitchFamily="2" charset="2"/>
                <a:buChar char="Ø"/>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可以广泛吸收党员的正确意见和建议，加强和改进党的工作，更好地贯彻执行党的路线、方针、政策</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50000"/>
                </a:lnSpc>
                <a:spcBef>
                  <a:spcPts val="600"/>
                </a:spcBef>
                <a:buFont typeface="Wingdings" pitchFamily="2" charset="2"/>
                <a:buChar char="Ø"/>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可以了解党员的思想、工作、学习等情况，有针对性地对党员进行思想教育，监督党员履行党员义务、遵守纪律</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50000"/>
                </a:lnSpc>
                <a:spcBef>
                  <a:spcPts val="600"/>
                </a:spcBef>
                <a:buFont typeface="Wingdings" pitchFamily="2" charset="2"/>
                <a:buChar char="Ø"/>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可以通过讨论和开展正确的思想斗争，保证党在思想上、政治上的一致，巩固党的团结和统一，提高党的凝聚力和战斗力。</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47422" y="1105252"/>
            <a:ext cx="6556275" cy="1173542"/>
            <a:chOff x="4330597" y="1869747"/>
            <a:chExt cx="6556275" cy="1173542"/>
          </a:xfrm>
        </p:grpSpPr>
        <p:grpSp>
          <p:nvGrpSpPr>
            <p:cNvPr id="9" name="组合 17"/>
            <p:cNvGrpSpPr>
              <a:grpSpLocks/>
            </p:cNvGrpSpPr>
            <p:nvPr/>
          </p:nvGrpSpPr>
          <p:grpSpPr bwMode="auto">
            <a:xfrm>
              <a:off x="4330597" y="1916748"/>
              <a:ext cx="975498" cy="1126541"/>
              <a:chOff x="-20634" y="-21023"/>
              <a:chExt cx="1164110" cy="936179"/>
            </a:xfrm>
          </p:grpSpPr>
          <p:pic>
            <p:nvPicPr>
              <p:cNvPr id="12"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什么是组织生活会？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43331" y="1937723"/>
            <a:ext cx="10871833" cy="1224000"/>
            <a:chOff x="589544" y="1479884"/>
            <a:chExt cx="7200002" cy="1517765"/>
          </a:xfrm>
        </p:grpSpPr>
        <p:sp>
          <p:nvSpPr>
            <p:cNvPr id="27" name="矩形 26"/>
            <p:cNvSpPr/>
            <p:nvPr/>
          </p:nvSpPr>
          <p:spPr>
            <a:xfrm>
              <a:off x="589544" y="1479884"/>
              <a:ext cx="7200000" cy="151776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6"/>
            <p:cNvSpPr txBox="1"/>
            <p:nvPr/>
          </p:nvSpPr>
          <p:spPr>
            <a:xfrm>
              <a:off x="746455" y="1668006"/>
              <a:ext cx="611699"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1.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定义</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1" name="矩形 30"/>
            <p:cNvSpPr/>
            <p:nvPr/>
          </p:nvSpPr>
          <p:spPr>
            <a:xfrm>
              <a:off x="738103" y="2347486"/>
              <a:ext cx="6902883" cy="457973"/>
            </a:xfrm>
            <a:prstGeom prst="rect">
              <a:avLst/>
            </a:prstGeom>
          </p:spPr>
          <p:txBody>
            <a:bodyPr wrap="square">
              <a:spAutoFit/>
            </a:bodyPr>
            <a:lstStyle/>
            <a:p>
              <a:pPr>
                <a:buFont typeface="Wingdings" pitchFamily="2" charset="2"/>
                <a:buChar char="Ø"/>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党支部或党小组以开展批评与自我批评、交流思想、总结经验教训为中心内容的组织生活制度。</a:t>
              </a:r>
              <a:endParaRPr lang="zh-CN" altLang="zh-CN"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43331" y="3496834"/>
            <a:ext cx="10871833" cy="1224000"/>
            <a:chOff x="589544" y="1479884"/>
            <a:chExt cx="7200002" cy="1517765"/>
          </a:xfrm>
        </p:grpSpPr>
        <p:sp>
          <p:nvSpPr>
            <p:cNvPr id="33" name="矩形 32"/>
            <p:cNvSpPr/>
            <p:nvPr/>
          </p:nvSpPr>
          <p:spPr>
            <a:xfrm>
              <a:off x="589544" y="1479884"/>
              <a:ext cx="7200000" cy="151776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44"/>
            <p:cNvSpPr txBox="1"/>
            <p:nvPr/>
          </p:nvSpPr>
          <p:spPr>
            <a:xfrm>
              <a:off x="746455" y="1668006"/>
              <a:ext cx="611699"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2.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形式</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7" name="矩形 36"/>
            <p:cNvSpPr/>
            <p:nvPr/>
          </p:nvSpPr>
          <p:spPr>
            <a:xfrm>
              <a:off x="738103" y="2239250"/>
              <a:ext cx="6902883" cy="491765"/>
            </a:xfrm>
            <a:prstGeom prst="rect">
              <a:avLst/>
            </a:prstGeom>
          </p:spPr>
          <p:txBody>
            <a:bodyPr wrap="square">
              <a:spAutoFit/>
            </a:bodyPr>
            <a:lstStyle/>
            <a:p>
              <a:pPr marL="342900" indent="-342900">
                <a:lnSpc>
                  <a:spcPct val="120000"/>
                </a:lnSpc>
                <a:spcBef>
                  <a:spcPts val="600"/>
                </a:spcBef>
                <a:spcAft>
                  <a:spcPts val="600"/>
                </a:spcAft>
                <a:buFont typeface="Wingdings" pitchFamily="2" charset="2"/>
                <a:buChar char="Ø"/>
              </a:pP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一般以支委会的形式召开，也</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可以采取支部党员大会的形式。</a:t>
              </a:r>
              <a:endPar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47813" y="5070461"/>
            <a:ext cx="10871833" cy="1224000"/>
            <a:chOff x="589544" y="1479884"/>
            <a:chExt cx="7200002" cy="1517765"/>
          </a:xfrm>
        </p:grpSpPr>
        <p:sp>
          <p:nvSpPr>
            <p:cNvPr id="39" name="矩形 38"/>
            <p:cNvSpPr/>
            <p:nvPr/>
          </p:nvSpPr>
          <p:spPr>
            <a:xfrm>
              <a:off x="589544" y="1479884"/>
              <a:ext cx="7200000" cy="151776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50"/>
            <p:cNvSpPr txBox="1"/>
            <p:nvPr/>
          </p:nvSpPr>
          <p:spPr>
            <a:xfrm>
              <a:off x="746455" y="1668006"/>
              <a:ext cx="611699"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3.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时间</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矩形 42"/>
            <p:cNvSpPr/>
            <p:nvPr/>
          </p:nvSpPr>
          <p:spPr>
            <a:xfrm>
              <a:off x="738103" y="2239250"/>
              <a:ext cx="6902883" cy="526669"/>
            </a:xfrm>
            <a:prstGeom prst="rect">
              <a:avLst/>
            </a:prstGeom>
          </p:spPr>
          <p:txBody>
            <a:bodyPr wrap="square">
              <a:spAutoFit/>
            </a:bodyPr>
            <a:lstStyle/>
            <a:p>
              <a:pPr marL="342900" indent="-342900">
                <a:lnSpc>
                  <a:spcPct val="120000"/>
                </a:lnSpc>
                <a:spcBef>
                  <a:spcPts val="600"/>
                </a:spcBef>
                <a:spcAft>
                  <a:spcPts val="600"/>
                </a:spcAft>
                <a:buFont typeface="Wingdings" pitchFamily="2" charset="2"/>
                <a:buChar char="Ø"/>
              </a:pP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一般是每个季度或半年召开一次。</a:t>
              </a:r>
              <a:endPar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12"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什么是组织生活会？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43331" y="2107058"/>
            <a:ext cx="10871833" cy="2261744"/>
            <a:chOff x="589544" y="1479884"/>
            <a:chExt cx="7200002" cy="2804571"/>
          </a:xfrm>
        </p:grpSpPr>
        <p:sp>
          <p:nvSpPr>
            <p:cNvPr id="15" name="矩形 14"/>
            <p:cNvSpPr/>
            <p:nvPr/>
          </p:nvSpPr>
          <p:spPr>
            <a:xfrm>
              <a:off x="589544" y="1479884"/>
              <a:ext cx="7200000" cy="280457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6"/>
            <p:cNvSpPr txBox="1"/>
            <p:nvPr/>
          </p:nvSpPr>
          <p:spPr>
            <a:xfrm>
              <a:off x="746455" y="1668006"/>
              <a:ext cx="611699"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4.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内容</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矩形 18"/>
            <p:cNvSpPr/>
            <p:nvPr/>
          </p:nvSpPr>
          <p:spPr>
            <a:xfrm>
              <a:off x="738103" y="2347486"/>
              <a:ext cx="6902883" cy="1660152"/>
            </a:xfrm>
            <a:prstGeom prst="rect">
              <a:avLst/>
            </a:prstGeom>
          </p:spPr>
          <p:txBody>
            <a:bodyPr wrap="square">
              <a:spAutoFit/>
            </a:bodyPr>
            <a:lstStyle/>
            <a:p>
              <a:pPr>
                <a:lnSpc>
                  <a:spcPct val="150000"/>
                </a:lnSpc>
                <a:buFont typeface="Wingdings" pitchFamily="2" charset="2"/>
                <a:buChar char="Ø"/>
              </a:pP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检查支部党员在贯彻党的路线、方针、政策和上级党委的决议，贯彻民主集中制原则，在思想、工作、学习、生活等方面坚持党性原则，密切联系群众，遵纪守法、廉洁自律等</a:t>
              </a:r>
              <a:r>
                <a:rPr lang="en-US"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b="1" kern="0" dirty="0" smtClean="0">
                  <a:solidFill>
                    <a:schemeClr val="tx1">
                      <a:lumMod val="65000"/>
                      <a:lumOff val="35000"/>
                    </a:schemeClr>
                  </a:solidFill>
                  <a:latin typeface="微软雅黑" panose="020B0503020204020204" pitchFamily="34" charset="-122"/>
                  <a:ea typeface="微软雅黑" panose="020B0503020204020204" pitchFamily="34" charset="-122"/>
                </a:rPr>
                <a:t>个</a:t>
              </a:r>
              <a:r>
                <a:rPr lang="zh-CN" altLang="zh-CN" b="1" kern="0" dirty="0" smtClean="0">
                  <a:solidFill>
                    <a:schemeClr val="tx1">
                      <a:lumMod val="65000"/>
                      <a:lumOff val="35000"/>
                    </a:schemeClr>
                  </a:solidFill>
                  <a:latin typeface="微软雅黑" panose="020B0503020204020204" pitchFamily="34" charset="-122"/>
                  <a:ea typeface="微软雅黑" panose="020B0503020204020204" pitchFamily="34" charset="-122"/>
                </a:rPr>
                <a:t>方面的情况和问题，以及上一次组织生活会所指定的改进意见的落实情况。</a:t>
              </a:r>
              <a:endParaRPr lang="zh-CN" altLang="zh-CN"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47422" y="1105252"/>
            <a:ext cx="6556275" cy="1173542"/>
            <a:chOff x="4330597" y="1869747"/>
            <a:chExt cx="6556275" cy="1173542"/>
          </a:xfrm>
        </p:grpSpPr>
        <p:grpSp>
          <p:nvGrpSpPr>
            <p:cNvPr id="3" name="组合 17"/>
            <p:cNvGrpSpPr>
              <a:grpSpLocks/>
            </p:cNvGrpSpPr>
            <p:nvPr/>
          </p:nvGrpSpPr>
          <p:grpSpPr bwMode="auto">
            <a:xfrm>
              <a:off x="4330597" y="1916748"/>
              <a:ext cx="975498" cy="1126541"/>
              <a:chOff x="-20634" y="-21023"/>
              <a:chExt cx="1164110" cy="936179"/>
            </a:xfrm>
          </p:grpSpPr>
          <p:pic>
            <p:nvPicPr>
              <p:cNvPr id="12" name="对角圆角矩形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4" y="-21023"/>
                <a:ext cx="1164110" cy="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0" y="6332"/>
                <a:ext cx="1138016" cy="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2400" b="1" dirty="0">
                  <a:solidFill>
                    <a:srgbClr val="FEFEE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圆角矩形 26"/>
            <p:cNvSpPr>
              <a:spLocks noChangeArrowheads="1"/>
            </p:cNvSpPr>
            <p:nvPr/>
          </p:nvSpPr>
          <p:spPr bwMode="auto">
            <a:xfrm>
              <a:off x="5421586" y="1869747"/>
              <a:ext cx="5465286" cy="696037"/>
            </a:xfrm>
            <a:prstGeom prst="roundRect">
              <a:avLst>
                <a:gd name="adj" fmla="val 16667"/>
              </a:avLst>
            </a:prstGeom>
            <a:noFill/>
            <a:ln w="9525">
              <a:noFill/>
              <a:round/>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b="1" dirty="0" smtClean="0">
                  <a:solidFill>
                    <a:srgbClr val="C00000"/>
                  </a:solidFill>
                  <a:latin typeface="微软雅黑" panose="020B0503020204020204" pitchFamily="34" charset="-122"/>
                  <a:ea typeface="微软雅黑" panose="020B0503020204020204" pitchFamily="34" charset="-122"/>
                </a:rPr>
                <a:t>什么是组织生活会？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4" name="组合 13"/>
          <p:cNvGrpSpPr/>
          <p:nvPr/>
        </p:nvGrpSpPr>
        <p:grpSpPr>
          <a:xfrm>
            <a:off x="643331" y="2107058"/>
            <a:ext cx="10871833" cy="4316320"/>
            <a:chOff x="589544" y="1479884"/>
            <a:chExt cx="7200002" cy="5352253"/>
          </a:xfrm>
        </p:grpSpPr>
        <p:sp>
          <p:nvSpPr>
            <p:cNvPr id="15" name="矩形 14"/>
            <p:cNvSpPr/>
            <p:nvPr/>
          </p:nvSpPr>
          <p:spPr>
            <a:xfrm>
              <a:off x="589544" y="1479884"/>
              <a:ext cx="7200000" cy="535225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589546" y="1479884"/>
              <a:ext cx="7200000" cy="108285"/>
            </a:xfrm>
            <a:prstGeom prst="rect">
              <a:avLst/>
            </a:prstGeom>
            <a:solidFill>
              <a:srgbClr val="F5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F5C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6"/>
            <p:cNvSpPr txBox="1"/>
            <p:nvPr/>
          </p:nvSpPr>
          <p:spPr>
            <a:xfrm>
              <a:off x="746455" y="1668006"/>
              <a:ext cx="611699" cy="457973"/>
            </a:xfrm>
            <a:prstGeom prst="rect">
              <a:avLst/>
            </a:prstGeom>
            <a:noFill/>
          </p:spPr>
          <p:txBody>
            <a:bodyPr wrap="none" rtlCol="0">
              <a:spAutoFit/>
            </a:bodyPr>
            <a:lstStyle/>
            <a:p>
              <a:r>
                <a:rPr lang="en-US" altLang="zh-CN"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5. </a:t>
              </a:r>
              <a:r>
                <a:rPr lang="zh-CN" altLang="en-US" b="1" kern="0"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程序</a:t>
              </a:r>
              <a:endParaRPr lang="zh-CN" altLang="en-US" b="1" kern="0"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14" name="组合 113"/>
          <p:cNvGrpSpPr/>
          <p:nvPr/>
        </p:nvGrpSpPr>
        <p:grpSpPr>
          <a:xfrm>
            <a:off x="1141260" y="2980629"/>
            <a:ext cx="10068603" cy="613671"/>
            <a:chOff x="1141260" y="2980629"/>
            <a:chExt cx="10068603" cy="613671"/>
          </a:xfrm>
        </p:grpSpPr>
        <p:grpSp>
          <p:nvGrpSpPr>
            <p:cNvPr id="20" name="组合 69"/>
            <p:cNvGrpSpPr/>
            <p:nvPr/>
          </p:nvGrpSpPr>
          <p:grpSpPr>
            <a:xfrm>
              <a:off x="2298116" y="2980629"/>
              <a:ext cx="2030400" cy="606425"/>
              <a:chOff x="2527300" y="1247775"/>
              <a:chExt cx="4114800" cy="606425"/>
            </a:xfrm>
          </p:grpSpPr>
          <p:grpSp>
            <p:nvGrpSpPr>
              <p:cNvPr id="37" name="组合 1"/>
              <p:cNvGrpSpPr/>
              <p:nvPr/>
            </p:nvGrpSpPr>
            <p:grpSpPr>
              <a:xfrm>
                <a:off x="2527300" y="1247775"/>
                <a:ext cx="4114800" cy="606425"/>
                <a:chOff x="1504950" y="1322388"/>
                <a:chExt cx="6086475" cy="606425"/>
              </a:xfrm>
            </p:grpSpPr>
            <p:sp>
              <p:nvSpPr>
                <p:cNvPr id="42"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43"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44"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38" name="组合 5"/>
              <p:cNvGrpSpPr/>
              <p:nvPr/>
            </p:nvGrpSpPr>
            <p:grpSpPr>
              <a:xfrm>
                <a:off x="2583037" y="1247775"/>
                <a:ext cx="3999334" cy="606425"/>
                <a:chOff x="1504950" y="1322388"/>
                <a:chExt cx="6086475" cy="606425"/>
              </a:xfrm>
            </p:grpSpPr>
            <p:sp>
              <p:nvSpPr>
                <p:cNvPr id="39"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40"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41"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组织学习  </a:t>
                  </a:r>
                </a:p>
              </p:txBody>
            </p:sp>
          </p:grpSp>
        </p:grpSp>
        <p:grpSp>
          <p:nvGrpSpPr>
            <p:cNvPr id="21" name="组合 78"/>
            <p:cNvGrpSpPr/>
            <p:nvPr/>
          </p:nvGrpSpPr>
          <p:grpSpPr>
            <a:xfrm>
              <a:off x="4734718" y="2987875"/>
              <a:ext cx="2880000" cy="606425"/>
              <a:chOff x="2527300" y="1247775"/>
              <a:chExt cx="4114800" cy="606425"/>
            </a:xfrm>
          </p:grpSpPr>
          <p:grpSp>
            <p:nvGrpSpPr>
              <p:cNvPr id="29" name="组合 1"/>
              <p:cNvGrpSpPr/>
              <p:nvPr/>
            </p:nvGrpSpPr>
            <p:grpSpPr>
              <a:xfrm>
                <a:off x="2527300" y="1247775"/>
                <a:ext cx="4114800" cy="606425"/>
                <a:chOff x="1504950" y="1322388"/>
                <a:chExt cx="6086475" cy="606425"/>
              </a:xfrm>
            </p:grpSpPr>
            <p:sp>
              <p:nvSpPr>
                <p:cNvPr id="34"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35"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36" name="AutoShape 25"/>
                <p:cNvSpPr>
                  <a:spLocks noChangeArrowheads="1"/>
                </p:cNvSpPr>
                <p:nvPr/>
              </p:nvSpPr>
              <p:spPr bwMode="auto">
                <a:xfrm>
                  <a:off x="1537849" y="1322388"/>
                  <a:ext cx="6053576"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30" name="组合 5"/>
              <p:cNvGrpSpPr/>
              <p:nvPr/>
            </p:nvGrpSpPr>
            <p:grpSpPr>
              <a:xfrm>
                <a:off x="2583037" y="1247775"/>
                <a:ext cx="3999333" cy="606425"/>
                <a:chOff x="1504950" y="1322388"/>
                <a:chExt cx="6086476" cy="606425"/>
              </a:xfrm>
            </p:grpSpPr>
            <p:sp>
              <p:nvSpPr>
                <p:cNvPr id="31"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32"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33" name="AutoShape 25"/>
                <p:cNvSpPr>
                  <a:spLocks noChangeArrowheads="1"/>
                </p:cNvSpPr>
                <p:nvPr/>
              </p:nvSpPr>
              <p:spPr bwMode="auto">
                <a:xfrm>
                  <a:off x="1537848" y="1322388"/>
                  <a:ext cx="6053578"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谈心谈话和征求意见</a:t>
                  </a:r>
                </a:p>
              </p:txBody>
            </p:sp>
          </p:grpSp>
        </p:grpSp>
        <p:grpSp>
          <p:nvGrpSpPr>
            <p:cNvPr id="22" name="组合 142"/>
            <p:cNvGrpSpPr/>
            <p:nvPr/>
          </p:nvGrpSpPr>
          <p:grpSpPr>
            <a:xfrm>
              <a:off x="4309465" y="3118953"/>
              <a:ext cx="470564" cy="278056"/>
              <a:chOff x="533400" y="3200400"/>
              <a:chExt cx="1143000" cy="838200"/>
            </a:xfrm>
          </p:grpSpPr>
          <p:sp>
            <p:nvSpPr>
              <p:cNvPr id="27" name="燕尾形箭头 26"/>
              <p:cNvSpPr/>
              <p:nvPr/>
            </p:nvSpPr>
            <p:spPr>
              <a:xfrm>
                <a:off x="533400" y="3200400"/>
                <a:ext cx="1143000" cy="838200"/>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燕尾形箭头 27"/>
              <p:cNvSpPr/>
              <p:nvPr/>
            </p:nvSpPr>
            <p:spPr>
              <a:xfrm>
                <a:off x="913684" y="3625639"/>
                <a:ext cx="682815" cy="412265"/>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30"/>
            <p:cNvGrpSpPr/>
            <p:nvPr/>
          </p:nvGrpSpPr>
          <p:grpSpPr>
            <a:xfrm>
              <a:off x="1141260" y="3006065"/>
              <a:ext cx="823008" cy="504780"/>
              <a:chOff x="1228888" y="1397458"/>
              <a:chExt cx="2712841" cy="2855229"/>
            </a:xfrm>
          </p:grpSpPr>
          <p:sp>
            <p:nvSpPr>
              <p:cNvPr id="25" name="矩形 24"/>
              <p:cNvSpPr/>
              <p:nvPr/>
            </p:nvSpPr>
            <p:spPr>
              <a:xfrm>
                <a:off x="1228888" y="1397458"/>
                <a:ext cx="2712841" cy="2855229"/>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36"/>
              <p:cNvSpPr txBox="1"/>
              <p:nvPr/>
            </p:nvSpPr>
            <p:spPr>
              <a:xfrm>
                <a:off x="1395846" y="1646582"/>
                <a:ext cx="1527961" cy="1762970"/>
              </a:xfrm>
              <a:prstGeom prst="rect">
                <a:avLst/>
              </a:prstGeom>
              <a:noFill/>
            </p:spPr>
            <p:txBody>
              <a:bodyPr wrap="none" rtlCol="0">
                <a:spAutoFit/>
              </a:bodyPr>
              <a:lstStyle/>
              <a:p>
                <a:r>
                  <a:rPr lang="zh-CN" altLang="en-US" sz="2000" b="1" spc="-300" dirty="0" smtClean="0">
                    <a:gradFill>
                      <a:gsLst>
                        <a:gs pos="90000">
                          <a:srgbClr val="C00000"/>
                        </a:gs>
                        <a:gs pos="30000">
                          <a:srgbClr val="FF3300"/>
                        </a:gs>
                      </a:gsLst>
                      <a:lin ang="5400000" scaled="1"/>
                    </a:gradFill>
                    <a:latin typeface="微软雅黑" pitchFamily="34" charset="-122"/>
                    <a:ea typeface="微软雅黑" pitchFamily="34" charset="-122"/>
                  </a:rPr>
                  <a:t>会前</a:t>
                </a:r>
                <a:endParaRPr lang="zh-CN" altLang="en-US" sz="2000" b="1" spc="-300" dirty="0">
                  <a:gradFill>
                    <a:gsLst>
                      <a:gs pos="90000">
                        <a:srgbClr val="C00000"/>
                      </a:gs>
                      <a:gs pos="30000">
                        <a:srgbClr val="FF3300"/>
                      </a:gs>
                    </a:gsLst>
                    <a:lin ang="5400000" scaled="1"/>
                  </a:gradFill>
                  <a:latin typeface="微软雅黑" pitchFamily="34" charset="-122"/>
                  <a:ea typeface="微软雅黑" pitchFamily="34" charset="-122"/>
                </a:endParaRPr>
              </a:p>
            </p:txBody>
          </p:sp>
        </p:grpSp>
        <p:grpSp>
          <p:nvGrpSpPr>
            <p:cNvPr id="45" name="组合 78"/>
            <p:cNvGrpSpPr/>
            <p:nvPr/>
          </p:nvGrpSpPr>
          <p:grpSpPr>
            <a:xfrm>
              <a:off x="8059326" y="2982229"/>
              <a:ext cx="3150537" cy="606425"/>
              <a:chOff x="2527300" y="1247775"/>
              <a:chExt cx="4114800" cy="606425"/>
            </a:xfrm>
          </p:grpSpPr>
          <p:grpSp>
            <p:nvGrpSpPr>
              <p:cNvPr id="46" name="组合 1"/>
              <p:cNvGrpSpPr/>
              <p:nvPr/>
            </p:nvGrpSpPr>
            <p:grpSpPr>
              <a:xfrm>
                <a:off x="2527300" y="1247775"/>
                <a:ext cx="4114800" cy="606425"/>
                <a:chOff x="1504950" y="1322388"/>
                <a:chExt cx="6086475" cy="606425"/>
              </a:xfrm>
            </p:grpSpPr>
            <p:sp>
              <p:nvSpPr>
                <p:cNvPr id="51"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52"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53" name="AutoShape 25"/>
                <p:cNvSpPr>
                  <a:spLocks noChangeArrowheads="1"/>
                </p:cNvSpPr>
                <p:nvPr/>
              </p:nvSpPr>
              <p:spPr bwMode="auto">
                <a:xfrm>
                  <a:off x="1537849" y="1322388"/>
                  <a:ext cx="6053576"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47" name="组合 5"/>
              <p:cNvGrpSpPr/>
              <p:nvPr/>
            </p:nvGrpSpPr>
            <p:grpSpPr>
              <a:xfrm>
                <a:off x="2583037" y="1247775"/>
                <a:ext cx="3999332" cy="606425"/>
                <a:chOff x="1504950" y="1322388"/>
                <a:chExt cx="6086475" cy="606425"/>
              </a:xfrm>
            </p:grpSpPr>
            <p:sp>
              <p:nvSpPr>
                <p:cNvPr id="48"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49"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50" name="AutoShape 25"/>
                <p:cNvSpPr>
                  <a:spLocks noChangeArrowheads="1"/>
                </p:cNvSpPr>
                <p:nvPr/>
              </p:nvSpPr>
              <p:spPr bwMode="auto">
                <a:xfrm>
                  <a:off x="1537848" y="1322388"/>
                  <a:ext cx="5695711"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查找问题、撰写发言材料</a:t>
                  </a:r>
                </a:p>
              </p:txBody>
            </p:sp>
          </p:grpSp>
        </p:grpSp>
        <p:grpSp>
          <p:nvGrpSpPr>
            <p:cNvPr id="54" name="组合 142"/>
            <p:cNvGrpSpPr/>
            <p:nvPr/>
          </p:nvGrpSpPr>
          <p:grpSpPr>
            <a:xfrm>
              <a:off x="7588918" y="3113307"/>
              <a:ext cx="470564" cy="278056"/>
              <a:chOff x="533400" y="3200400"/>
              <a:chExt cx="1143000" cy="838200"/>
            </a:xfrm>
          </p:grpSpPr>
          <p:sp>
            <p:nvSpPr>
              <p:cNvPr id="55" name="燕尾形箭头 54"/>
              <p:cNvSpPr/>
              <p:nvPr/>
            </p:nvSpPr>
            <p:spPr>
              <a:xfrm>
                <a:off x="533400" y="3200400"/>
                <a:ext cx="1143000" cy="838200"/>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燕尾形箭头 55"/>
              <p:cNvSpPr/>
              <p:nvPr/>
            </p:nvSpPr>
            <p:spPr>
              <a:xfrm>
                <a:off x="913684" y="3625639"/>
                <a:ext cx="682815" cy="412265"/>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p:cNvGrpSpPr/>
          <p:nvPr/>
        </p:nvGrpSpPr>
        <p:grpSpPr>
          <a:xfrm>
            <a:off x="1009544" y="3844672"/>
            <a:ext cx="9431068" cy="837236"/>
            <a:chOff x="1009544" y="3844672"/>
            <a:chExt cx="9431068" cy="837236"/>
          </a:xfrm>
        </p:grpSpPr>
        <p:cxnSp>
          <p:nvCxnSpPr>
            <p:cNvPr id="24" name="直接连接符 23"/>
            <p:cNvCxnSpPr/>
            <p:nvPr/>
          </p:nvCxnSpPr>
          <p:spPr>
            <a:xfrm>
              <a:off x="1009544" y="3844672"/>
              <a:ext cx="9216572" cy="0"/>
            </a:xfrm>
            <a:prstGeom prst="line">
              <a:avLst/>
            </a:prstGeom>
            <a:ln w="254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1" name="组合 87"/>
            <p:cNvGrpSpPr/>
            <p:nvPr/>
          </p:nvGrpSpPr>
          <p:grpSpPr>
            <a:xfrm>
              <a:off x="2320936" y="4043622"/>
              <a:ext cx="2030973" cy="635453"/>
              <a:chOff x="2527300" y="1291317"/>
              <a:chExt cx="4114800" cy="635453"/>
            </a:xfrm>
          </p:grpSpPr>
          <p:grpSp>
            <p:nvGrpSpPr>
              <p:cNvPr id="100" name="组合 1"/>
              <p:cNvGrpSpPr/>
              <p:nvPr/>
            </p:nvGrpSpPr>
            <p:grpSpPr>
              <a:xfrm>
                <a:off x="2527300" y="1291317"/>
                <a:ext cx="4114800" cy="620484"/>
                <a:chOff x="1504950" y="1365930"/>
                <a:chExt cx="6086475" cy="620484"/>
              </a:xfrm>
            </p:grpSpPr>
            <p:sp>
              <p:nvSpPr>
                <p:cNvPr id="105"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106" name="AutoShape 6"/>
                <p:cNvSpPr>
                  <a:spLocks noChangeArrowheads="1"/>
                </p:cNvSpPr>
                <p:nvPr/>
              </p:nvSpPr>
              <p:spPr bwMode="auto">
                <a:xfrm>
                  <a:off x="1543052" y="1365930"/>
                  <a:ext cx="6048373"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107" name="AutoShape 25"/>
                <p:cNvSpPr>
                  <a:spLocks noChangeArrowheads="1"/>
                </p:cNvSpPr>
                <p:nvPr/>
              </p:nvSpPr>
              <p:spPr bwMode="auto">
                <a:xfrm>
                  <a:off x="1537849" y="1453014"/>
                  <a:ext cx="6053576"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101" name="组合 5"/>
              <p:cNvGrpSpPr/>
              <p:nvPr/>
            </p:nvGrpSpPr>
            <p:grpSpPr>
              <a:xfrm>
                <a:off x="2583037" y="1291317"/>
                <a:ext cx="3999334" cy="635453"/>
                <a:chOff x="1504950" y="1365930"/>
                <a:chExt cx="6086475" cy="635453"/>
              </a:xfrm>
            </p:grpSpPr>
            <p:sp>
              <p:nvSpPr>
                <p:cNvPr id="102" name="Rectangle 31"/>
                <p:cNvSpPr>
                  <a:spLocks noChangeArrowheads="1"/>
                </p:cNvSpPr>
                <p:nvPr/>
              </p:nvSpPr>
              <p:spPr bwMode="auto">
                <a:xfrm>
                  <a:off x="1504950" y="181564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103" name="AutoShape 6"/>
                <p:cNvSpPr>
                  <a:spLocks noChangeArrowheads="1"/>
                </p:cNvSpPr>
                <p:nvPr/>
              </p:nvSpPr>
              <p:spPr bwMode="auto">
                <a:xfrm>
                  <a:off x="1543051" y="1365930"/>
                  <a:ext cx="6048374"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104" name="AutoShape 25"/>
                <p:cNvSpPr>
                  <a:spLocks noChangeArrowheads="1"/>
                </p:cNvSpPr>
                <p:nvPr/>
              </p:nvSpPr>
              <p:spPr bwMode="auto">
                <a:xfrm>
                  <a:off x="1537849" y="1394958"/>
                  <a:ext cx="6053576"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支部书记报告</a:t>
                  </a:r>
                </a:p>
              </p:txBody>
            </p:sp>
          </p:grpSp>
        </p:grpSp>
        <p:grpSp>
          <p:nvGrpSpPr>
            <p:cNvPr id="72" name="组合 105"/>
            <p:cNvGrpSpPr/>
            <p:nvPr/>
          </p:nvGrpSpPr>
          <p:grpSpPr>
            <a:xfrm>
              <a:off x="7795060" y="4075483"/>
              <a:ext cx="2645552" cy="606425"/>
              <a:chOff x="2527300" y="1247775"/>
              <a:chExt cx="4114800" cy="606425"/>
            </a:xfrm>
          </p:grpSpPr>
          <p:grpSp>
            <p:nvGrpSpPr>
              <p:cNvPr id="92" name="组合 1"/>
              <p:cNvGrpSpPr/>
              <p:nvPr/>
            </p:nvGrpSpPr>
            <p:grpSpPr>
              <a:xfrm>
                <a:off x="2527300" y="1247775"/>
                <a:ext cx="4114800" cy="606425"/>
                <a:chOff x="1504950" y="1322388"/>
                <a:chExt cx="6086475" cy="606425"/>
              </a:xfrm>
            </p:grpSpPr>
            <p:sp>
              <p:nvSpPr>
                <p:cNvPr id="97"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98"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99"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93" name="组合 5"/>
              <p:cNvGrpSpPr/>
              <p:nvPr/>
            </p:nvGrpSpPr>
            <p:grpSpPr>
              <a:xfrm>
                <a:off x="2583037" y="1247775"/>
                <a:ext cx="3999334" cy="606425"/>
                <a:chOff x="1504950" y="1322388"/>
                <a:chExt cx="6086475" cy="606425"/>
              </a:xfrm>
            </p:grpSpPr>
            <p:sp>
              <p:nvSpPr>
                <p:cNvPr id="94"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95"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96"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开展批评与自我批评   </a:t>
                  </a:r>
                </a:p>
              </p:txBody>
            </p:sp>
          </p:grpSp>
        </p:grpSp>
        <p:grpSp>
          <p:nvGrpSpPr>
            <p:cNvPr id="73" name="组合 123"/>
            <p:cNvGrpSpPr/>
            <p:nvPr/>
          </p:nvGrpSpPr>
          <p:grpSpPr>
            <a:xfrm>
              <a:off x="4766609" y="4051828"/>
              <a:ext cx="2548135" cy="606425"/>
              <a:chOff x="2527300" y="1247775"/>
              <a:chExt cx="4114800" cy="606425"/>
            </a:xfrm>
          </p:grpSpPr>
          <p:grpSp>
            <p:nvGrpSpPr>
              <p:cNvPr id="84" name="组合 1"/>
              <p:cNvGrpSpPr/>
              <p:nvPr/>
            </p:nvGrpSpPr>
            <p:grpSpPr>
              <a:xfrm>
                <a:off x="2527300" y="1247775"/>
                <a:ext cx="4114800" cy="606425"/>
                <a:chOff x="1504950" y="1322388"/>
                <a:chExt cx="6086475" cy="606425"/>
              </a:xfrm>
            </p:grpSpPr>
            <p:sp>
              <p:nvSpPr>
                <p:cNvPr id="89"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90"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91"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85" name="组合 5"/>
              <p:cNvGrpSpPr/>
              <p:nvPr/>
            </p:nvGrpSpPr>
            <p:grpSpPr>
              <a:xfrm>
                <a:off x="2583037" y="1247775"/>
                <a:ext cx="3999334" cy="606425"/>
                <a:chOff x="1504950" y="1322388"/>
                <a:chExt cx="6086475" cy="606425"/>
              </a:xfrm>
            </p:grpSpPr>
            <p:sp>
              <p:nvSpPr>
                <p:cNvPr id="86"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87"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88"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班子成员对照检查   </a:t>
                  </a:r>
                </a:p>
              </p:txBody>
            </p:sp>
          </p:grpSp>
        </p:grpSp>
        <p:grpSp>
          <p:nvGrpSpPr>
            <p:cNvPr id="74" name="组合 145"/>
            <p:cNvGrpSpPr/>
            <p:nvPr/>
          </p:nvGrpSpPr>
          <p:grpSpPr>
            <a:xfrm>
              <a:off x="4339305" y="4192203"/>
              <a:ext cx="470564" cy="278056"/>
              <a:chOff x="533400" y="3331656"/>
              <a:chExt cx="1143000" cy="838200"/>
            </a:xfrm>
          </p:grpSpPr>
          <p:sp>
            <p:nvSpPr>
              <p:cNvPr id="82" name="燕尾形箭头 81"/>
              <p:cNvSpPr/>
              <p:nvPr/>
            </p:nvSpPr>
            <p:spPr>
              <a:xfrm>
                <a:off x="533400" y="3331656"/>
                <a:ext cx="1143000" cy="838200"/>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燕尾形箭头 82"/>
              <p:cNvSpPr/>
              <p:nvPr/>
            </p:nvSpPr>
            <p:spPr>
              <a:xfrm>
                <a:off x="913684" y="3756894"/>
                <a:ext cx="682814" cy="412266"/>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148"/>
            <p:cNvGrpSpPr/>
            <p:nvPr/>
          </p:nvGrpSpPr>
          <p:grpSpPr>
            <a:xfrm>
              <a:off x="7306672" y="4221233"/>
              <a:ext cx="470564" cy="278056"/>
              <a:chOff x="533400" y="3200400"/>
              <a:chExt cx="1143000" cy="838200"/>
            </a:xfrm>
          </p:grpSpPr>
          <p:sp>
            <p:nvSpPr>
              <p:cNvPr id="80" name="燕尾形箭头 79"/>
              <p:cNvSpPr/>
              <p:nvPr/>
            </p:nvSpPr>
            <p:spPr>
              <a:xfrm>
                <a:off x="533400" y="3200400"/>
                <a:ext cx="1143000" cy="838200"/>
              </a:xfrm>
              <a:prstGeom prst="notchedRightArrow">
                <a:avLst>
                  <a:gd name="adj1" fmla="val 27234"/>
                  <a:gd name="adj2" fmla="val 139539"/>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extrusionH="76200" prstMaterial="softEdge">
                <a:bevelT w="546100" h="285750"/>
                <a:bevelB w="1143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燕尾形箭头 80"/>
              <p:cNvSpPr/>
              <p:nvPr/>
            </p:nvSpPr>
            <p:spPr>
              <a:xfrm>
                <a:off x="913684" y="3625639"/>
                <a:ext cx="682815" cy="412265"/>
              </a:xfrm>
              <a:prstGeom prst="notchedRightArrow">
                <a:avLst>
                  <a:gd name="adj1" fmla="val 27234"/>
                  <a:gd name="adj2" fmla="val 139539"/>
                </a:avLst>
              </a:prstGeom>
              <a:gradFill flip="none" rotWithShape="1">
                <a:gsLst>
                  <a:gs pos="43000">
                    <a:srgbClr val="FF6600"/>
                  </a:gs>
                  <a:gs pos="100000">
                    <a:srgbClr val="FFFF00"/>
                  </a:gs>
                  <a:gs pos="90000">
                    <a:srgbClr val="FF6600">
                      <a:alpha val="60000"/>
                    </a:srgbClr>
                  </a:gs>
                </a:gsLst>
                <a:path path="shape">
                  <a:fillToRect l="50000" t="50000" r="50000" b="50000"/>
                </a:path>
                <a:tileRect/>
              </a:gradFill>
              <a:ln>
                <a:noFill/>
              </a:ln>
              <a:effectLst/>
              <a:scene3d>
                <a:camera prst="orthographicFront">
                  <a:rot lat="0" lon="0" rev="0"/>
                </a:camera>
                <a:lightRig rig="glow" dir="t">
                  <a:rot lat="0" lon="0" rev="4800000"/>
                </a:lightRig>
              </a:scene3d>
              <a:sp3d extrusionH="76200" prstMaterial="metal">
                <a:bevelT w="546100" h="285750"/>
                <a:bevelB w="1143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30"/>
            <p:cNvGrpSpPr/>
            <p:nvPr/>
          </p:nvGrpSpPr>
          <p:grpSpPr>
            <a:xfrm>
              <a:off x="1146904" y="4072865"/>
              <a:ext cx="823008" cy="504780"/>
              <a:chOff x="1228888" y="1397458"/>
              <a:chExt cx="2712841" cy="2855229"/>
            </a:xfrm>
          </p:grpSpPr>
          <p:sp>
            <p:nvSpPr>
              <p:cNvPr id="109" name="矩形 108"/>
              <p:cNvSpPr/>
              <p:nvPr/>
            </p:nvSpPr>
            <p:spPr>
              <a:xfrm>
                <a:off x="1228888" y="1397458"/>
                <a:ext cx="2712841" cy="2855229"/>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36"/>
              <p:cNvSpPr txBox="1"/>
              <p:nvPr/>
            </p:nvSpPr>
            <p:spPr>
              <a:xfrm>
                <a:off x="1395846" y="1646582"/>
                <a:ext cx="2045927" cy="2263175"/>
              </a:xfrm>
              <a:prstGeom prst="rect">
                <a:avLst/>
              </a:prstGeom>
              <a:noFill/>
            </p:spPr>
            <p:txBody>
              <a:bodyPr wrap="none" rtlCol="0">
                <a:spAutoFit/>
              </a:bodyPr>
              <a:lstStyle/>
              <a:p>
                <a:r>
                  <a:rPr lang="zh-CN" altLang="en-US" sz="2000" b="1" spc="-300" dirty="0" smtClean="0">
                    <a:gradFill>
                      <a:gsLst>
                        <a:gs pos="90000">
                          <a:srgbClr val="C00000"/>
                        </a:gs>
                        <a:gs pos="30000">
                          <a:srgbClr val="FF3300"/>
                        </a:gs>
                      </a:gsLst>
                      <a:lin ang="5400000" scaled="1"/>
                    </a:gradFill>
                    <a:latin typeface="微软雅黑" pitchFamily="34" charset="-122"/>
                    <a:ea typeface="微软雅黑" pitchFamily="34" charset="-122"/>
                  </a:rPr>
                  <a:t>会上</a:t>
                </a:r>
                <a:endParaRPr lang="zh-CN" altLang="en-US" sz="2000" b="1" spc="-300" dirty="0">
                  <a:gradFill>
                    <a:gsLst>
                      <a:gs pos="90000">
                        <a:srgbClr val="C00000"/>
                      </a:gs>
                      <a:gs pos="30000">
                        <a:srgbClr val="FF3300"/>
                      </a:gs>
                    </a:gsLst>
                    <a:lin ang="5400000" scaled="1"/>
                  </a:gradFill>
                  <a:latin typeface="微软雅黑" pitchFamily="34" charset="-122"/>
                  <a:ea typeface="微软雅黑" pitchFamily="34" charset="-122"/>
                </a:endParaRPr>
              </a:p>
            </p:txBody>
          </p:sp>
        </p:grpSp>
      </p:grpSp>
      <p:grpSp>
        <p:nvGrpSpPr>
          <p:cNvPr id="116" name="组合 115"/>
          <p:cNvGrpSpPr/>
          <p:nvPr/>
        </p:nvGrpSpPr>
        <p:grpSpPr>
          <a:xfrm>
            <a:off x="1061965" y="4903410"/>
            <a:ext cx="9216572" cy="909914"/>
            <a:chOff x="1061965" y="4903410"/>
            <a:chExt cx="9216572" cy="909914"/>
          </a:xfrm>
        </p:grpSpPr>
        <p:grpSp>
          <p:nvGrpSpPr>
            <p:cNvPr id="58" name="组合 114"/>
            <p:cNvGrpSpPr/>
            <p:nvPr/>
          </p:nvGrpSpPr>
          <p:grpSpPr>
            <a:xfrm>
              <a:off x="2339842" y="5206899"/>
              <a:ext cx="2064434" cy="606425"/>
              <a:chOff x="2527300" y="1247775"/>
              <a:chExt cx="4114800" cy="606425"/>
            </a:xfrm>
          </p:grpSpPr>
          <p:grpSp>
            <p:nvGrpSpPr>
              <p:cNvPr id="62" name="组合 1"/>
              <p:cNvGrpSpPr/>
              <p:nvPr/>
            </p:nvGrpSpPr>
            <p:grpSpPr>
              <a:xfrm>
                <a:off x="2527300" y="1247775"/>
                <a:ext cx="4114800" cy="606425"/>
                <a:chOff x="1504950" y="1322388"/>
                <a:chExt cx="6086475" cy="606425"/>
              </a:xfrm>
            </p:grpSpPr>
            <p:sp>
              <p:nvSpPr>
                <p:cNvPr id="67"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68" name="AutoShape 6"/>
                <p:cNvSpPr>
                  <a:spLocks noChangeArrowheads="1"/>
                </p:cNvSpPr>
                <p:nvPr/>
              </p:nvSpPr>
              <p:spPr bwMode="auto">
                <a:xfrm>
                  <a:off x="1543051" y="1322388"/>
                  <a:ext cx="6048374" cy="533400"/>
                </a:xfrm>
                <a:prstGeom prst="roundRect">
                  <a:avLst>
                    <a:gd name="adj"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lgn="ctr">
                  <a:solidFill>
                    <a:schemeClr val="bg2"/>
                  </a:solidFill>
                  <a:round/>
                  <a:headEnd/>
                  <a:tailEnd/>
                </a:ln>
              </p:spPr>
              <p:txBody>
                <a:bodyPr wrap="none" anchor="ctr"/>
                <a:lstStyle/>
                <a:p>
                  <a:endParaRPr lang="zh-CN" altLang="en-US" sz="1600">
                    <a:latin typeface="Calibri" pitchFamily="34" charset="0"/>
                    <a:ea typeface="华文细黑" pitchFamily="2" charset="-122"/>
                  </a:endParaRPr>
                </a:p>
              </p:txBody>
            </p:sp>
            <p:sp>
              <p:nvSpPr>
                <p:cNvPr id="69"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0" lvl="1"/>
                  <a:endParaRPr lang="zh-CN" altLang="en-US" sz="1600" dirty="0">
                    <a:latin typeface="微软雅黑" pitchFamily="34" charset="-122"/>
                    <a:ea typeface="微软雅黑" pitchFamily="34" charset="-122"/>
                  </a:endParaRPr>
                </a:p>
              </p:txBody>
            </p:sp>
          </p:grpSp>
          <p:grpSp>
            <p:nvGrpSpPr>
              <p:cNvPr id="63" name="组合 5"/>
              <p:cNvGrpSpPr/>
              <p:nvPr/>
            </p:nvGrpSpPr>
            <p:grpSpPr>
              <a:xfrm>
                <a:off x="2583037" y="1247775"/>
                <a:ext cx="3999334" cy="606425"/>
                <a:chOff x="1504950" y="1322388"/>
                <a:chExt cx="6086475" cy="606425"/>
              </a:xfrm>
            </p:grpSpPr>
            <p:sp>
              <p:nvSpPr>
                <p:cNvPr id="64" name="Rectangle 31"/>
                <p:cNvSpPr>
                  <a:spLocks noChangeArrowheads="1"/>
                </p:cNvSpPr>
                <p:nvPr/>
              </p:nvSpPr>
              <p:spPr bwMode="auto">
                <a:xfrm>
                  <a:off x="1504950" y="1743075"/>
                  <a:ext cx="6086475"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sz="1600">
                    <a:latin typeface="Calibri" pitchFamily="34" charset="0"/>
                    <a:ea typeface="华文细黑" pitchFamily="2" charset="-122"/>
                  </a:endParaRPr>
                </a:p>
              </p:txBody>
            </p:sp>
            <p:sp>
              <p:nvSpPr>
                <p:cNvPr id="65" name="AutoShape 6"/>
                <p:cNvSpPr>
                  <a:spLocks noChangeArrowheads="1"/>
                </p:cNvSpPr>
                <p:nvPr/>
              </p:nvSpPr>
              <p:spPr bwMode="auto">
                <a:xfrm>
                  <a:off x="1543050" y="1322388"/>
                  <a:ext cx="6048375" cy="533400"/>
                </a:xfrm>
                <a:prstGeom prst="roundRect">
                  <a:avLst>
                    <a:gd name="adj" fmla="val 16667"/>
                  </a:avLst>
                </a:prstGeom>
                <a:gradFill rotWithShape="1">
                  <a:gsLst>
                    <a:gs pos="0">
                      <a:srgbClr val="FFFFFF"/>
                    </a:gs>
                    <a:gs pos="100000">
                      <a:srgbClr val="DDDDDD"/>
                    </a:gs>
                  </a:gsLst>
                  <a:lin ang="5400000" scaled="1"/>
                </a:gradFill>
                <a:ln w="9525" algn="ctr">
                  <a:solidFill>
                    <a:schemeClr val="bg1">
                      <a:lumMod val="85000"/>
                    </a:schemeClr>
                  </a:solidFill>
                  <a:round/>
                  <a:headEnd/>
                  <a:tailEnd/>
                </a:ln>
              </p:spPr>
              <p:txBody>
                <a:bodyPr wrap="none" anchor="ctr"/>
                <a:lstStyle/>
                <a:p>
                  <a:endParaRPr lang="zh-CN" altLang="en-US" sz="1600" dirty="0">
                    <a:latin typeface="Calibri" pitchFamily="34" charset="0"/>
                    <a:ea typeface="华文细黑" pitchFamily="2" charset="-122"/>
                  </a:endParaRPr>
                </a:p>
              </p:txBody>
            </p:sp>
            <p:sp>
              <p:nvSpPr>
                <p:cNvPr id="66" name="AutoShape 25"/>
                <p:cNvSpPr>
                  <a:spLocks noChangeArrowheads="1"/>
                </p:cNvSpPr>
                <p:nvPr/>
              </p:nvSpPr>
              <p:spPr bwMode="auto">
                <a:xfrm>
                  <a:off x="1537848" y="1322388"/>
                  <a:ext cx="6053577" cy="533400"/>
                </a:xfrm>
                <a:prstGeom prst="roundRect">
                  <a:avLst>
                    <a:gd name="adj" fmla="val 0"/>
                  </a:avLst>
                </a:prstGeom>
                <a:noFill/>
                <a:ln w="3175">
                  <a:noFill/>
                  <a:round/>
                  <a:headEnd/>
                  <a:tailEnd/>
                </a:ln>
              </p:spPr>
              <p:txBody>
                <a:bodyPr wrap="none" lIns="144000" anchor="ctr"/>
                <a:lstStyle/>
                <a:p>
                  <a:pPr marL="174625" lvl="1" algn="ctr"/>
                  <a:r>
                    <a:rPr lang="zh-CN" altLang="en-US" sz="2000" b="1" dirty="0" smtClean="0">
                      <a:solidFill>
                        <a:schemeClr val="tx1">
                          <a:lumMod val="95000"/>
                          <a:lumOff val="5000"/>
                        </a:schemeClr>
                      </a:solidFill>
                      <a:effectLst>
                        <a:reflection blurRad="6350" stA="55000" endA="300" endPos="45500" dir="5400000" sy="-100000" algn="bl" rotWithShape="0"/>
                      </a:effectLst>
                      <a:latin typeface="微软雅黑" pitchFamily="34" charset="-122"/>
                      <a:ea typeface="微软雅黑" pitchFamily="34" charset="-122"/>
                    </a:rPr>
                    <a:t>抓好问题整改</a:t>
                  </a:r>
                </a:p>
              </p:txBody>
            </p:sp>
          </p:grpSp>
        </p:grpSp>
        <p:cxnSp>
          <p:nvCxnSpPr>
            <p:cNvPr id="77" name="直接连接符 76"/>
            <p:cNvCxnSpPr/>
            <p:nvPr/>
          </p:nvCxnSpPr>
          <p:spPr>
            <a:xfrm>
              <a:off x="1061965" y="4903410"/>
              <a:ext cx="9216572" cy="0"/>
            </a:xfrm>
            <a:prstGeom prst="line">
              <a:avLst/>
            </a:prstGeom>
            <a:ln w="254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1" name="组合 30"/>
            <p:cNvGrpSpPr/>
            <p:nvPr/>
          </p:nvGrpSpPr>
          <p:grpSpPr>
            <a:xfrm>
              <a:off x="1158193" y="5224331"/>
              <a:ext cx="823008" cy="504780"/>
              <a:chOff x="1228888" y="1397458"/>
              <a:chExt cx="2712841" cy="2855229"/>
            </a:xfrm>
          </p:grpSpPr>
          <p:sp>
            <p:nvSpPr>
              <p:cNvPr id="112" name="矩形 111"/>
              <p:cNvSpPr/>
              <p:nvPr/>
            </p:nvSpPr>
            <p:spPr>
              <a:xfrm>
                <a:off x="1228888" y="1397458"/>
                <a:ext cx="2712841" cy="2855229"/>
              </a:xfrm>
              <a:prstGeom prst="rect">
                <a:avLst/>
              </a:prstGeom>
              <a:noFill/>
              <a:ln w="31750">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36"/>
              <p:cNvSpPr txBox="1"/>
              <p:nvPr/>
            </p:nvSpPr>
            <p:spPr>
              <a:xfrm>
                <a:off x="1395846" y="1646582"/>
                <a:ext cx="2045927" cy="2263175"/>
              </a:xfrm>
              <a:prstGeom prst="rect">
                <a:avLst/>
              </a:prstGeom>
              <a:noFill/>
            </p:spPr>
            <p:txBody>
              <a:bodyPr wrap="none" rtlCol="0">
                <a:spAutoFit/>
              </a:bodyPr>
              <a:lstStyle/>
              <a:p>
                <a:r>
                  <a:rPr lang="zh-CN" altLang="en-US" sz="2000" b="1" spc="-300" dirty="0" smtClean="0">
                    <a:gradFill>
                      <a:gsLst>
                        <a:gs pos="90000">
                          <a:srgbClr val="C00000"/>
                        </a:gs>
                        <a:gs pos="30000">
                          <a:srgbClr val="FF3300"/>
                        </a:gs>
                      </a:gsLst>
                      <a:lin ang="5400000" scaled="1"/>
                    </a:gradFill>
                    <a:latin typeface="微软雅黑" pitchFamily="34" charset="-122"/>
                    <a:ea typeface="微软雅黑" pitchFamily="34" charset="-122"/>
                  </a:rPr>
                  <a:t>会后</a:t>
                </a:r>
                <a:endParaRPr lang="zh-CN" altLang="en-US" sz="2000" b="1" spc="-300" dirty="0">
                  <a:gradFill>
                    <a:gsLst>
                      <a:gs pos="90000">
                        <a:srgbClr val="C00000"/>
                      </a:gs>
                      <a:gs pos="30000">
                        <a:srgbClr val="FF3300"/>
                      </a:gs>
                    </a:gsLst>
                    <a:lin ang="5400000" scaled="1"/>
                  </a:gradFill>
                  <a:latin typeface="微软雅黑" pitchFamily="34" charset="-122"/>
                  <a:ea typeface="微软雅黑"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wipe(left)">
                                      <p:cBhvr>
                                        <p:cTn id="12" dur="1000"/>
                                        <p:tgtEl>
                                          <p:spTgt spid="1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wipe(left)">
                                      <p:cBhvr>
                                        <p:cTn id="16" dur="1000"/>
                                        <p:tgtEl>
                                          <p:spTgt spid="115"/>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wipe(left)">
                                      <p:cBhvr>
                                        <p:cTn id="20"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96959A-E84A-4DE1-BE37-1FECF2A2E9B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MN6Y0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DemN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MN6Y0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w3pj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w3pj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w3pj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3pj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3pj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x3pjTG7UU1AADQAAvxwAABcAAAB1bml2ZXJzYWwvdW5pdmVyc2FsLnBuZ+2YeVyS+fbHn8pW0/k5jWmmch2nvJXjVmpm6pRbNeOWmSuQmaOloia4Iert1miTS7cyZ8Jkrjaoqag5biw6jaMYKKiIGwIZgySIpoSoINyHu71+f9+//YMXz3k/3+0czjnfz4v7gf6+evtM9gEAoHfxgtdlANhRBgDb3+/ZBZL3MSOZ4Ne2tMu+5wECw3QeNHTizvmdA4CWUl1V9E7Q3ptyITwNAPR7tZ9t1OTaGwBgeuWi17krmTApN6D+C/kUdTbLrzufnJ94z/rO4VQri/C6/7M4531K99DOc58afxp6yesz50+3p/5Nx1LnMwOvL4j2h/Z4ZfhUjwYsCmRYFZ7B1XRjsitYaYZRH12gIVAom1ujZIVwRbRbJu4alYxthct5tfG+upRBVvDQ4IlmZn0sr9pedWb0FteqqB7qEcZ+kLaKqfYV3sIaXO60/x7Qfi4eaK1VrdBtOXtB69pj8ZsTqG8SnT8FDae6SvLK692QXyy3/fsNVztj8l6tDgD86ehxkBbevwSS61Xg8PwftvAW3sJbeAtv4S28hbfwFt7CW3gLb+Et/D/jUPXmUl4T+PQni/9hDe+g9ak4XCMsb1POTmO6dWS/u2919RO3j8NJNYRQaA+xEoUhycGZ2bIE9aJ8NTZoooe8QjuBRp3zi5QVrZPo3dbiDUjrg9USmmSiqSlXLcN1hK6mh0x0EDI63AHg1yF39ZqAky4asXipe4tLRFWyT5U3ZqUHdczbSHqaKNUr94xg8U1vpQTt+ILsdWE5Eyl4ap67Nsv2hWCQiyoPzTqzPg6HWR1MzpVh0wQulRl8jKK/XcNdys1gda6n183PpbYSh/qRGpXII9nEmcGXp0MzIF2FsYnYxTdWuJnOyoJnfCm50OqYryXwa+oY44fg/bTZiR41isRrfYbHKj4bS0KPuM6APtAjFlAUktzFi3K6R0IgMWC1GYLyRdJSd5oo5OH4uqGdUMnXqKfmb58pqW7H9N1IkuFUf1g5//bqt6SZg8LdHmuvp511bnWfacxKINoTFo0MbzkiVGeZnPlFS6OWIj8WmzgunMB09TNl0CcxkNnAcmm8DnA6ihKElovZq+urT5ASd8mcyxHUYfgf2BW0b2zGzzYPEJjL8s/JsJmJm5QLS/gfQx4ibdcSmGOq8902CeV0QUobV/RVPQVp+EgucyCL9e4SG8WibMtrM99aXqIiUXnGaMKJ0TnK93wlTzFtZzbO9R2NHTtThHP2C5WcXWRSv6dFpt7tbSnxAfJdL5ptG3NjVj5DcOO4Z2vwCAmCe6DK4ZT+gRnH7ScuzdmFUStpkTWIx8Kk0OWQGvpkE44K+31fjwHKMC7mmcPiJ4aJdEqJXInnpHMxX0B9NqMUrCRWcWcFkxTf8W5PQYxpMQBkPNpogCpM0d8T5TiUrOJZthQZhGv6rGy3ie0HUmrr9IFTS8fEVwaKKNGm8AxOcW3Urqub5P2tDnhIf2w6K/lBO0rxN8/yFgmSQ+BbEKkCeyR9F9Be72kRsJ725Guu0w/golVn9rdHajD3aTuKjda4nVMr3psN56v6dWmR9SRpN712waankMZFaSe6Cm3x80jOtfGhtJdiPh58glStfCXYmeuMqPU0mfALPheOi5W4f01NZVs0pA0wcXUNMqoFIVb9jbABDykofbqcRT2THDXePH+yDLtoWWATMzHvdQSY+ZGXIxtazZI/QXGiwbVpvFylNN11Qez6gCZslnR6IiVptdCqV3dSuT23agMPwR86WMMX0kzbnp8g9CcFd/TtoX7fToQe3/BdKx1oYBnAZWdRLmkNIQNDMuteRLvU/ZF19WK5Mqqc8+XxPI2S3yFK3sAOf3kYCFua5A/nksTtfQ1Y0ROzDb8N0B35dgw5DB6X9X7WTh8NnU7PiqqYHkdl3jxk4NIfMlCc2paRUuGRF8Tcw7Dn5nCKgQaZBBnczJbynsPBZIktCeQKiYn7OJ6oUipKXDrNV692tJVuokTliCng1+wClfJh9o7M+XURrse+GxY5KIChpW1s27x1OpsV4EGR36Yl5yk5h8uDPJiyJ8QGk9AaeioHybk+PtTqBy2PoK6TU80S3MSKiNINSrAgQclmytKtUV2oXIr/M1H4pfa+lAHRCe8jKUiuoCU4b4+HRiXT5P2B05DscOnE2B0AZcMaqsgh1qN699Rnw+DO2r84I21reDcIy4K217dLxWDRKlplvs3Sao55K6Iyqd+uAHqPl8PLFJAP38rZmaHXxojBnLBLMObEsALp9Tcvz/9nv9TJU9Y12ABX7qtt+TJenmZztQsJcSwaPmb4WJZleVw0XAeoPrICmAyIfVhvjsvXeZsSOBP/o2L7ONnxShiDtfiSc/SfOwZKnBmRRmUxOXGDwRJotEtV9iFmjBIxnX6fmIzk3DgQtNcUqsg0ddKLycmYnn+qB1RkGPBXI3od4vt5vRtdD2grVA/18oLKIMIxcV91iwKhP2DQzI1uIb1vf9OAjcNmGUsqvGIPcVK/6Zn5ThgWFK4oRmATPz/+l2qJeWkvPrpoyf9fThBFIxh24HJwarCP9Xhlm4mHb4B3ULj/SZuaw3MPTdDOVJG9L/LLT+5zQzr8vuWe5YwFSiImGsebVq0J2tTd32sw6jiIdo8DG8do0mM/L+EuCNitxaE9G+wps+tXRexOhPlb8uLy6UST/rXFX1hgTp5uQptzJ4jROW8GCysN7jpeSWSLjkkc5TkuqNy+kUSersv1X/wTeCbiD8P2uXCu048oWWKwJ3SphddWKam6DWNeljjCx3MmE4pxVL2qlZ6nvQSB/khjQM2dlsUGMCqloT1rfbZXmWdlg37meapl9qaCn+dU3HlXCvaH5pvGAhLLvyMReEu2qsyswthwffVklTQD/97CyhZqqs64w0+3Jg/6yIwmizzh5fyHxFIEdpCY1V4X3UBdM43fhPVOOgkUWd3+O2/qWQ6ImI/1Y5Qw5JVxTDXnKLaQdk/7k9fvNs98a20qKSEy2hImGPi6mwmVi6/yk8GCiWY1VyDcpdouxUALip2nRaOYseZj8U+Dwvuj6+nJedwjRXNulRL9vf+NuN14DI8V1useFI6OT6i9KfrBvECtD8b735nSFYj+PG+DhWu3mPp/+zAyd6ftl3UuK0//c69sppsiSgkWhYnTTj+jMsEw28Qnnj1spiaSF1oKXn0n5DEwKE6MtgT1ZCjCVeNeh+MilOlxkwTlWPuf5WlDJ8dJd3Ki0l18QE+rOOacQtrFTYHiTAPqUAlnBtQK9aFwDErOcF1KeUP+OPp1XIFLK2zzLxJzW+V781LJGGRgmQFzzuWu/xzpBAwrF1qZ72yJxwxPYt8RYJ5jp+jJ8Y0XXsp8E8eZkkFZyI1imW/Kz0SpvWRuCk+YuI0ei25GqSfpYQLqGWv2qTY/sUg4SxDcfunWnxWjNDeZ9OQaid1HkkqTvIQvuvNr3D27ivqJqZqPNR7P63DlAgh6oYVtWXp21Ee3o8fmRWe4InPKV5E580Jdy4a8Qczge/Zqi0Fu804TAvPhtmsvDWIHP5fEPUhaY1StkIYbmQu+HhsjU7BHLsYS6J3Yu2NZslNt2LUCD9Vs13ynKbHw3bdcQSyEK1g21vYgLEW9IZHKxMck7b3azkv58JuuNH2yrLZiBhQszn3X5z9/YV1DUi6SOPOdmyiDviEile7+3/uLlC2/pZzJfklMsgMFQIg8qWk+uumvtRWFNNdgo6CZBjR5oRp91twTTONrJFBqQT6u0+h4zi6wtwTLl6mQDu29dXvUTB2B+3uUz8BKWpl+HmXmP4fseHfx5dMRsBIn/TB4ArrEzZu7wSRm+Y9gk7unCJpuMIhqxwsKb7e8tV4IQufCJtkUDh8L1kTc0De0KbWp+lf8zGr4bkdtR/+O2wkAiKG0VelPkYpwZ2Zd18CEP9pXGMv9spsOK+pRCW3jbH8qH+kcoih4pOzlPiPOtdnV1fHI5Oe6f0asvv3rJ+2l5RhT5cNnxIUIH61DHgVqDY0DxXzXHLkU7scaQh8f1fh2MXhBWeF8ymTb73mrrbhGbWE7mbs6Jg2xoAc/eKDIavvKF2IH23etoMzs8N+UlZGQr48ttbj1Y5e1pyE/lrbOuq//8biVedV94311kpf+BAHqisXjG7OI9O1APr2W1+zW1zzTpuvv2JDwvGT5WxUvKLykjTpr/IhibHhfvk47s9DkX35ufSw44LnZwTCBzhEAqHnvQJnj93VDU2qaNO5VteRg8nL/4XorXM7KArx4UEw2mRjaAQApVgZloG7+HZQCAGAftBcAvlqgGcFzRkpAO9/vpVUTqFY1N323g4c/yn4c2r0+h03/AnyXeNktK1bOf83TCvbVILPw3vAr4x/YofC2A9qxDRup+52rXn3X1KPOlgvL4e0nQRmfElcPa0Co+M0Rm5DJXy+rPV2/OQ/OBi56+3sRzl+78w9QSwMEFAACAAgAx3pjTLE0Q2lKAAAAagAAABsAAAB1bml2ZXJzYWwvdW5pdmVyc2FsLnBuZy54bWyzsa/IzVEoSy0qzszPs1Uy1DNQsrfj5bIpKEoty0wtV6gAihnpGUCAkkIlKrc8M6Ukw1bJwtIYIZaRmpmeUWKrZGZuABfUBxoJAFBLAQIAABQAAgAIAMN6Y0wVDq0oZAQAAAcRAAAdAAAAAAAAAAEAAAAAAAAAAAB1bml2ZXJzYWwvY29tbW9uX21lc3NhZ2VzLmxuZ1BLAQIAABQAAgAIAMN6Y0wIfgsjKQMAAIYMAAAnAAAAAAAAAAEAAAAAAJ8EAAB1bml2ZXJzYWwvZmxhc2hfcHVibGlzaGluZ19zZXR0aW5ncy54bWxQSwECAAAUAAIACADDemNMtfwJZLoCAABVCgAAIQAAAAAAAAABAAAAAAANCAAAdW5pdmVyc2FsL2ZsYXNoX3NraW5fc2V0dGluZ3MueG1sUEsBAgAAFAACAAgAw3pjTCqWD2f+AgAAlwsAACYAAAAAAAAAAQAAAAAABgsAAHVuaXZlcnNhbC9odG1sX3B1Ymxpc2hpbmdfc2V0dGluZ3MueG1sUEsBAgAAFAACAAgAw3pjTGhxUpGaAQAAHwYAAB8AAAAAAAAAAQAAAAAASA4AAHVuaXZlcnNhbC9odG1sX3NraW5fc2V0dGluZ3MuanNQSwECAAAUAAIACADDemNMPTwv0cEAAADlAQAAGgAAAAAAAAABAAAAAAAfEAAAdW5pdmVyc2FsL2kxOG5fcHJlc2V0cy54bWxQSwECAAAUAAIACADDemNMmvmWZGsAAABrAAAAHAAAAAAAAAABAAAAAAAYEQAAdW5pdmVyc2FsL2xvY2FsX3NldHRpbmdzLnhtbFBLAQIAABQAAgAIAESUV0cjtE77+wIAALAIAAAUAAAAAAAAAAEAAAAAAL0RAAB1bml2ZXJzYWwvcGxheWVyLnhtbFBLAQIAABQAAgAIAMN6Y0ywhyP0bAEAAPcCAAApAAAAAAAAAAEAAAAAAOoUAAB1bml2ZXJzYWwvc2tpbl9jdXN0b21pemF0aW9uX3NldHRpbmdzLnhtbFBLAQIAABQAAgAIAMd6Y0xu1FNQAA0AAL8cAAAXAAAAAAAAAAAAAAAAAJ0WAAB1bml2ZXJzYWwvdW5pdmVyc2FsLnBuZ1BLAQIAABQAAgAIAMd6Y0yxNENpSgAAAGoAAAAbAAAAAAAAAAEAAAAAANIjAAB1bml2ZXJzYWwvdW5pdmVyc2FsLnBuZy54bWxQSwUGAAAAAAsACwBJAwAAVSQAAAAA"/>
  <p:tag name="ISPRING_PRESENTATION_TITLE" va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4643</TotalTime>
  <Words>2653</Words>
  <Application>Microsoft Office PowerPoint</Application>
  <PresentationFormat>宽屏</PresentationFormat>
  <Paragraphs>268</Paragraphs>
  <Slides>36</Slides>
  <Notes>8</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36</vt:i4>
      </vt:variant>
    </vt:vector>
  </HeadingPairs>
  <TitlesOfParts>
    <vt:vector size="54" baseType="lpstr">
      <vt:lpstr>等线</vt:lpstr>
      <vt:lpstr>方正大黑简体</vt:lpstr>
      <vt:lpstr>方正苏新诗柳楷简体-yolan</vt:lpstr>
      <vt:lpstr>方正正粗黑简体</vt:lpstr>
      <vt:lpstr>方正正中黑简体</vt:lpstr>
      <vt:lpstr>华康俪金黑W8(P)</vt:lpstr>
      <vt:lpstr>华文细黑</vt:lpstr>
      <vt:lpstr>华文新魏</vt:lpstr>
      <vt:lpstr>宋体</vt:lpstr>
      <vt:lpstr>微软雅黑</vt:lpstr>
      <vt:lpstr>微软雅黑</vt:lpstr>
      <vt:lpstr>禹卫书法行书简体
</vt:lpstr>
      <vt:lpstr>Arial</vt:lpstr>
      <vt:lpstr>Calibri</vt:lpstr>
      <vt:lpstr>Segoe UI</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Administrator</dc:creator>
  <cp:lastModifiedBy>jay</cp:lastModifiedBy>
  <cp:revision>570</cp:revision>
  <dcterms:created xsi:type="dcterms:W3CDTF">2016-10-27T12:36:38Z</dcterms:created>
  <dcterms:modified xsi:type="dcterms:W3CDTF">2018-07-12T09:53:10Z</dcterms:modified>
</cp:coreProperties>
</file>