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5" r:id="rId5"/>
    <p:sldId id="264" r:id="rId6"/>
    <p:sldId id="265" r:id="rId7"/>
    <p:sldId id="262" r:id="rId8"/>
    <p:sldId id="287" r:id="rId9"/>
    <p:sldId id="288" r:id="rId10"/>
    <p:sldId id="289" r:id="rId11"/>
    <p:sldId id="290" r:id="rId12"/>
    <p:sldId id="291" r:id="rId13"/>
    <p:sldId id="279" r:id="rId14"/>
    <p:sldId id="293" r:id="rId15"/>
    <p:sldId id="294" r:id="rId16"/>
    <p:sldId id="281" r:id="rId17"/>
    <p:sldId id="296" r:id="rId18"/>
    <p:sldId id="297" r:id="rId19"/>
    <p:sldId id="298" r:id="rId20"/>
    <p:sldId id="277" r:id="rId21"/>
    <p:sldId id="300" r:id="rId22"/>
    <p:sldId id="301" r:id="rId23"/>
    <p:sldId id="302" r:id="rId24"/>
    <p:sldId id="261" r:id="rId25"/>
    <p:sldId id="303" r:id="rId26"/>
    <p:sldId id="304" r:id="rId27"/>
    <p:sldId id="30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19AE-D30B-42C0-A7FC-AA1EB330E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203AA-EB52-4B10-AD43-AC79BD187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5DBBF-1BAD-4A53-BDE9-8BB6E8C632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3CB5A-1874-4EBE-8462-1A2F63EE89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29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5" b="78671"/>
          <a:stretch>
            <a:fillRect/>
          </a:stretch>
        </p:blipFill>
        <p:spPr>
          <a:xfrm>
            <a:off x="6709210" y="-18957"/>
            <a:ext cx="5482790" cy="1603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71123" r="46141" b="165"/>
          <a:stretch>
            <a:fillRect/>
          </a:stretch>
        </p:blipFill>
        <p:spPr>
          <a:xfrm>
            <a:off x="5153891" y="4624165"/>
            <a:ext cx="2778826" cy="14342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843" flipH="1">
            <a:off x="1223789" y="233628"/>
            <a:ext cx="2833983" cy="2013397"/>
          </a:xfrm>
          <a:prstGeom prst="rect">
            <a:avLst/>
          </a:prstGeom>
        </p:spPr>
      </p:pic>
      <p:pic>
        <p:nvPicPr>
          <p:cNvPr id="13" name="Audiomachine - Breath And Life - 呼吸与生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-828600" y="2256816"/>
            <a:ext cx="609600" cy="609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16"/>
            <a:ext cx="12192000" cy="585561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842869" y="4056481"/>
            <a:ext cx="219757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56036" y="4049791"/>
            <a:ext cx="22059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65280" y="3825648"/>
            <a:ext cx="1868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C00000"/>
                </a:solidFill>
              </a:rPr>
              <a:t>授课人：</a:t>
            </a:r>
            <a:r>
              <a:rPr lang="en-US" altLang="zh-CN" sz="2400" b="1" dirty="0">
                <a:solidFill>
                  <a:srgbClr val="C00000"/>
                </a:solidFill>
              </a:rPr>
              <a:t>XXX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4" y="976097"/>
            <a:ext cx="2697378" cy="11801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06503" y="2142109"/>
            <a:ext cx="9417963" cy="1399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聚焦对靶  精准出招</a:t>
            </a:r>
            <a:endParaRPr lang="zh-CN" altLang="en-US" sz="4000" b="1" dirty="0">
              <a:solidFill>
                <a:srgbClr val="C00000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打赢集中整治形式主义、官僚主义歼灭战</a:t>
            </a:r>
            <a:endParaRPr lang="zh-CN" altLang="en-US" sz="4000" b="1" dirty="0">
              <a:solidFill>
                <a:srgbClr val="C00000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775505" y="2133792"/>
            <a:ext cx="11019097" cy="340469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926865" y="2234596"/>
            <a:ext cx="6513363" cy="3227454"/>
            <a:chOff x="1610183" y="2939826"/>
            <a:chExt cx="6513363" cy="3227454"/>
          </a:xfrm>
        </p:grpSpPr>
        <p:sp>
          <p:nvSpPr>
            <p:cNvPr id="19" name="文本框 18"/>
            <p:cNvSpPr txBox="1"/>
            <p:nvPr/>
          </p:nvSpPr>
          <p:spPr>
            <a:xfrm>
              <a:off x="1610183" y="3545408"/>
              <a:ext cx="5693612" cy="262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形式主义、官僚主义积弊甚深，与传统文化糟粕的流毒有着密切关系。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党员干部是人民的公仆，我们党自成立之日起就把全心全意为人民服务奉为宗旨，旗帜鲜明地把“官本位”思想糟粕扫进了历史的故纸堆。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只有真正从思想上构筑起抵制“官本位”思想和“面子”文化的堤坝，才能最大限度削减此类形式主义、官僚主义问题存在的土壤和空间。</a:t>
              </a:r>
              <a:endPara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1915052" y="3439388"/>
              <a:ext cx="5286549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矩形 21"/>
            <p:cNvSpPr/>
            <p:nvPr/>
          </p:nvSpPr>
          <p:spPr bwMode="auto">
            <a:xfrm>
              <a:off x="1643411" y="2986748"/>
              <a:ext cx="72008" cy="396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31839" y="2939826"/>
              <a:ext cx="64917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（三）官本位思想影响导致脱离群众高高在上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76040" y="151815"/>
            <a:ext cx="782921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二、形式主义、官僚主义禁而不绝的根源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直角三角形 26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天空, 户外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/>
          <a:stretch>
            <a:fillRect/>
          </a:stretch>
        </p:blipFill>
        <p:spPr>
          <a:xfrm>
            <a:off x="541972" y="1993901"/>
            <a:ext cx="5271728" cy="365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34160" y="1830972"/>
            <a:ext cx="8771091" cy="37943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965"/>
            <a:ext cx="1360762" cy="6756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7"/>
          <a:stretch>
            <a:fillRect/>
          </a:stretch>
        </p:blipFill>
        <p:spPr>
          <a:xfrm>
            <a:off x="8142406" y="2404576"/>
            <a:ext cx="4140200" cy="432804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386749" y="1583730"/>
            <a:ext cx="6048673" cy="504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（四）发现难监督难导致心存侥幸少有顾忌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1360762" y="2259644"/>
            <a:ext cx="7852686" cy="2938048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形式主义之所以屡禁不止，还在于形式主义的界线往往不是那么明晰，甄别起来有一定困难，给监督和问责带来一定难度。特别是形式主义者往往又会摆出很多冠冕堂皇的理由，披上各种各样“政治正确”的外衣，具有极强的迷惑性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而且，有时候形式主义带来的损失和危害并不直接，这不仅带来监督的滞后，追责也难以及时跟上。由此一些党员干部索性平日采取“睁一只眼闭一只眼”的态度甚至听之任之，监督和处罚都没有动真碰硬，甚至陷入“以形式主义反形式主义”的怪圈之中，客观上纵容和助长了形式主义。　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6040" y="151815"/>
            <a:ext cx="782921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二、形式主义、官僚主义禁而不绝的根源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/>
          <p:bldP spid="3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/>
          <p:bldP spid="31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34160" y="1946721"/>
            <a:ext cx="8771091" cy="37943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383818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965"/>
            <a:ext cx="1360762" cy="6756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7"/>
          <a:stretch>
            <a:fillRect/>
          </a:stretch>
        </p:blipFill>
        <p:spPr>
          <a:xfrm>
            <a:off x="8142406" y="2404576"/>
            <a:ext cx="4140200" cy="432804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60762" y="1726705"/>
            <a:ext cx="8215661" cy="504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（五）上级罔顾实际，下级应付差事，官僚主义催生形式主义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1360762" y="2454041"/>
            <a:ext cx="7806387" cy="2938048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有人说，形式主义的发生，有时是被官僚主义给“逼”出来的，不无道理。有的地方和部门领导干部不调查、不研究，拍脑袋决策，提出的要求、制定的政策脱离实际，在执行时下级只能以形式主义应付。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的十九大报告指出，加强作风建设，必须紧紧围绕保持党同人民群众的血肉联系，增强群众观念和群众感情，不断厚植党执政的群众基础。按照十九大部署要求，不断把作风建设往纵深推进，尤其是从源头上校准党员干部的思想航标，让“关键少数”带好头、作表率，解决形式主义、官僚主义问题才最终可期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6040" y="151815"/>
            <a:ext cx="782921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二、形式主义、官僚主义禁而不绝的根源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/>
          <p:bldP spid="3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/>
          <p:bldP spid="31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63971" y="4511064"/>
            <a:ext cx="7064058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集中整治形式主义、官僚主义的重点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1265" y="3858515"/>
            <a:ext cx="3577389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第三章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5769469" y="5468173"/>
            <a:ext cx="561474" cy="4840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5" y="398126"/>
            <a:ext cx="3735347" cy="3976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12" y="3386208"/>
            <a:ext cx="8025611" cy="34769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4231" y="3051990"/>
            <a:ext cx="7062493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：对中央精神只做面上轰轰烈烈的传达，口号式、机械式的传达，不加消化、囫囵吞枣的传达，上下一般粗的传达。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：在工作中空喊口号，表态多调门高、行动少落实差，热衷于作秀造势。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：单纯以会议贯彻会议、以文件落实文件，做表面文章、过度留痕，缺乏实际行动和具体措施。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7875" y="1835465"/>
            <a:ext cx="7290705" cy="1138984"/>
            <a:chOff x="1704905" y="3075907"/>
            <a:chExt cx="7290705" cy="1138984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2026137" y="4214891"/>
              <a:ext cx="696947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矩形 30"/>
            <p:cNvSpPr/>
            <p:nvPr/>
          </p:nvSpPr>
          <p:spPr bwMode="auto">
            <a:xfrm>
              <a:off x="1704905" y="3350492"/>
              <a:ext cx="103246" cy="8062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3117" y="3075907"/>
              <a:ext cx="70624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（一）贯彻落实党的路线方针政策、中央重大决策部署方面，重点整治严重影响党中央权威和集中统一领导、影响中央政令畅通的形式主义、官僚主义的突出问题：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12" y="3386208"/>
            <a:ext cx="8025611" cy="34769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4231" y="3051990"/>
            <a:ext cx="7062493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：漠视群众利益和疾苦，对群众反映强烈的问题无动于衷、消极应付，对群众合理诉求推诿扯皮、冷硬横推，对群众态度简单粗暴、颐指气使。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：便民服务单位和政务服务窗口态度差、办事效率低，政务服务热线、政府网站、政务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运行“僵尸化”。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：“新官不理旧事”，言而无信，重招商轻落地、轻服务，影响营商环境。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7875" y="2076670"/>
            <a:ext cx="7290705" cy="897779"/>
            <a:chOff x="1704905" y="3317112"/>
            <a:chExt cx="7290705" cy="897779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2026137" y="4214891"/>
              <a:ext cx="696947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矩形 30"/>
            <p:cNvSpPr/>
            <p:nvPr/>
          </p:nvSpPr>
          <p:spPr bwMode="auto">
            <a:xfrm>
              <a:off x="1704905" y="3350492"/>
              <a:ext cx="103246" cy="8062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3117" y="3317112"/>
              <a:ext cx="70624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（二）联系群众、服务群众方面，重点整治群众身边特别是群众反映强烈的形式主义、官僚主义突出问题：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0026" y="3515815"/>
            <a:ext cx="7062493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：不顾实际情况、不经科学论证，违反规定程序乱决策、乱拍板、乱作为。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：弄虚作假，编造假经验、假典型、假数据，瞒报、谎报情况，隐藏、遮掩问题。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3670" y="2348625"/>
            <a:ext cx="7327459" cy="1140656"/>
            <a:chOff x="1704905" y="3074235"/>
            <a:chExt cx="7327459" cy="1140656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2026137" y="4214891"/>
              <a:ext cx="696947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矩形 30"/>
            <p:cNvSpPr/>
            <p:nvPr/>
          </p:nvSpPr>
          <p:spPr bwMode="auto">
            <a:xfrm>
              <a:off x="1704905" y="3227546"/>
              <a:ext cx="103246" cy="8062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69871" y="3074235"/>
              <a:ext cx="70624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（三）履职尽责、服务经济社会发展方面，重点整治不担当、不作为、慢作为、乱作为、假作为等严重影响改革发展高质量的突出问题：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042" y="3093501"/>
            <a:ext cx="7028958" cy="7278245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2468" y="2864178"/>
            <a:ext cx="7062493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：学风漂浮，理论脱离实际，只为应付场面、应景交差，不尚实干、不求实效。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：开会不研究真实情况、不解决实际问题，为开会而开会。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11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：检查考核过多过滥，多部门重复考核同一事项，考核内容不务实，频次多、表格多、材料多，给基层造成严重负担。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问题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：调查研究搞形式、走过场、不深入，打造“经典调研线路”，搞走秀式调研，搞层层陪同、超人数陪同。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52468" y="1943101"/>
            <a:ext cx="7300088" cy="894745"/>
            <a:chOff x="1704905" y="3227546"/>
            <a:chExt cx="7300088" cy="894745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2026137" y="4122291"/>
              <a:ext cx="696947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矩形 30"/>
            <p:cNvSpPr/>
            <p:nvPr/>
          </p:nvSpPr>
          <p:spPr bwMode="auto">
            <a:xfrm>
              <a:off x="1704905" y="3227546"/>
              <a:ext cx="103246" cy="8062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42500" y="3227546"/>
              <a:ext cx="70624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（四）学风会风文风及检查调研方面，重点整治频次过多过滥、浮于表面等突出问题：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042" y="3093501"/>
            <a:ext cx="7028958" cy="7278245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799587" y="1854199"/>
            <a:ext cx="9117452" cy="388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85"/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750849" y="2231699"/>
            <a:ext cx="7666902" cy="337820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即会议文件多、检查考核多、报告报表多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有的执行文件、会议、简报等相关制度搞变通，正式发文减少，但利用电话传真、短信微信、电子信箱、</a:t>
            </a:r>
            <a:r>
              <a:rPr lang="en-US" altLang="zh-CN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QQ</a:t>
            </a: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等渠道下发文件不在少数；正式会议减少，但各种专题会、推进会、研究会多起来了，且大多要求主要领导参加。</a:t>
            </a:r>
            <a:endParaRPr lang="en-US" altLang="zh-CN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Gill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比如，在贯彻落实中央精神方面，有的觉得层层学习落实没必要，以书面传达代替集中学习，把学原文悟原理，变成了学新闻稿看解读，原文原稿摆而不读，甚至只记个讲话名称就算学过了。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Gill Sans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123482" y="1774975"/>
            <a:ext cx="2126970" cy="1812872"/>
            <a:chOff x="8876147" y="3192042"/>
            <a:chExt cx="2127525" cy="1813344"/>
          </a:xfrm>
        </p:grpSpPr>
        <p:sp>
          <p:nvSpPr>
            <p:cNvPr id="41" name="任意多边形 22"/>
            <p:cNvSpPr/>
            <p:nvPr/>
          </p:nvSpPr>
          <p:spPr>
            <a:xfrm>
              <a:off x="10622170" y="4830722"/>
              <a:ext cx="136506" cy="174664"/>
            </a:xfrm>
            <a:custGeom>
              <a:avLst/>
              <a:gdLst>
                <a:gd name="connsiteX0" fmla="*/ 102393 w 102393"/>
                <a:gd name="connsiteY0" fmla="*/ 130968 h 130968"/>
                <a:gd name="connsiteX1" fmla="*/ 0 w 102393"/>
                <a:gd name="connsiteY1" fmla="*/ 130968 h 130968"/>
                <a:gd name="connsiteX2" fmla="*/ 0 w 102393"/>
                <a:gd name="connsiteY2" fmla="*/ 0 h 130968"/>
                <a:gd name="connsiteX3" fmla="*/ 102393 w 102393"/>
                <a:gd name="connsiteY3" fmla="*/ 130968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130968">
                  <a:moveTo>
                    <a:pt x="102393" y="130968"/>
                  </a:moveTo>
                  <a:lnTo>
                    <a:pt x="0" y="130968"/>
                  </a:lnTo>
                  <a:lnTo>
                    <a:pt x="0" y="0"/>
                  </a:lnTo>
                  <a:lnTo>
                    <a:pt x="102393" y="130968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23"/>
            <p:cNvSpPr/>
            <p:nvPr/>
          </p:nvSpPr>
          <p:spPr>
            <a:xfrm>
              <a:off x="8876147" y="3192042"/>
              <a:ext cx="152380" cy="95271"/>
            </a:xfrm>
            <a:custGeom>
              <a:avLst/>
              <a:gdLst>
                <a:gd name="connsiteX0" fmla="*/ 19050 w 114300"/>
                <a:gd name="connsiteY0" fmla="*/ 0 h 71437"/>
                <a:gd name="connsiteX1" fmla="*/ 0 w 114300"/>
                <a:gd name="connsiteY1" fmla="*/ 71437 h 71437"/>
                <a:gd name="connsiteX2" fmla="*/ 114300 w 114300"/>
                <a:gd name="connsiteY2" fmla="*/ 71437 h 71437"/>
                <a:gd name="connsiteX3" fmla="*/ 19050 w 114300"/>
                <a:gd name="connsiteY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71437">
                  <a:moveTo>
                    <a:pt x="19050" y="0"/>
                  </a:moveTo>
                  <a:lnTo>
                    <a:pt x="0" y="71437"/>
                  </a:lnTo>
                  <a:lnTo>
                    <a:pt x="114300" y="7143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903433" y="3192042"/>
              <a:ext cx="2100239" cy="1812286"/>
              <a:chOff x="6950444" y="2300288"/>
              <a:chExt cx="1575384" cy="1358900"/>
            </a:xfrm>
            <a:solidFill>
              <a:srgbClr val="92D050"/>
            </a:solidFill>
          </p:grpSpPr>
          <p:sp>
            <p:nvSpPr>
              <p:cNvPr id="44" name="任意多边形 25"/>
              <p:cNvSpPr/>
              <p:nvPr/>
            </p:nvSpPr>
            <p:spPr>
              <a:xfrm>
                <a:off x="6950444" y="2300288"/>
                <a:ext cx="1396955" cy="1358900"/>
              </a:xfrm>
              <a:custGeom>
                <a:avLst/>
                <a:gdLst>
                  <a:gd name="connsiteX0" fmla="*/ 0 w 1319348"/>
                  <a:gd name="connsiteY0" fmla="*/ 0 h 1293223"/>
                  <a:gd name="connsiteX1" fmla="*/ 1319348 w 1319348"/>
                  <a:gd name="connsiteY1" fmla="*/ 1293223 h 1293223"/>
                  <a:gd name="connsiteX2" fmla="*/ 1319348 w 1319348"/>
                  <a:gd name="connsiteY2" fmla="*/ 391886 h 1293223"/>
                  <a:gd name="connsiteX3" fmla="*/ 927463 w 1319348"/>
                  <a:gd name="connsiteY3" fmla="*/ 13063 h 1293223"/>
                  <a:gd name="connsiteX4" fmla="*/ 0 w 1319348"/>
                  <a:gd name="connsiteY4" fmla="*/ 0 h 1293223"/>
                  <a:gd name="connsiteX0-1" fmla="*/ 0 w 1319348"/>
                  <a:gd name="connsiteY0-2" fmla="*/ 5987 h 1299210"/>
                  <a:gd name="connsiteX1-3" fmla="*/ 1319348 w 1319348"/>
                  <a:gd name="connsiteY1-4" fmla="*/ 1299210 h 1299210"/>
                  <a:gd name="connsiteX2-5" fmla="*/ 1319348 w 1319348"/>
                  <a:gd name="connsiteY2-6" fmla="*/ 397873 h 1299210"/>
                  <a:gd name="connsiteX3-7" fmla="*/ 908413 w 1319348"/>
                  <a:gd name="connsiteY3-8" fmla="*/ 0 h 1299210"/>
                  <a:gd name="connsiteX4-9" fmla="*/ 0 w 1319348"/>
                  <a:gd name="connsiteY4-10" fmla="*/ 5987 h 1299210"/>
                  <a:gd name="connsiteX0-11" fmla="*/ 0 w 1333635"/>
                  <a:gd name="connsiteY0-12" fmla="*/ 1225 h 1299210"/>
                  <a:gd name="connsiteX1-13" fmla="*/ 1333635 w 1333635"/>
                  <a:gd name="connsiteY1-14" fmla="*/ 1299210 h 1299210"/>
                  <a:gd name="connsiteX2-15" fmla="*/ 1333635 w 1333635"/>
                  <a:gd name="connsiteY2-16" fmla="*/ 397873 h 1299210"/>
                  <a:gd name="connsiteX3-17" fmla="*/ 922700 w 1333635"/>
                  <a:gd name="connsiteY3-18" fmla="*/ 0 h 1299210"/>
                  <a:gd name="connsiteX4-19" fmla="*/ 0 w 1333635"/>
                  <a:gd name="connsiteY4-20" fmla="*/ 1225 h 12992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33635" h="1299210">
                    <a:moveTo>
                      <a:pt x="0" y="1225"/>
                    </a:moveTo>
                    <a:lnTo>
                      <a:pt x="1333635" y="1299210"/>
                    </a:lnTo>
                    <a:lnTo>
                      <a:pt x="1333635" y="397873"/>
                    </a:lnTo>
                    <a:lnTo>
                      <a:pt x="922700" y="0"/>
                    </a:lnTo>
                    <a:lnTo>
                      <a:pt x="0" y="12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rgbClr val="444455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 rot="2637414">
                <a:off x="7155687" y="2583111"/>
                <a:ext cx="1370141" cy="4385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“三多”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" y="938297"/>
            <a:ext cx="3485169" cy="348516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799587" y="1854199"/>
            <a:ext cx="9117452" cy="388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85"/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709230" y="2484436"/>
            <a:ext cx="7298166" cy="21701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即工作下沉变办公室下沉、责任下沉变责任书下沉、事项下放变苦事累事难事无好处的事下放。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有的落实工作喜欢“横向到边、纵向到底”，但往往是办公室“到边、到底”，人没到、内容没到。有的把层层压实责任变成层层签订责任书、承诺书、保证书，成了层层推卸责任。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123482" y="1774975"/>
            <a:ext cx="2126970" cy="1812872"/>
            <a:chOff x="8876147" y="3192042"/>
            <a:chExt cx="2127525" cy="1813344"/>
          </a:xfrm>
        </p:grpSpPr>
        <p:sp>
          <p:nvSpPr>
            <p:cNvPr id="41" name="任意多边形 22"/>
            <p:cNvSpPr/>
            <p:nvPr/>
          </p:nvSpPr>
          <p:spPr>
            <a:xfrm>
              <a:off x="10622170" y="4830722"/>
              <a:ext cx="136506" cy="174664"/>
            </a:xfrm>
            <a:custGeom>
              <a:avLst/>
              <a:gdLst>
                <a:gd name="connsiteX0" fmla="*/ 102393 w 102393"/>
                <a:gd name="connsiteY0" fmla="*/ 130968 h 130968"/>
                <a:gd name="connsiteX1" fmla="*/ 0 w 102393"/>
                <a:gd name="connsiteY1" fmla="*/ 130968 h 130968"/>
                <a:gd name="connsiteX2" fmla="*/ 0 w 102393"/>
                <a:gd name="connsiteY2" fmla="*/ 0 h 130968"/>
                <a:gd name="connsiteX3" fmla="*/ 102393 w 102393"/>
                <a:gd name="connsiteY3" fmla="*/ 130968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130968">
                  <a:moveTo>
                    <a:pt x="102393" y="130968"/>
                  </a:moveTo>
                  <a:lnTo>
                    <a:pt x="0" y="130968"/>
                  </a:lnTo>
                  <a:lnTo>
                    <a:pt x="0" y="0"/>
                  </a:lnTo>
                  <a:lnTo>
                    <a:pt x="102393" y="130968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23"/>
            <p:cNvSpPr/>
            <p:nvPr/>
          </p:nvSpPr>
          <p:spPr>
            <a:xfrm>
              <a:off x="8876147" y="3192042"/>
              <a:ext cx="152380" cy="95271"/>
            </a:xfrm>
            <a:custGeom>
              <a:avLst/>
              <a:gdLst>
                <a:gd name="connsiteX0" fmla="*/ 19050 w 114300"/>
                <a:gd name="connsiteY0" fmla="*/ 0 h 71437"/>
                <a:gd name="connsiteX1" fmla="*/ 0 w 114300"/>
                <a:gd name="connsiteY1" fmla="*/ 71437 h 71437"/>
                <a:gd name="connsiteX2" fmla="*/ 114300 w 114300"/>
                <a:gd name="connsiteY2" fmla="*/ 71437 h 71437"/>
                <a:gd name="connsiteX3" fmla="*/ 19050 w 114300"/>
                <a:gd name="connsiteY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71437">
                  <a:moveTo>
                    <a:pt x="19050" y="0"/>
                  </a:moveTo>
                  <a:lnTo>
                    <a:pt x="0" y="71437"/>
                  </a:lnTo>
                  <a:lnTo>
                    <a:pt x="114300" y="7143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903433" y="3192042"/>
              <a:ext cx="2100239" cy="1812286"/>
              <a:chOff x="6950444" y="2300288"/>
              <a:chExt cx="1575384" cy="1358900"/>
            </a:xfrm>
            <a:solidFill>
              <a:srgbClr val="92D050"/>
            </a:solidFill>
          </p:grpSpPr>
          <p:sp>
            <p:nvSpPr>
              <p:cNvPr id="44" name="任意多边形 25"/>
              <p:cNvSpPr/>
              <p:nvPr/>
            </p:nvSpPr>
            <p:spPr>
              <a:xfrm>
                <a:off x="6950444" y="2300288"/>
                <a:ext cx="1396955" cy="1358900"/>
              </a:xfrm>
              <a:custGeom>
                <a:avLst/>
                <a:gdLst>
                  <a:gd name="connsiteX0" fmla="*/ 0 w 1319348"/>
                  <a:gd name="connsiteY0" fmla="*/ 0 h 1293223"/>
                  <a:gd name="connsiteX1" fmla="*/ 1319348 w 1319348"/>
                  <a:gd name="connsiteY1" fmla="*/ 1293223 h 1293223"/>
                  <a:gd name="connsiteX2" fmla="*/ 1319348 w 1319348"/>
                  <a:gd name="connsiteY2" fmla="*/ 391886 h 1293223"/>
                  <a:gd name="connsiteX3" fmla="*/ 927463 w 1319348"/>
                  <a:gd name="connsiteY3" fmla="*/ 13063 h 1293223"/>
                  <a:gd name="connsiteX4" fmla="*/ 0 w 1319348"/>
                  <a:gd name="connsiteY4" fmla="*/ 0 h 1293223"/>
                  <a:gd name="connsiteX0-1" fmla="*/ 0 w 1319348"/>
                  <a:gd name="connsiteY0-2" fmla="*/ 5987 h 1299210"/>
                  <a:gd name="connsiteX1-3" fmla="*/ 1319348 w 1319348"/>
                  <a:gd name="connsiteY1-4" fmla="*/ 1299210 h 1299210"/>
                  <a:gd name="connsiteX2-5" fmla="*/ 1319348 w 1319348"/>
                  <a:gd name="connsiteY2-6" fmla="*/ 397873 h 1299210"/>
                  <a:gd name="connsiteX3-7" fmla="*/ 908413 w 1319348"/>
                  <a:gd name="connsiteY3-8" fmla="*/ 0 h 1299210"/>
                  <a:gd name="connsiteX4-9" fmla="*/ 0 w 1319348"/>
                  <a:gd name="connsiteY4-10" fmla="*/ 5987 h 1299210"/>
                  <a:gd name="connsiteX0-11" fmla="*/ 0 w 1333635"/>
                  <a:gd name="connsiteY0-12" fmla="*/ 1225 h 1299210"/>
                  <a:gd name="connsiteX1-13" fmla="*/ 1333635 w 1333635"/>
                  <a:gd name="connsiteY1-14" fmla="*/ 1299210 h 1299210"/>
                  <a:gd name="connsiteX2-15" fmla="*/ 1333635 w 1333635"/>
                  <a:gd name="connsiteY2-16" fmla="*/ 397873 h 1299210"/>
                  <a:gd name="connsiteX3-17" fmla="*/ 922700 w 1333635"/>
                  <a:gd name="connsiteY3-18" fmla="*/ 0 h 1299210"/>
                  <a:gd name="connsiteX4-19" fmla="*/ 0 w 1333635"/>
                  <a:gd name="connsiteY4-20" fmla="*/ 1225 h 12992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33635" h="1299210">
                    <a:moveTo>
                      <a:pt x="0" y="1225"/>
                    </a:moveTo>
                    <a:lnTo>
                      <a:pt x="1333635" y="1299210"/>
                    </a:lnTo>
                    <a:lnTo>
                      <a:pt x="1333635" y="397873"/>
                    </a:lnTo>
                    <a:lnTo>
                      <a:pt x="922700" y="0"/>
                    </a:lnTo>
                    <a:lnTo>
                      <a:pt x="0" y="12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rgbClr val="444455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 rot="2637414">
                <a:off x="7155687" y="2583111"/>
                <a:ext cx="1370141" cy="4385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“三变”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" y="938297"/>
            <a:ext cx="3485169" cy="348516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>
          <a:xfrm>
            <a:off x="0" y="0"/>
            <a:ext cx="7964686" cy="6869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84912" y="0"/>
              </a:cxn>
              <a:cxn ang="0">
                <a:pos x="5492794" y="6869713"/>
              </a:cxn>
              <a:cxn ang="0">
                <a:pos x="0" y="6869713"/>
              </a:cxn>
              <a:cxn ang="0">
                <a:pos x="0" y="0"/>
              </a:cxn>
            </a:cxnLst>
            <a:rect l="0" t="0" r="0" b="0"/>
            <a:pathLst>
              <a:path w="7847" h="9000">
                <a:moveTo>
                  <a:pt x="0" y="0"/>
                </a:moveTo>
                <a:lnTo>
                  <a:pt x="6550" y="0"/>
                </a:lnTo>
                <a:lnTo>
                  <a:pt x="7847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531B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>
          <a:xfrm>
            <a:off x="3938588" y="1340768"/>
            <a:ext cx="7964686" cy="4682206"/>
          </a:xfrm>
          <a:custGeom>
            <a:avLst/>
            <a:gdLst/>
            <a:ahLst/>
            <a:cxnLst>
              <a:cxn ang="0">
                <a:pos x="7560840" y="5397704"/>
              </a:cxn>
              <a:cxn ang="0">
                <a:pos x="818915" y="5397704"/>
              </a:cxn>
              <a:cxn ang="0">
                <a:pos x="0" y="0"/>
              </a:cxn>
              <a:cxn ang="0">
                <a:pos x="7560840" y="0"/>
              </a:cxn>
              <a:cxn ang="0">
                <a:pos x="7560840" y="5397704"/>
              </a:cxn>
            </a:cxnLst>
            <a:rect l="0" t="0" r="0" b="0"/>
            <a:pathLst>
              <a:path w="10036" h="7408">
                <a:moveTo>
                  <a:pt x="10036" y="7408"/>
                </a:moveTo>
                <a:lnTo>
                  <a:pt x="1087" y="7408"/>
                </a:lnTo>
                <a:lnTo>
                  <a:pt x="0" y="0"/>
                </a:lnTo>
                <a:lnTo>
                  <a:pt x="10036" y="0"/>
                </a:lnTo>
                <a:lnTo>
                  <a:pt x="10036" y="7408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531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810250" y="2463063"/>
            <a:ext cx="5829300" cy="26341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近日，中纪委办公厅印发了</a:t>
            </a:r>
            <a:r>
              <a:rPr lang="en-US" altLang="zh-CN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关于贯彻落实习近平总书记指示精神集中整治形式主义、官僚主义的工作意见</a:t>
            </a:r>
            <a:r>
              <a:rPr lang="en-US" altLang="zh-CN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（以下简称</a:t>
            </a:r>
            <a:r>
              <a:rPr lang="en-US" altLang="zh-CN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工作意见</a:t>
            </a:r>
            <a:r>
              <a:rPr lang="en-US" altLang="zh-CN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全面启动了集中整治形式主义、官僚主义工作，再次表明了党中央坚定不移全面从严治党、持之以恒正风肃纪的鲜明态度和坚定决心。与以往有所不同的是，这次集中整治冲着“形式主义、官僚主义”去，靶向更加明确，是站在新的起点上对作风建设作出的再动员、再部署、再深化。</a:t>
            </a:r>
            <a:endParaRPr lang="zh-CN" altLang="en-US" sz="1600" dirty="0">
              <a:solidFill>
                <a:srgbClr val="303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 flipH="1">
            <a:off x="5810250" y="1856025"/>
            <a:ext cx="2154436" cy="646331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endParaRPr lang="zh-CN" altLang="en-US" sz="3600" b="1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 flipH="1">
            <a:off x="7093007" y="2020769"/>
            <a:ext cx="2154436" cy="369332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30333A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zh-CN" altLang="en-US" b="1" dirty="0">
              <a:solidFill>
                <a:srgbClr val="30333A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023625" y="1997056"/>
            <a:ext cx="0" cy="411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99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799587" y="1862454"/>
            <a:ext cx="9117452" cy="388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85"/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595134" y="2473174"/>
            <a:ext cx="7298166" cy="30011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即缺乏调查研究、缺乏换位思考、缺乏协同配合、缺乏服务意识、缺乏责任担当。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的安排工作不调研、不思考，拍脑袋、凭空想，只管自己需要，不管能否办到，只管面上好看，不管实际成效。有的制定文件、出台政策不接地气，群众看不懂、问不明。有的本位主义突出，只站在本部门角度看问题。有的政策相互冲突，部门互不相让，群众无所适从。有的机械执行政策规定，即使与实际不相符，群众怨声载道也不管不问。</a:t>
            </a:r>
            <a:endParaRPr lang="zh-CN" altLang="en-US" b="1" kern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123480" y="1774975"/>
            <a:ext cx="2332156" cy="1812872"/>
            <a:chOff x="8876147" y="3192042"/>
            <a:chExt cx="2332765" cy="1813344"/>
          </a:xfrm>
        </p:grpSpPr>
        <p:sp>
          <p:nvSpPr>
            <p:cNvPr id="41" name="任意多边形 22"/>
            <p:cNvSpPr/>
            <p:nvPr/>
          </p:nvSpPr>
          <p:spPr>
            <a:xfrm>
              <a:off x="10622170" y="4830722"/>
              <a:ext cx="136506" cy="174664"/>
            </a:xfrm>
            <a:custGeom>
              <a:avLst/>
              <a:gdLst>
                <a:gd name="connsiteX0" fmla="*/ 102393 w 102393"/>
                <a:gd name="connsiteY0" fmla="*/ 130968 h 130968"/>
                <a:gd name="connsiteX1" fmla="*/ 0 w 102393"/>
                <a:gd name="connsiteY1" fmla="*/ 130968 h 130968"/>
                <a:gd name="connsiteX2" fmla="*/ 0 w 102393"/>
                <a:gd name="connsiteY2" fmla="*/ 0 h 130968"/>
                <a:gd name="connsiteX3" fmla="*/ 102393 w 102393"/>
                <a:gd name="connsiteY3" fmla="*/ 130968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130968">
                  <a:moveTo>
                    <a:pt x="102393" y="130968"/>
                  </a:moveTo>
                  <a:lnTo>
                    <a:pt x="0" y="130968"/>
                  </a:lnTo>
                  <a:lnTo>
                    <a:pt x="0" y="0"/>
                  </a:lnTo>
                  <a:lnTo>
                    <a:pt x="102393" y="130968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23"/>
            <p:cNvSpPr/>
            <p:nvPr/>
          </p:nvSpPr>
          <p:spPr>
            <a:xfrm>
              <a:off x="8876147" y="3192042"/>
              <a:ext cx="152380" cy="95271"/>
            </a:xfrm>
            <a:custGeom>
              <a:avLst/>
              <a:gdLst>
                <a:gd name="connsiteX0" fmla="*/ 19050 w 114300"/>
                <a:gd name="connsiteY0" fmla="*/ 0 h 71437"/>
                <a:gd name="connsiteX1" fmla="*/ 0 w 114300"/>
                <a:gd name="connsiteY1" fmla="*/ 71437 h 71437"/>
                <a:gd name="connsiteX2" fmla="*/ 114300 w 114300"/>
                <a:gd name="connsiteY2" fmla="*/ 71437 h 71437"/>
                <a:gd name="connsiteX3" fmla="*/ 19050 w 114300"/>
                <a:gd name="connsiteY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71437">
                  <a:moveTo>
                    <a:pt x="19050" y="0"/>
                  </a:moveTo>
                  <a:lnTo>
                    <a:pt x="0" y="71437"/>
                  </a:lnTo>
                  <a:lnTo>
                    <a:pt x="114300" y="7143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4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903434" y="3192042"/>
              <a:ext cx="2305478" cy="1812286"/>
              <a:chOff x="6950444" y="2300288"/>
              <a:chExt cx="1729333" cy="1358900"/>
            </a:xfrm>
            <a:solidFill>
              <a:srgbClr val="92D050"/>
            </a:solidFill>
          </p:grpSpPr>
          <p:sp>
            <p:nvSpPr>
              <p:cNvPr id="44" name="任意多边形 25"/>
              <p:cNvSpPr/>
              <p:nvPr/>
            </p:nvSpPr>
            <p:spPr>
              <a:xfrm>
                <a:off x="6950444" y="2300288"/>
                <a:ext cx="1396955" cy="1358900"/>
              </a:xfrm>
              <a:custGeom>
                <a:avLst/>
                <a:gdLst>
                  <a:gd name="connsiteX0" fmla="*/ 0 w 1319348"/>
                  <a:gd name="connsiteY0" fmla="*/ 0 h 1293223"/>
                  <a:gd name="connsiteX1" fmla="*/ 1319348 w 1319348"/>
                  <a:gd name="connsiteY1" fmla="*/ 1293223 h 1293223"/>
                  <a:gd name="connsiteX2" fmla="*/ 1319348 w 1319348"/>
                  <a:gd name="connsiteY2" fmla="*/ 391886 h 1293223"/>
                  <a:gd name="connsiteX3" fmla="*/ 927463 w 1319348"/>
                  <a:gd name="connsiteY3" fmla="*/ 13063 h 1293223"/>
                  <a:gd name="connsiteX4" fmla="*/ 0 w 1319348"/>
                  <a:gd name="connsiteY4" fmla="*/ 0 h 1293223"/>
                  <a:gd name="connsiteX0-1" fmla="*/ 0 w 1319348"/>
                  <a:gd name="connsiteY0-2" fmla="*/ 5987 h 1299210"/>
                  <a:gd name="connsiteX1-3" fmla="*/ 1319348 w 1319348"/>
                  <a:gd name="connsiteY1-4" fmla="*/ 1299210 h 1299210"/>
                  <a:gd name="connsiteX2-5" fmla="*/ 1319348 w 1319348"/>
                  <a:gd name="connsiteY2-6" fmla="*/ 397873 h 1299210"/>
                  <a:gd name="connsiteX3-7" fmla="*/ 908413 w 1319348"/>
                  <a:gd name="connsiteY3-8" fmla="*/ 0 h 1299210"/>
                  <a:gd name="connsiteX4-9" fmla="*/ 0 w 1319348"/>
                  <a:gd name="connsiteY4-10" fmla="*/ 5987 h 1299210"/>
                  <a:gd name="connsiteX0-11" fmla="*/ 0 w 1333635"/>
                  <a:gd name="connsiteY0-12" fmla="*/ 1225 h 1299210"/>
                  <a:gd name="connsiteX1-13" fmla="*/ 1333635 w 1333635"/>
                  <a:gd name="connsiteY1-14" fmla="*/ 1299210 h 1299210"/>
                  <a:gd name="connsiteX2-15" fmla="*/ 1333635 w 1333635"/>
                  <a:gd name="connsiteY2-16" fmla="*/ 397873 h 1299210"/>
                  <a:gd name="connsiteX3-17" fmla="*/ 922700 w 1333635"/>
                  <a:gd name="connsiteY3-18" fmla="*/ 0 h 1299210"/>
                  <a:gd name="connsiteX4-19" fmla="*/ 0 w 1333635"/>
                  <a:gd name="connsiteY4-20" fmla="*/ 1225 h 12992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33635" h="1299210">
                    <a:moveTo>
                      <a:pt x="0" y="1225"/>
                    </a:moveTo>
                    <a:lnTo>
                      <a:pt x="1333635" y="1299210"/>
                    </a:lnTo>
                    <a:lnTo>
                      <a:pt x="1333635" y="397873"/>
                    </a:lnTo>
                    <a:lnTo>
                      <a:pt x="922700" y="0"/>
                    </a:lnTo>
                    <a:lnTo>
                      <a:pt x="0" y="12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rgbClr val="444455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 rot="2637414">
                <a:off x="7001739" y="2583111"/>
                <a:ext cx="1678038" cy="4385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“五缺乏”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" y="938297"/>
            <a:ext cx="3485169" cy="348516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98067" y="248097"/>
            <a:ext cx="8025610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三、集中整治形式主义、官僚主义的重点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Process and standard of Party member development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63971" y="4511064"/>
            <a:ext cx="7064058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如何集中整治形式主义、官僚主义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1265" y="3858515"/>
            <a:ext cx="3577389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第四章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5769469" y="5468173"/>
            <a:ext cx="561474" cy="4840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5" y="398126"/>
            <a:ext cx="3735347" cy="3976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320800" y="2236758"/>
            <a:ext cx="9966960" cy="3322587"/>
          </a:xfrm>
          <a:prstGeom prst="roundRect">
            <a:avLst>
              <a:gd name="adj" fmla="val 5694"/>
            </a:avLst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8320" y="1960882"/>
            <a:ext cx="6014720" cy="400110"/>
          </a:xfrm>
          <a:prstGeom prst="rect">
            <a:avLst/>
          </a:prstGeom>
          <a:solidFill>
            <a:srgbClr val="C4261D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（一）以七项具体工作为突破，坚持落细落小落实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98700" y="275726"/>
            <a:ext cx="714849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如何集中整治形式主义、官僚主义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132126"/>
            <a:ext cx="4189043" cy="27139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50" y="2631556"/>
            <a:ext cx="8572500" cy="257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一是坚决整治贯彻落实中央精神只做表面文章。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二是持续紧盯扶贫民生领域形式主义、官僚主义问题。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三是全面清理“工作下沉变办公室下沉”问题。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四是集中整治会议文件多、检查考核多、报告报表多问题。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五是持续筛查整治信访积案背后存在的形式主义、官僚主义问题。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六是专项清理“责任书”“承诺书”“保证书”过多过滥问题。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七是建立形式主义、官僚主义问题负面清单。</a:t>
            </a:r>
            <a:endParaRPr lang="zh-CN" altLang="en-US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320800" y="2257078"/>
            <a:ext cx="9966960" cy="3322587"/>
          </a:xfrm>
          <a:prstGeom prst="roundRect">
            <a:avLst>
              <a:gd name="adj" fmla="val 5694"/>
            </a:avLst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8320" y="1981202"/>
            <a:ext cx="6766560" cy="400110"/>
          </a:xfrm>
          <a:prstGeom prst="rect">
            <a:avLst/>
          </a:prstGeom>
          <a:solidFill>
            <a:srgbClr val="C4261D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（二）以深化机构改革为契机，全面提升服务管理效能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98700" y="275726"/>
            <a:ext cx="714849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如何集中整治形式主义、官僚主义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161930"/>
            <a:ext cx="4189043" cy="27139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87830" y="2657188"/>
            <a:ext cx="8572500" cy="257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一是解决部门职能交叉、服务基层不够问题。推进部门整合，优化职能配置，提高直接面向基层、面向群众的机构人员比例。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二是解决乡镇（街道）权责不匹配问题。加快乡镇职能转变，突出乡镇履职重点，扩大乡镇管理服务权限，推进综合行政执法，优化乡镇机构设置，推动编制向基层一线倾斜。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三是解决属地管理和部门管理界限不清问题。厘清部门和地方的职责边界，严禁部门随意将部分职能职责简单下压给地方，推动责权利相统一。</a:t>
            </a:r>
            <a:endParaRPr lang="zh-CN" altLang="en-US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320800" y="2236758"/>
            <a:ext cx="9966960" cy="3322587"/>
          </a:xfrm>
          <a:prstGeom prst="roundRect">
            <a:avLst>
              <a:gd name="adj" fmla="val 5694"/>
            </a:avLst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8320" y="1960882"/>
            <a:ext cx="7148492" cy="400110"/>
          </a:xfrm>
          <a:prstGeom prst="rect">
            <a:avLst/>
          </a:prstGeom>
          <a:solidFill>
            <a:srgbClr val="C4261D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（三）以完善制度机制为抓手，营造勇担当敢作为的制度环境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98700" y="275726"/>
            <a:ext cx="714849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如何集中整治形式主义、官僚主义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144011"/>
            <a:ext cx="4189043" cy="27139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87830" y="2636868"/>
            <a:ext cx="8411210" cy="257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完善考核评价机制。督促各级各部门加强调查研究，着力解决考核评价工作中存在的突出问题，不断优化和改进考核评价指标设置、方式方法，发挥好考核指挥棒作用。如增加群众、企业、下级单位的评分权重；改进检查督查方式，采取不打招呼、少看资料、直奔现场的实地检查督查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二是推动职能部门完善制度规定。要针对工作调研、群众反映、信访举报等各渠道收集的制度层面问题，及时反馈给有关职能部门，督促和协助做好政策修订等工作，切实维护群众利益。</a:t>
            </a:r>
            <a:endParaRPr lang="zh-CN" altLang="en-US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320800" y="2236758"/>
            <a:ext cx="9966960" cy="3322587"/>
          </a:xfrm>
          <a:prstGeom prst="roundRect">
            <a:avLst>
              <a:gd name="adj" fmla="val 5694"/>
            </a:avLst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8320" y="1960882"/>
            <a:ext cx="5547360" cy="400110"/>
          </a:xfrm>
          <a:prstGeom prst="rect">
            <a:avLst/>
          </a:prstGeom>
          <a:solidFill>
            <a:srgbClr val="C4261D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（四）以强化教育引导为常态，树立鲜明导向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98700" y="275726"/>
            <a:ext cx="714849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如何集中整治形式主义、官僚主义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144011"/>
            <a:ext cx="4189043" cy="27139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67341" y="2511583"/>
            <a:ext cx="8411210" cy="2938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坚决纠正形式主义、官僚主义问题，根本在于党员干部自身要始终坚持以人民为中心的思想，不断提高政治站位、思想觉悟和工作水平。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干部特别是一把手和上级单位要主动把自己摆进去，认真对照检查，发挥“头雁效应”，从调查研究、召开会议、下发文件、讲话发言等具体事项做起，不断改进工作作风。注重加强调查研究，及时关注和解决改革发展中产生的新问题新矛盾，不断调整和优化工作部署，适应新形势新需要。</a:t>
            </a:r>
            <a:endParaRPr lang="en-US" altLang="zh-CN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各级各部门特别是党员领导干部要带头树立鲜明导向，最终通过以上率下、层层示范，点滴做起、聚沙成塔，带动风气好转。</a:t>
            </a:r>
            <a:endParaRPr lang="zh-CN" altLang="en-US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5" b="78671"/>
          <a:stretch>
            <a:fillRect/>
          </a:stretch>
        </p:blipFill>
        <p:spPr>
          <a:xfrm>
            <a:off x="6709210" y="-18957"/>
            <a:ext cx="5482790" cy="16037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71123" r="46141" b="165"/>
          <a:stretch>
            <a:fillRect/>
          </a:stretch>
        </p:blipFill>
        <p:spPr>
          <a:xfrm>
            <a:off x="5153891" y="4624165"/>
            <a:ext cx="2778826" cy="14342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843" flipH="1">
            <a:off x="1223789" y="233628"/>
            <a:ext cx="2833983" cy="20133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16"/>
            <a:ext cx="12192000" cy="58556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11" y="1004467"/>
            <a:ext cx="2697378" cy="118010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97853" y="2184570"/>
            <a:ext cx="57819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dist"/>
            <a:r>
              <a:rPr lang="en-US" altLang="zh-CN" sz="11500" b="1" dirty="0">
                <a:solidFill>
                  <a:srgbClr val="C00000"/>
                </a:solidFill>
                <a:latin typeface="Agency FB" panose="020B0503020202020204" pitchFamily="34" charset="0"/>
                <a:ea typeface="汉仪雅酷黑 85W" panose="020B0904020202020204" pitchFamily="34" charset="-122"/>
              </a:rPr>
              <a:t>THANKS</a:t>
            </a:r>
            <a:endParaRPr lang="zh-CN" altLang="en-US" sz="11500" b="1" dirty="0">
              <a:solidFill>
                <a:srgbClr val="C00000"/>
              </a:solidFill>
              <a:latin typeface="Agency FB" panose="020B0503020202020204" pitchFamily="34" charset="0"/>
              <a:ea typeface="汉仪雅酷黑 85W" panose="020B09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12188390" cy="3429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33468" y="1219865"/>
            <a:ext cx="7090916" cy="584775"/>
            <a:chOff x="5114731" y="1539150"/>
            <a:chExt cx="7090916" cy="584775"/>
          </a:xfrm>
        </p:grpSpPr>
        <p:sp>
          <p:nvSpPr>
            <p:cNvPr id="12" name="TextBox 44"/>
            <p:cNvSpPr txBox="1"/>
            <p:nvPr/>
          </p:nvSpPr>
          <p:spPr>
            <a:xfrm>
              <a:off x="5882356" y="1574828"/>
              <a:ext cx="6323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srgbClr val="303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我们党历来反对形式主义、官僚主义</a:t>
              </a:r>
              <a:endParaRPr lang="zh-CN" altLang="en-US" sz="2800" kern="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55"/>
            <p:cNvSpPr txBox="1"/>
            <p:nvPr/>
          </p:nvSpPr>
          <p:spPr>
            <a:xfrm>
              <a:off x="5114731" y="1539150"/>
              <a:ext cx="11015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kumimoji="0" lang="zh-CN" alt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33468" y="2099050"/>
            <a:ext cx="6772468" cy="584775"/>
            <a:chOff x="5114731" y="2571760"/>
            <a:chExt cx="6772468" cy="584775"/>
          </a:xfrm>
        </p:grpSpPr>
        <p:sp>
          <p:nvSpPr>
            <p:cNvPr id="17" name="TextBox 44"/>
            <p:cNvSpPr txBox="1"/>
            <p:nvPr/>
          </p:nvSpPr>
          <p:spPr>
            <a:xfrm>
              <a:off x="5882356" y="2607438"/>
              <a:ext cx="6004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srgbClr val="303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形式主义、官僚主义禁而不绝的根源</a:t>
              </a:r>
              <a:endParaRPr lang="zh-CN" altLang="en-US" sz="2800" kern="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55"/>
            <p:cNvSpPr txBox="1"/>
            <p:nvPr/>
          </p:nvSpPr>
          <p:spPr>
            <a:xfrm>
              <a:off x="5114731" y="2571760"/>
              <a:ext cx="11015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kumimoji="0" lang="zh-CN" alt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3468" y="2978235"/>
            <a:ext cx="6975434" cy="584775"/>
            <a:chOff x="5114731" y="3562484"/>
            <a:chExt cx="6975434" cy="584775"/>
          </a:xfrm>
        </p:grpSpPr>
        <p:sp>
          <p:nvSpPr>
            <p:cNvPr id="22" name="TextBox 44"/>
            <p:cNvSpPr txBox="1"/>
            <p:nvPr/>
          </p:nvSpPr>
          <p:spPr>
            <a:xfrm>
              <a:off x="5882356" y="3598162"/>
              <a:ext cx="620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srgbClr val="303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集中整治形式主义、官僚主义的重点</a:t>
              </a:r>
              <a:endParaRPr lang="zh-CN" altLang="en-US" sz="2800" kern="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55"/>
            <p:cNvSpPr txBox="1"/>
            <p:nvPr/>
          </p:nvSpPr>
          <p:spPr>
            <a:xfrm>
              <a:off x="5114731" y="3562484"/>
              <a:ext cx="11015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kumimoji="0" lang="zh-CN" alt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3468" y="3857419"/>
            <a:ext cx="6975436" cy="584775"/>
            <a:chOff x="5114731" y="4619157"/>
            <a:chExt cx="6975436" cy="584775"/>
          </a:xfrm>
        </p:grpSpPr>
        <p:sp>
          <p:nvSpPr>
            <p:cNvPr id="27" name="TextBox 44"/>
            <p:cNvSpPr txBox="1"/>
            <p:nvPr/>
          </p:nvSpPr>
          <p:spPr>
            <a:xfrm>
              <a:off x="5882357" y="4654835"/>
              <a:ext cx="6207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srgbClr val="303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如何集中整治形式主义、官僚主义</a:t>
              </a:r>
              <a:endParaRPr lang="zh-CN" altLang="en-US" sz="2800" kern="0" dirty="0">
                <a:solidFill>
                  <a:srgbClr val="3033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55"/>
            <p:cNvSpPr txBox="1"/>
            <p:nvPr/>
          </p:nvSpPr>
          <p:spPr>
            <a:xfrm>
              <a:off x="5114731" y="4619157"/>
              <a:ext cx="11015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kumimoji="0" lang="zh-CN" alt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857716" y="1672574"/>
            <a:ext cx="1219200" cy="99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rgbClr val="C0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目</a:t>
            </a:r>
            <a:endParaRPr lang="zh-CN" altLang="en-US" sz="8000" dirty="0">
              <a:solidFill>
                <a:srgbClr val="C00000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34780" y="2866695"/>
            <a:ext cx="1219200" cy="99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srgbClr val="C0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录</a:t>
            </a:r>
            <a:endParaRPr lang="zh-CN" altLang="en-US" sz="8000" dirty="0">
              <a:solidFill>
                <a:srgbClr val="C00000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63971" y="4511064"/>
            <a:ext cx="7064058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我们党历来反对形式主义、官僚主义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1265" y="3858515"/>
            <a:ext cx="3577389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第一章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5769469" y="5468173"/>
            <a:ext cx="561474" cy="4840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5" y="398126"/>
            <a:ext cx="3735347" cy="3976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1778531" y="4080381"/>
            <a:ext cx="9502893" cy="2204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29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778531" y="1613906"/>
            <a:ext cx="9502893" cy="20162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29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315224" y="2067802"/>
            <a:ext cx="0" cy="4790198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4261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079436" y="1906333"/>
            <a:ext cx="458948" cy="458946"/>
          </a:xfrm>
          <a:prstGeom prst="ellipse">
            <a:avLst/>
          </a:prstGeom>
          <a:solidFill>
            <a:srgbClr val="C4261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143542" y="193965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079436" y="4399096"/>
            <a:ext cx="458948" cy="458946"/>
          </a:xfrm>
          <a:prstGeom prst="ellipse">
            <a:avLst/>
          </a:prstGeom>
          <a:solidFill>
            <a:srgbClr val="C4261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143542" y="445021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 rot="5400000">
            <a:off x="1608506" y="2095676"/>
            <a:ext cx="199785" cy="129855"/>
          </a:xfrm>
          <a:prstGeom prst="triangle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等腰三角形 24"/>
          <p:cNvSpPr/>
          <p:nvPr/>
        </p:nvSpPr>
        <p:spPr bwMode="auto">
          <a:xfrm rot="5400000">
            <a:off x="1608506" y="4583549"/>
            <a:ext cx="199785" cy="129855"/>
          </a:xfrm>
          <a:prstGeom prst="triangle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96449" y="2443935"/>
            <a:ext cx="916243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99999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“官僚主义的领导方式，是任何革命工作所不应有的，经济建设工作同样来不得官僚主义。要把官僚主义这个极坏的家伙抛到粪缸里去，因为没有一个同志喜欢它。”</a:t>
            </a:r>
            <a:endParaRPr lang="zh-CN" altLang="en-US" sz="1600" dirty="0">
              <a:solidFill>
                <a:srgbClr val="99999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01690" y="1920555"/>
            <a:ext cx="7857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91244" y="4417643"/>
            <a:ext cx="7857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邓小平</a:t>
            </a:r>
            <a:endParaRPr lang="zh-CN" altLang="en-US" sz="2400" b="1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96449" y="4862135"/>
            <a:ext cx="9162435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99999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“你们起草的招生文件写得很难懂，太繁琐。关于招生的条件，我改了一下。政审，主要看本人的政治表现。政治历史清楚，热爱社会主义，热爱劳动，遵守纪律，决心为革命学习，有这几条，就可以了。总之，招生主要抓两条：第一是本人表现好，第二是择优录取。”</a:t>
            </a:r>
            <a:endParaRPr lang="zh-CN" altLang="en-US" sz="1600" dirty="0">
              <a:solidFill>
                <a:srgbClr val="99999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直角三角形 31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059475" y="189480"/>
            <a:ext cx="7833825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一、我们党历来反对形式主义、官僚主义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Clearly define the duties and obligations of joining the party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直角三角形 33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4041" y="1409579"/>
            <a:ext cx="9436740" cy="332957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29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44749" y="0"/>
            <a:ext cx="0" cy="6188081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4261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018793" y="1667522"/>
            <a:ext cx="458948" cy="458946"/>
          </a:xfrm>
          <a:prstGeom prst="ellipse">
            <a:avLst/>
          </a:prstGeom>
          <a:solidFill>
            <a:srgbClr val="C4261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899" y="170084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 bwMode="auto">
          <a:xfrm rot="5400000">
            <a:off x="1547863" y="1856865"/>
            <a:ext cx="199785" cy="129855"/>
          </a:xfrm>
          <a:prstGeom prst="triangle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4974" y="2296573"/>
            <a:ext cx="9254874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99999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“各级领导干部要带头转变作风，身体力行，以上率下，形成‘头雁效应’。”</a:t>
            </a:r>
            <a:endParaRPr lang="en-US" altLang="zh-CN" sz="1600" dirty="0">
              <a:solidFill>
                <a:srgbClr val="99999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99999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党的十八大以来，习近平针对反对形式主义和官僚主义，多次强调“空谈误国，实干兴邦”“踏石留印，抓铁有痕”“刮骨疗毒，壮士断腕”“善始善终，善作善成”。</a:t>
            </a:r>
            <a:endParaRPr lang="en-US" altLang="zh-CN" sz="1600" dirty="0">
              <a:solidFill>
                <a:srgbClr val="99999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99999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去年，习近平总书记关于反对形式主义、官僚主义的重要批示，更是一针见血，切中时弊，对进一步加强作风建设提出了新要求，充分表明中央持之以恒、正风肃纪、驰而不息纠正“四风”的坚定决心。</a:t>
            </a:r>
            <a:endParaRPr lang="zh-CN" altLang="en-US" sz="1600" dirty="0">
              <a:solidFill>
                <a:srgbClr val="99999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4707" y="1696410"/>
            <a:ext cx="7857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426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endParaRPr lang="zh-CN" altLang="zh-CN" sz="2400" b="1" dirty="0">
              <a:solidFill>
                <a:srgbClr val="C426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4365"/>
            <a:ext cx="12192000" cy="2431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sp>
        <p:nvSpPr>
          <p:cNvPr id="14" name="直角三角形 13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56120" y="131109"/>
            <a:ext cx="7833825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一、我们党历来反对形式主义、官僚主义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Clearly define the duties and obligations of joining the party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直角三角形 15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63971" y="4511064"/>
            <a:ext cx="7064058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形式主义、官僚主义禁而不绝的根源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1265" y="3858515"/>
            <a:ext cx="3577389" cy="105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第二章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5769469" y="5468173"/>
            <a:ext cx="561474" cy="4840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5" y="398126"/>
            <a:ext cx="3735347" cy="3976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474564" y="2072270"/>
            <a:ext cx="9673800" cy="340469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6534"/>
          <a:stretch>
            <a:fillRect/>
          </a:stretch>
        </p:blipFill>
        <p:spPr bwMode="auto">
          <a:xfrm>
            <a:off x="6448388" y="1976212"/>
            <a:ext cx="5241167" cy="354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566285" y="2244451"/>
            <a:ext cx="5814029" cy="2927010"/>
            <a:chOff x="1388763" y="2917818"/>
            <a:chExt cx="5814029" cy="2927010"/>
          </a:xfrm>
        </p:grpSpPr>
        <p:sp>
          <p:nvSpPr>
            <p:cNvPr id="19" name="文本框 18"/>
            <p:cNvSpPr txBox="1"/>
            <p:nvPr/>
          </p:nvSpPr>
          <p:spPr>
            <a:xfrm>
              <a:off x="1388763" y="3543044"/>
              <a:ext cx="5693612" cy="230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年至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年间，辽宁所辖市县经济数据弄虚作假严重，这与部分领导干部为出政绩挖空心思‘粉饰’太平有很大的关系，所谓‘数字出官’‘官出数字’”，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全国两会期间，辽宁代表团一位代表痛斥不正之风危害时这样说。当政绩观发生扭曲，做工作不是为了让群众满意，而是为了让领导注意，“荒山刷绿漆”、“围挡遮危房”、重大活动“群众不够干部凑”、给贫困老人送跑步机等“奇葩”现象便会恣意生长。</a:t>
              </a:r>
              <a:endPara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1915052" y="3416238"/>
              <a:ext cx="4855947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矩形 21"/>
            <p:cNvSpPr/>
            <p:nvPr/>
          </p:nvSpPr>
          <p:spPr bwMode="auto">
            <a:xfrm>
              <a:off x="1643411" y="2998323"/>
              <a:ext cx="72008" cy="396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92269" y="2917818"/>
              <a:ext cx="55105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（一）政绩观扭曲导致脱离实际胡乱作为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76040" y="151815"/>
            <a:ext cx="782921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二、形式主义、官僚主义禁而不绝的根源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直角三角形 26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6056957"/>
            <a:ext cx="1360762" cy="6756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474564" y="2072270"/>
            <a:ext cx="9673800" cy="340469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66285" y="2186576"/>
            <a:ext cx="5814029" cy="3247098"/>
            <a:chOff x="1388763" y="2917818"/>
            <a:chExt cx="5814029" cy="3247098"/>
          </a:xfrm>
        </p:grpSpPr>
        <p:sp>
          <p:nvSpPr>
            <p:cNvPr id="19" name="文本框 18"/>
            <p:cNvSpPr txBox="1"/>
            <p:nvPr/>
          </p:nvSpPr>
          <p:spPr>
            <a:xfrm>
              <a:off x="1388763" y="3543044"/>
              <a:ext cx="5693612" cy="262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形式主义、官僚主义的产生，与一些党员干部懒政怠政密不可分。不分缘由的“一禁了之”，不管实际的“搞一刀切”，不问是非的“各打三十大板”，等等，都属于此类。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党的十九大报告指出，“历史只会眷顾坚定者、奋进者、搏击者，而不会等待犹豫者、懈怠者、畏难者”，强调“既要政治过硬，也要本领高强”，要求增强学习本领、政治领导本领、改革创新本领、狠抓落实本领等“八大本领”，认真贯彻这些要求，才是消除懒政怠政类形式主义的不二法宝。</a:t>
              </a:r>
              <a:endPara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1915052" y="3416238"/>
              <a:ext cx="4855947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矩形 21"/>
            <p:cNvSpPr/>
            <p:nvPr/>
          </p:nvSpPr>
          <p:spPr bwMode="auto">
            <a:xfrm>
              <a:off x="1643411" y="2998323"/>
              <a:ext cx="72008" cy="396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92269" y="2917818"/>
              <a:ext cx="55105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（二）缺乏担当、本领恐慌导致懒政怠政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11974" y="151815"/>
            <a:ext cx="1012619" cy="63984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759460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 rot="18900000">
            <a:off x="4722020" y="-1373981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76040" y="151815"/>
            <a:ext cx="7829212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二、形式主义、官僚主义禁而不绝的根源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Basic policy for developing party members' process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直角三角形 26"/>
          <p:cNvSpPr/>
          <p:nvPr/>
        </p:nvSpPr>
        <p:spPr>
          <a:xfrm rot="18900000">
            <a:off x="4722020" y="-1466570"/>
            <a:ext cx="2747960" cy="2747960"/>
          </a:xfrm>
          <a:prstGeom prst="rt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0" y="1117600"/>
            <a:ext cx="4597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山, 天空, 地面, 户外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79" y="1943100"/>
            <a:ext cx="5304814" cy="369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5486</Words>
  <Application>WPS 演示</Application>
  <PresentationFormat>宽屏</PresentationFormat>
  <Paragraphs>202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方正清刻本悦宋简体</vt:lpstr>
      <vt:lpstr>汉仪雅酷黑 85W</vt:lpstr>
      <vt:lpstr>黑体</vt:lpstr>
      <vt:lpstr>Arial Unicode MS</vt:lpstr>
      <vt:lpstr>等线 Light</vt:lpstr>
      <vt:lpstr>Calibri Light</vt:lpstr>
      <vt:lpstr>等线</vt:lpstr>
      <vt:lpstr>Calibri</vt:lpstr>
      <vt:lpstr>Gill Sans</vt:lpstr>
      <vt:lpstr>Agency FB</vt:lpstr>
      <vt:lpstr>Yu Gothic UI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01402128451</cp:lastModifiedBy>
  <cp:revision>119</cp:revision>
  <dcterms:created xsi:type="dcterms:W3CDTF">2017-08-18T03:02:00Z</dcterms:created>
  <dcterms:modified xsi:type="dcterms:W3CDTF">2018-10-07T03:27:41Z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