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329" r:id="rId3"/>
    <p:sldId id="409" r:id="rId4"/>
    <p:sldId id="410" r:id="rId5"/>
    <p:sldId id="332" r:id="rId6"/>
    <p:sldId id="377" r:id="rId7"/>
    <p:sldId id="378" r:id="rId8"/>
    <p:sldId id="380" r:id="rId9"/>
    <p:sldId id="333" r:id="rId10"/>
    <p:sldId id="334" r:id="rId11"/>
    <p:sldId id="387" r:id="rId12"/>
    <p:sldId id="339" r:id="rId13"/>
    <p:sldId id="340" r:id="rId14"/>
    <p:sldId id="344" r:id="rId15"/>
    <p:sldId id="346" r:id="rId16"/>
    <p:sldId id="345" r:id="rId17"/>
    <p:sldId id="347" r:id="rId18"/>
    <p:sldId id="406" r:id="rId19"/>
    <p:sldId id="411" r:id="rId20"/>
    <p:sldId id="412" r:id="rId21"/>
    <p:sldId id="413" r:id="rId22"/>
    <p:sldId id="414" r:id="rId23"/>
    <p:sldId id="415" r:id="rId24"/>
    <p:sldId id="416" r:id="rId25"/>
    <p:sldId id="417" r:id="rId26"/>
    <p:sldId id="418" r:id="rId27"/>
    <p:sldId id="419" r:id="rId28"/>
    <p:sldId id="285" r:id="rId2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06">
          <p15:clr>
            <a:srgbClr val="A4A3A4"/>
          </p15:clr>
        </p15:guide>
        <p15:guide id="2" pos="28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CE52BF"/>
    <a:srgbClr val="FFABAB"/>
    <a:srgbClr val="FF1919"/>
    <a:srgbClr val="4411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5" autoAdjust="0"/>
  </p:normalViewPr>
  <p:slideViewPr>
    <p:cSldViewPr>
      <p:cViewPr varScale="1">
        <p:scale>
          <a:sx n="63" d="100"/>
          <a:sy n="63" d="100"/>
        </p:scale>
        <p:origin x="1380" y="56"/>
      </p:cViewPr>
      <p:guideLst>
        <p:guide orient="horz" pos="2106"/>
        <p:guide pos="2866"/>
      </p:guideLst>
    </p:cSldViewPr>
  </p:slideViewPr>
  <p:outlineViewPr>
    <p:cViewPr>
      <p:scale>
        <a:sx n="33" d="100"/>
        <a:sy n="33" d="100"/>
      </p:scale>
      <p:origin x="0" y="0"/>
    </p:cViewPr>
  </p:outlin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563F88E-FC40-4DF1-BF68-ACC1287CA9E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zh-CN" altLang="en-US"/>
          </a:p>
        </p:txBody>
      </p:sp>
      <p:sp>
        <p:nvSpPr>
          <p:cNvPr id="3075" name="Rectangle 3">
            <a:extLst>
              <a:ext uri="{FF2B5EF4-FFF2-40B4-BE49-F238E27FC236}">
                <a16:creationId xmlns:a16="http://schemas.microsoft.com/office/drawing/2014/main" id="{9A8DADB9-7FAE-453F-92CF-D8C859F1180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zh-CN" altLang="en-US"/>
          </a:p>
        </p:txBody>
      </p:sp>
      <p:sp>
        <p:nvSpPr>
          <p:cNvPr id="31748" name="Rectangle 4">
            <a:extLst>
              <a:ext uri="{FF2B5EF4-FFF2-40B4-BE49-F238E27FC236}">
                <a16:creationId xmlns:a16="http://schemas.microsoft.com/office/drawing/2014/main" id="{02592BAC-9F6F-40F4-9AFB-352F083A1503}"/>
              </a:ext>
            </a:extLst>
          </p:cNvPr>
          <p:cNvSpPr>
            <a:spLocks noGrp="1" noRo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a:extLst>
              <a:ext uri="{FF2B5EF4-FFF2-40B4-BE49-F238E27FC236}">
                <a16:creationId xmlns:a16="http://schemas.microsoft.com/office/drawing/2014/main" id="{BBE3AD8A-AFEE-4605-9D84-FB5EC3856A8B}"/>
              </a:ext>
            </a:extLst>
          </p:cNvPr>
          <p:cNvSpPr>
            <a:spLocks noGrp="1" noRot="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D3DE3E0B-47AA-427D-9832-A8F8A0718A3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宋体" pitchFamily="2" charset="-122"/>
              </a:defRPr>
            </a:lvl1pPr>
          </a:lstStyle>
          <a:p>
            <a:pPr>
              <a:defRPr/>
            </a:pPr>
            <a:endParaRPr lang="en-US"/>
          </a:p>
        </p:txBody>
      </p:sp>
      <p:sp>
        <p:nvSpPr>
          <p:cNvPr id="3079" name="Rectangle 7">
            <a:extLst>
              <a:ext uri="{FF2B5EF4-FFF2-40B4-BE49-F238E27FC236}">
                <a16:creationId xmlns:a16="http://schemas.microsoft.com/office/drawing/2014/main" id="{2B8A8B23-7B7B-4D35-A561-77AC3D4350E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F67D43-C785-445D-A38E-5B1C4283074F}"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标题幻灯片">
    <p:spTree>
      <p:nvGrpSpPr>
        <p:cNvPr id="1" name=""/>
        <p:cNvGrpSpPr/>
        <p:nvPr/>
      </p:nvGrpSpPr>
      <p:grpSpPr>
        <a:xfrm>
          <a:off x="0" y="0"/>
          <a:ext cx="0" cy="0"/>
          <a:chOff x="0" y="0"/>
          <a:chExt cx="0" cy="0"/>
        </a:xfrm>
      </p:grpSpPr>
      <p:sp>
        <p:nvSpPr>
          <p:cNvPr id="2" name="未知">
            <a:extLst>
              <a:ext uri="{FF2B5EF4-FFF2-40B4-BE49-F238E27FC236}">
                <a16:creationId xmlns:a16="http://schemas.microsoft.com/office/drawing/2014/main" id="{2DA7D019-81DD-4C85-9D9E-78BAF92A7944}"/>
              </a:ext>
            </a:extLst>
          </p:cNvPr>
          <p:cNvSpPr>
            <a:spLocks/>
          </p:cNvSpPr>
          <p:nvPr/>
        </p:nvSpPr>
        <p:spPr bwMode="auto">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pPr>
              <a:defRPr/>
            </a:pPr>
            <a:endParaRPr lang="zh-CN" altLang="en-US"/>
          </a:p>
        </p:txBody>
      </p:sp>
      <p:sp>
        <p:nvSpPr>
          <p:cNvPr id="3" name="未知">
            <a:extLst>
              <a:ext uri="{FF2B5EF4-FFF2-40B4-BE49-F238E27FC236}">
                <a16:creationId xmlns:a16="http://schemas.microsoft.com/office/drawing/2014/main" id="{C5BC6166-32FF-48BF-B3F9-CEF9AF7DCB0D}"/>
              </a:ext>
            </a:extLst>
          </p:cNvPr>
          <p:cNvSpPr>
            <a:spLocks/>
          </p:cNvSpPr>
          <p:nvPr/>
        </p:nvSpPr>
        <p:spPr bwMode="auto">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pPr>
              <a:defRPr/>
            </a:pPr>
            <a:endParaRPr lang="zh-CN" altLang="en-US"/>
          </a:p>
        </p:txBody>
      </p:sp>
      <p:sp>
        <p:nvSpPr>
          <p:cNvPr id="4" name="未知">
            <a:extLst>
              <a:ext uri="{FF2B5EF4-FFF2-40B4-BE49-F238E27FC236}">
                <a16:creationId xmlns:a16="http://schemas.microsoft.com/office/drawing/2014/main" id="{19855D72-0B40-4DCE-B0FE-228EDDC2BDA9}"/>
              </a:ext>
            </a:extLst>
          </p:cNvPr>
          <p:cNvSpPr>
            <a:spLocks/>
          </p:cNvSpPr>
          <p:nvPr/>
        </p:nvSpPr>
        <p:spPr bwMode="auto">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pPr>
              <a:defRPr/>
            </a:pPr>
            <a:endParaRPr lang="zh-CN" altLang="en-US"/>
          </a:p>
        </p:txBody>
      </p:sp>
      <p:sp>
        <p:nvSpPr>
          <p:cNvPr id="5" name="未知">
            <a:extLst>
              <a:ext uri="{FF2B5EF4-FFF2-40B4-BE49-F238E27FC236}">
                <a16:creationId xmlns:a16="http://schemas.microsoft.com/office/drawing/2014/main" id="{4E6ABAB5-AE73-4175-BF3C-CA7897181B18}"/>
              </a:ext>
            </a:extLst>
          </p:cNvPr>
          <p:cNvSpPr>
            <a:spLocks/>
          </p:cNvSpPr>
          <p:nvPr/>
        </p:nvSpPr>
        <p:spPr bwMode="auto">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pPr>
              <a:defRPr/>
            </a:pPr>
            <a:endParaRPr lang="zh-CN" altLang="en-US"/>
          </a:p>
        </p:txBody>
      </p:sp>
      <p:sp>
        <p:nvSpPr>
          <p:cNvPr id="6" name="未知">
            <a:extLst>
              <a:ext uri="{FF2B5EF4-FFF2-40B4-BE49-F238E27FC236}">
                <a16:creationId xmlns:a16="http://schemas.microsoft.com/office/drawing/2014/main" id="{8BB8C3F5-D8A4-4C5A-80DF-B0290FD96935}"/>
              </a:ext>
            </a:extLst>
          </p:cNvPr>
          <p:cNvSpPr>
            <a:spLocks/>
          </p:cNvSpPr>
          <p:nvPr/>
        </p:nvSpPr>
        <p:spPr bwMode="auto">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pPr>
              <a:defRPr/>
            </a:pPr>
            <a:endParaRPr lang="zh-CN" altLang="en-US"/>
          </a:p>
        </p:txBody>
      </p:sp>
      <p:sp>
        <p:nvSpPr>
          <p:cNvPr id="7" name="未知">
            <a:extLst>
              <a:ext uri="{FF2B5EF4-FFF2-40B4-BE49-F238E27FC236}">
                <a16:creationId xmlns:a16="http://schemas.microsoft.com/office/drawing/2014/main" id="{BC3F8A4E-6ADA-4311-858E-5037D542C197}"/>
              </a:ext>
            </a:extLst>
          </p:cNvPr>
          <p:cNvSpPr>
            <a:spLocks/>
          </p:cNvSpPr>
          <p:nvPr/>
        </p:nvSpPr>
        <p:spPr bwMode="auto">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pPr>
              <a:defRPr/>
            </a:pPr>
            <a:endParaRPr lang="zh-CN" altLang="en-US"/>
          </a:p>
        </p:txBody>
      </p:sp>
      <p:sp>
        <p:nvSpPr>
          <p:cNvPr id="8" name="Line 8">
            <a:extLst>
              <a:ext uri="{FF2B5EF4-FFF2-40B4-BE49-F238E27FC236}">
                <a16:creationId xmlns:a16="http://schemas.microsoft.com/office/drawing/2014/main" id="{678963AC-5A95-4299-AEF3-817138B2B89B}"/>
              </a:ext>
            </a:extLst>
          </p:cNvPr>
          <p:cNvSpPr>
            <a:spLocks noChangeShapeType="1"/>
          </p:cNvSpPr>
          <p:nvPr/>
        </p:nvSpPr>
        <p:spPr bwMode="auto">
          <a:xfrm>
            <a:off x="250825" y="1588"/>
            <a:ext cx="0" cy="6015037"/>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9" name="Line 9">
            <a:extLst>
              <a:ext uri="{FF2B5EF4-FFF2-40B4-BE49-F238E27FC236}">
                <a16:creationId xmlns:a16="http://schemas.microsoft.com/office/drawing/2014/main" id="{4A981928-26B2-4DB3-948D-440D3D06C4F8}"/>
              </a:ext>
            </a:extLst>
          </p:cNvPr>
          <p:cNvSpPr>
            <a:spLocks noChangeShapeType="1"/>
          </p:cNvSpPr>
          <p:nvPr/>
        </p:nvSpPr>
        <p:spPr bwMode="auto">
          <a:xfrm>
            <a:off x="1293813" y="1588"/>
            <a:ext cx="0" cy="6207125"/>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0" name="Line 10">
            <a:extLst>
              <a:ext uri="{FF2B5EF4-FFF2-40B4-BE49-F238E27FC236}">
                <a16:creationId xmlns:a16="http://schemas.microsoft.com/office/drawing/2014/main" id="{7193E9E5-3A60-4A5B-857F-88402FD9F6D5}"/>
              </a:ext>
            </a:extLst>
          </p:cNvPr>
          <p:cNvSpPr>
            <a:spLocks noChangeShapeType="1"/>
          </p:cNvSpPr>
          <p:nvPr/>
        </p:nvSpPr>
        <p:spPr bwMode="auto">
          <a:xfrm>
            <a:off x="2338388" y="1588"/>
            <a:ext cx="0" cy="6183312"/>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1" name="Line 11">
            <a:extLst>
              <a:ext uri="{FF2B5EF4-FFF2-40B4-BE49-F238E27FC236}">
                <a16:creationId xmlns:a16="http://schemas.microsoft.com/office/drawing/2014/main" id="{8B0F1A4B-6C9A-4028-BEBC-6D1238E76B6C}"/>
              </a:ext>
            </a:extLst>
          </p:cNvPr>
          <p:cNvSpPr>
            <a:spLocks noChangeShapeType="1"/>
          </p:cNvSpPr>
          <p:nvPr/>
        </p:nvSpPr>
        <p:spPr bwMode="auto">
          <a:xfrm>
            <a:off x="3382963" y="1588"/>
            <a:ext cx="0" cy="5972175"/>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2" name="Line 12">
            <a:extLst>
              <a:ext uri="{FF2B5EF4-FFF2-40B4-BE49-F238E27FC236}">
                <a16:creationId xmlns:a16="http://schemas.microsoft.com/office/drawing/2014/main" id="{0569FF30-8B2C-4110-A821-F67D4158DB30}"/>
              </a:ext>
            </a:extLst>
          </p:cNvPr>
          <p:cNvSpPr>
            <a:spLocks noChangeShapeType="1"/>
          </p:cNvSpPr>
          <p:nvPr/>
        </p:nvSpPr>
        <p:spPr bwMode="auto">
          <a:xfrm>
            <a:off x="4427538" y="1588"/>
            <a:ext cx="0" cy="5449887"/>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3" name="Line 13">
            <a:extLst>
              <a:ext uri="{FF2B5EF4-FFF2-40B4-BE49-F238E27FC236}">
                <a16:creationId xmlns:a16="http://schemas.microsoft.com/office/drawing/2014/main" id="{CD5E8D43-6246-461F-A56D-0EF057EAB356}"/>
              </a:ext>
            </a:extLst>
          </p:cNvPr>
          <p:cNvSpPr>
            <a:spLocks noChangeShapeType="1"/>
          </p:cNvSpPr>
          <p:nvPr/>
        </p:nvSpPr>
        <p:spPr bwMode="auto">
          <a:xfrm rot="5400000">
            <a:off x="2913063" y="-2654300"/>
            <a:ext cx="0" cy="5813425"/>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4" name="Line 14">
            <a:extLst>
              <a:ext uri="{FF2B5EF4-FFF2-40B4-BE49-F238E27FC236}">
                <a16:creationId xmlns:a16="http://schemas.microsoft.com/office/drawing/2014/main" id="{0C0F0345-54CD-4F97-B111-FB3664518552}"/>
              </a:ext>
            </a:extLst>
          </p:cNvPr>
          <p:cNvSpPr>
            <a:spLocks noChangeShapeType="1"/>
          </p:cNvSpPr>
          <p:nvPr/>
        </p:nvSpPr>
        <p:spPr bwMode="auto">
          <a:xfrm rot="5400000">
            <a:off x="3006725" y="-1682750"/>
            <a:ext cx="0" cy="6000750"/>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5" name="Line 15">
            <a:extLst>
              <a:ext uri="{FF2B5EF4-FFF2-40B4-BE49-F238E27FC236}">
                <a16:creationId xmlns:a16="http://schemas.microsoft.com/office/drawing/2014/main" id="{E2AFCCE9-4342-49BC-84BA-48339D0B74C2}"/>
              </a:ext>
            </a:extLst>
          </p:cNvPr>
          <p:cNvSpPr>
            <a:spLocks noChangeShapeType="1"/>
          </p:cNvSpPr>
          <p:nvPr/>
        </p:nvSpPr>
        <p:spPr bwMode="auto">
          <a:xfrm rot="5400000">
            <a:off x="3011488" y="-622300"/>
            <a:ext cx="0" cy="6010275"/>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6" name="Line 17">
            <a:extLst>
              <a:ext uri="{FF2B5EF4-FFF2-40B4-BE49-F238E27FC236}">
                <a16:creationId xmlns:a16="http://schemas.microsoft.com/office/drawing/2014/main" id="{B57CB6A7-671C-48B2-9965-57D679AB5135}"/>
              </a:ext>
            </a:extLst>
          </p:cNvPr>
          <p:cNvSpPr>
            <a:spLocks noChangeShapeType="1"/>
          </p:cNvSpPr>
          <p:nvPr/>
        </p:nvSpPr>
        <p:spPr bwMode="auto">
          <a:xfrm rot="5400000">
            <a:off x="2666207" y="1854993"/>
            <a:ext cx="0" cy="5319713"/>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7" name="Line 18">
            <a:extLst>
              <a:ext uri="{FF2B5EF4-FFF2-40B4-BE49-F238E27FC236}">
                <a16:creationId xmlns:a16="http://schemas.microsoft.com/office/drawing/2014/main" id="{A4528DA1-5266-4C5D-BE59-B11A46012D84}"/>
              </a:ext>
            </a:extLst>
          </p:cNvPr>
          <p:cNvSpPr>
            <a:spLocks noChangeShapeType="1"/>
          </p:cNvSpPr>
          <p:nvPr/>
        </p:nvSpPr>
        <p:spPr bwMode="auto">
          <a:xfrm rot="5400000">
            <a:off x="2115344" y="3472656"/>
            <a:ext cx="0" cy="4217988"/>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18" name="Rectangle 19">
            <a:extLst>
              <a:ext uri="{FF2B5EF4-FFF2-40B4-BE49-F238E27FC236}">
                <a16:creationId xmlns:a16="http://schemas.microsoft.com/office/drawing/2014/main" id="{62094499-CED0-467E-AE9A-CBE2D964EC55}"/>
              </a:ext>
            </a:extLst>
          </p:cNvPr>
          <p:cNvSpPr>
            <a:spLocks noChangeArrowheads="1"/>
          </p:cNvSpPr>
          <p:nvPr/>
        </p:nvSpPr>
        <p:spPr bwMode="auto">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9" name="Rectangle 20">
            <a:extLst>
              <a:ext uri="{FF2B5EF4-FFF2-40B4-BE49-F238E27FC236}">
                <a16:creationId xmlns:a16="http://schemas.microsoft.com/office/drawing/2014/main" id="{F894D2D9-9191-4064-8D40-C461BB9668ED}"/>
              </a:ext>
            </a:extLst>
          </p:cNvPr>
          <p:cNvSpPr>
            <a:spLocks noChangeArrowheads="1"/>
          </p:cNvSpPr>
          <p:nvPr/>
        </p:nvSpPr>
        <p:spPr bwMode="auto">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20" name="Rectangle 21">
            <a:extLst>
              <a:ext uri="{FF2B5EF4-FFF2-40B4-BE49-F238E27FC236}">
                <a16:creationId xmlns:a16="http://schemas.microsoft.com/office/drawing/2014/main" id="{9C07F2DA-F831-450B-BDF0-589BC798E17B}"/>
              </a:ext>
            </a:extLst>
          </p:cNvPr>
          <p:cNvSpPr>
            <a:spLocks noChangeArrowheads="1"/>
          </p:cNvSpPr>
          <p:nvPr/>
        </p:nvSpPr>
        <p:spPr bwMode="auto">
          <a:xfrm>
            <a:off x="0" y="271463"/>
            <a:ext cx="250825" cy="1025525"/>
          </a:xfrm>
          <a:prstGeom prst="rect">
            <a:avLst/>
          </a:prstGeom>
          <a:solidFill>
            <a:srgbClr val="FFFFFF">
              <a:alpha val="3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21" name="Rectangle 22">
            <a:extLst>
              <a:ext uri="{FF2B5EF4-FFF2-40B4-BE49-F238E27FC236}">
                <a16:creationId xmlns:a16="http://schemas.microsoft.com/office/drawing/2014/main" id="{F94CC213-301C-4531-ADA4-A203C6E27A90}"/>
              </a:ext>
            </a:extLst>
          </p:cNvPr>
          <p:cNvSpPr>
            <a:spLocks noChangeArrowheads="1"/>
          </p:cNvSpPr>
          <p:nvPr/>
        </p:nvSpPr>
        <p:spPr bwMode="auto">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22" name="未知">
            <a:extLst>
              <a:ext uri="{FF2B5EF4-FFF2-40B4-BE49-F238E27FC236}">
                <a16:creationId xmlns:a16="http://schemas.microsoft.com/office/drawing/2014/main" id="{F7BD4375-DDF6-482C-BDE0-B6FC9ED38668}"/>
              </a:ext>
            </a:extLst>
          </p:cNvPr>
          <p:cNvSpPr>
            <a:spLocks/>
          </p:cNvSpPr>
          <p:nvPr/>
        </p:nvSpPr>
        <p:spPr bwMode="auto">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pPr>
              <a:defRPr/>
            </a:pPr>
            <a:endParaRPr lang="zh-CN" altLang="en-US"/>
          </a:p>
        </p:txBody>
      </p:sp>
      <p:sp>
        <p:nvSpPr>
          <p:cNvPr id="23" name="Rectangle 24">
            <a:extLst>
              <a:ext uri="{FF2B5EF4-FFF2-40B4-BE49-F238E27FC236}">
                <a16:creationId xmlns:a16="http://schemas.microsoft.com/office/drawing/2014/main" id="{04832C7B-DA1E-4199-9197-B183698CE181}"/>
              </a:ext>
            </a:extLst>
          </p:cNvPr>
          <p:cNvSpPr>
            <a:spLocks noChangeArrowheads="1"/>
          </p:cNvSpPr>
          <p:nvPr/>
        </p:nvSpPr>
        <p:spPr bwMode="auto">
          <a:xfrm>
            <a:off x="285750" y="2435225"/>
            <a:ext cx="1012825" cy="1025525"/>
          </a:xfrm>
          <a:prstGeom prst="rect">
            <a:avLst/>
          </a:prstGeom>
          <a:solidFill>
            <a:srgbClr val="FFFFFF">
              <a:alpha val="29999"/>
            </a:srgbClr>
          </a:solidFill>
          <a:ln w="9525">
            <a:noFill/>
            <a:miter lim="800000"/>
            <a:headEnd/>
            <a:tailEnd/>
          </a:ln>
          <a:effectLst/>
        </p:spPr>
        <p:txBody>
          <a:bodyPr wrap="none" anchor="ctr"/>
          <a:lstStyle/>
          <a:p>
            <a:pPr>
              <a:defRPr/>
            </a:pPr>
            <a:endParaRPr lang="zh-CN" altLang="en-US">
              <a:ea typeface="宋体" pitchFamily="2" charset="-122"/>
            </a:endParaRPr>
          </a:p>
        </p:txBody>
      </p:sp>
      <p:grpSp>
        <p:nvGrpSpPr>
          <p:cNvPr id="24" name="Group 28">
            <a:extLst>
              <a:ext uri="{FF2B5EF4-FFF2-40B4-BE49-F238E27FC236}">
                <a16:creationId xmlns:a16="http://schemas.microsoft.com/office/drawing/2014/main" id="{DFD19DD0-CBC0-4CAC-ABEF-5B9E541697EB}"/>
              </a:ext>
            </a:extLst>
          </p:cNvPr>
          <p:cNvGrpSpPr>
            <a:grpSpLocks/>
          </p:cNvGrpSpPr>
          <p:nvPr/>
        </p:nvGrpSpPr>
        <p:grpSpPr bwMode="auto">
          <a:xfrm>
            <a:off x="8077200" y="0"/>
            <a:ext cx="1076325" cy="6858000"/>
            <a:chOff x="0" y="0"/>
            <a:chExt cx="678" cy="4320"/>
          </a:xfrm>
        </p:grpSpPr>
        <p:sp>
          <p:nvSpPr>
            <p:cNvPr id="25" name="未知">
              <a:extLst>
                <a:ext uri="{FF2B5EF4-FFF2-40B4-BE49-F238E27FC236}">
                  <a16:creationId xmlns:a16="http://schemas.microsoft.com/office/drawing/2014/main" id="{6E817384-4B57-4AAA-BB4A-A99DF8364958}"/>
                </a:ext>
              </a:extLst>
            </p:cNvPr>
            <p:cNvSpPr>
              <a:spLocks/>
            </p:cNvSpPr>
            <p:nvPr userDrawn="1"/>
          </p:nvSpPr>
          <p:spPr bwMode="auto">
            <a:xfrm>
              <a:off x="0"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pPr>
                <a:defRPr/>
              </a:pPr>
              <a:endParaRPr lang="zh-CN" altLang="en-US"/>
            </a:p>
          </p:txBody>
        </p:sp>
        <p:sp>
          <p:nvSpPr>
            <p:cNvPr id="26" name="未知">
              <a:extLst>
                <a:ext uri="{FF2B5EF4-FFF2-40B4-BE49-F238E27FC236}">
                  <a16:creationId xmlns:a16="http://schemas.microsoft.com/office/drawing/2014/main" id="{3871D0B8-FEF8-4D66-B2E8-9EE1EA43211C}"/>
                </a:ext>
              </a:extLst>
            </p:cNvPr>
            <p:cNvSpPr>
              <a:spLocks/>
            </p:cNvSpPr>
            <p:nvPr userDrawn="1"/>
          </p:nvSpPr>
          <p:spPr bwMode="auto">
            <a:xfrm>
              <a:off x="514"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pPr>
                <a:defRPr/>
              </a:pPr>
              <a:endParaRPr lang="zh-CN" altLang="en-US"/>
            </a:p>
          </p:txBody>
        </p:sp>
      </p:grpSp>
      <p:sp>
        <p:nvSpPr>
          <p:cNvPr id="27" name="Rectangle 31">
            <a:extLst>
              <a:ext uri="{FF2B5EF4-FFF2-40B4-BE49-F238E27FC236}">
                <a16:creationId xmlns:a16="http://schemas.microsoft.com/office/drawing/2014/main" id="{A3C2D064-90A8-4D3E-AD20-EBA944E3AC8F}"/>
              </a:ext>
            </a:extLst>
          </p:cNvPr>
          <p:cNvSpPr>
            <a:spLocks noChangeArrowheads="1"/>
          </p:cNvSpPr>
          <p:nvPr/>
        </p:nvSpPr>
        <p:spPr bwMode="auto">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28" name="Line 32">
            <a:extLst>
              <a:ext uri="{FF2B5EF4-FFF2-40B4-BE49-F238E27FC236}">
                <a16:creationId xmlns:a16="http://schemas.microsoft.com/office/drawing/2014/main" id="{A10BB636-BBC9-4597-91A4-F3534573F5AE}"/>
              </a:ext>
            </a:extLst>
          </p:cNvPr>
          <p:cNvSpPr>
            <a:spLocks noChangeShapeType="1"/>
          </p:cNvSpPr>
          <p:nvPr/>
        </p:nvSpPr>
        <p:spPr bwMode="auto">
          <a:xfrm>
            <a:off x="5480050" y="1588"/>
            <a:ext cx="0" cy="4238625"/>
          </a:xfrm>
          <a:prstGeom prst="line">
            <a:avLst/>
          </a:prstGeom>
          <a:noFill/>
          <a:ln w="9525" cmpd="sng">
            <a:solidFill>
              <a:srgbClr val="FFFFFF"/>
            </a:solidFill>
            <a:round/>
            <a:headEnd/>
            <a:tailEnd/>
          </a:ln>
          <a:effectLst>
            <a:outerShdw dist="17961" dir="2700000" algn="ctr" rotWithShape="0">
              <a:schemeClr val="accent2">
                <a:alpha val="50000"/>
              </a:schemeClr>
            </a:outerShdw>
          </a:effectLst>
        </p:spPr>
        <p:txBody>
          <a:bodyPr/>
          <a:lstStyle/>
          <a:p>
            <a:pPr>
              <a:defRPr/>
            </a:pPr>
            <a:endParaRPr lang="zh-CN" altLang="en-US"/>
          </a:p>
        </p:txBody>
      </p:sp>
      <p:sp>
        <p:nvSpPr>
          <p:cNvPr id="29" name="Rectangle 33">
            <a:extLst>
              <a:ext uri="{FF2B5EF4-FFF2-40B4-BE49-F238E27FC236}">
                <a16:creationId xmlns:a16="http://schemas.microsoft.com/office/drawing/2014/main" id="{4A6069A4-F159-4C27-8B49-308DDE4F03D7}"/>
              </a:ext>
            </a:extLst>
          </p:cNvPr>
          <p:cNvSpPr>
            <a:spLocks noChangeArrowheads="1"/>
          </p:cNvSpPr>
          <p:nvPr/>
        </p:nvSpPr>
        <p:spPr bwMode="auto">
          <a:xfrm>
            <a:off x="4419600" y="3429000"/>
            <a:ext cx="1012825" cy="1025525"/>
          </a:xfrm>
          <a:prstGeom prst="rect">
            <a:avLst/>
          </a:prstGeom>
          <a:solidFill>
            <a:srgbClr val="FFFFFF">
              <a:alpha val="29999"/>
            </a:srgbClr>
          </a:solidFill>
          <a:ln w="9525">
            <a:noFill/>
            <a:miter lim="800000"/>
            <a:headEnd/>
            <a:tailEnd/>
          </a:ln>
          <a:effectLst/>
        </p:spPr>
        <p:txBody>
          <a:bodyPr wrap="none" anchor="ctr"/>
          <a:lstStyle/>
          <a:p>
            <a:pPr>
              <a:defRPr/>
            </a:pPr>
            <a:endParaRPr lang="zh-CN" altLang="en-US">
              <a:ea typeface="宋体" pitchFamily="2" charset="-122"/>
            </a:endParaRPr>
          </a:p>
        </p:txBody>
      </p:sp>
      <p:pic>
        <p:nvPicPr>
          <p:cNvPr id="30" name="Picture 35" descr="water">
            <a:extLst>
              <a:ext uri="{FF2B5EF4-FFF2-40B4-BE49-F238E27FC236}">
                <a16:creationId xmlns:a16="http://schemas.microsoft.com/office/drawing/2014/main" id="{3EDD74B7-1148-4BD6-A177-EBF153EDF2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auto">
          <a:xfrm rot="393398">
            <a:off x="269875" y="1316038"/>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25">
            <a:extLst>
              <a:ext uri="{FF2B5EF4-FFF2-40B4-BE49-F238E27FC236}">
                <a16:creationId xmlns:a16="http://schemas.microsoft.com/office/drawing/2014/main" id="{949984C0-A080-4790-8417-9788E5EEE6E3}"/>
              </a:ext>
            </a:extLst>
          </p:cNvPr>
          <p:cNvSpPr>
            <a:spLocks noGrp="1" noChangeArrowheads="1"/>
          </p:cNvSpPr>
          <p:nvPr>
            <p:ph type="dt" sz="half" idx="10"/>
          </p:nvPr>
        </p:nvSpPr>
        <p:spPr>
          <a:xfrm>
            <a:off x="457200" y="6407150"/>
            <a:ext cx="2133600" cy="314325"/>
          </a:xfrm>
        </p:spPr>
        <p:txBody>
          <a:bodyPr/>
          <a:lstStyle>
            <a:lvl1pPr>
              <a:defRPr b="0">
                <a:solidFill>
                  <a:schemeClr val="tx1"/>
                </a:solidFill>
              </a:defRPr>
            </a:lvl1pPr>
          </a:lstStyle>
          <a:p>
            <a:pPr>
              <a:defRPr/>
            </a:pPr>
            <a:endParaRPr lang="zh-CN" altLang="en-US"/>
          </a:p>
        </p:txBody>
      </p:sp>
      <p:sp>
        <p:nvSpPr>
          <p:cNvPr id="32" name="Rectangle 27">
            <a:extLst>
              <a:ext uri="{FF2B5EF4-FFF2-40B4-BE49-F238E27FC236}">
                <a16:creationId xmlns:a16="http://schemas.microsoft.com/office/drawing/2014/main" id="{E5EF8646-3AEB-41BF-8FAC-8B6A4F7DDB65}"/>
              </a:ext>
            </a:extLst>
          </p:cNvPr>
          <p:cNvSpPr>
            <a:spLocks noGrp="1" noChangeArrowheads="1"/>
          </p:cNvSpPr>
          <p:nvPr>
            <p:ph type="sldNum" sz="quarter" idx="11"/>
          </p:nvPr>
        </p:nvSpPr>
        <p:spPr>
          <a:xfrm>
            <a:off x="3352800" y="6400800"/>
            <a:ext cx="2133600" cy="314325"/>
          </a:xfrm>
        </p:spPr>
        <p:txBody>
          <a:bodyPr/>
          <a:lstStyle>
            <a:lvl1pPr>
              <a:defRPr/>
            </a:lvl1pPr>
          </a:lstStyle>
          <a:p>
            <a:fld id="{C52DAF80-D251-4F8B-A32D-31C532E939DA}" type="slidenum">
              <a:rPr lang="zh-CN" altLang="en-US"/>
              <a:pPr/>
              <a:t>‹#›</a:t>
            </a:fld>
            <a:endParaRPr lang="en-US" altLang="zh-CN"/>
          </a:p>
        </p:txBody>
      </p:sp>
    </p:spTree>
    <p:extLst>
      <p:ext uri="{BB962C8B-B14F-4D97-AF65-F5344CB8AC3E}">
        <p14:creationId xmlns:p14="http://schemas.microsoft.com/office/powerpoint/2010/main" val="27273812"/>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6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par>
                                <p:cTn id="11" presetID="10" presetClass="entr" presetSubtype="0" fill="hold" nodeType="withEffect">
                                  <p:stCondLst>
                                    <p:cond delay="13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10" presetClass="entr" presetSubtype="0" fill="hold" nodeType="withEffect">
                                  <p:stCondLst>
                                    <p:cond delay="200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par>
                          <p:cTn id="17" fill="hold">
                            <p:stCondLst>
                              <p:cond delay="3000"/>
                            </p:stCondLst>
                            <p:childTnLst>
                              <p:par>
                                <p:cTn id="18" presetID="26" presetClass="emph" presetSubtype="0" fill="hold" nodeType="afterEffect">
                                  <p:stCondLst>
                                    <p:cond delay="0"/>
                                  </p:stCondLst>
                                  <p:childTnLst>
                                    <p:animEffect transition="out" filter="fade">
                                      <p:cBhvr>
                                        <p:cTn id="19" dur="2000" tmFilter="0, 0; .2, .5; .8, .5; 1, 0"/>
                                        <p:tgtEl>
                                          <p:spTgt spid="5"/>
                                        </p:tgtEl>
                                      </p:cBhvr>
                                    </p:animEffect>
                                    <p:animScale>
                                      <p:cBhvr>
                                        <p:cTn id="20" dur="1000" autoRev="1" fill="hold"/>
                                        <p:tgtEl>
                                          <p:spTgt spid="5"/>
                                        </p:tgtEl>
                                      </p:cBhvr>
                                      <p:by x="105000" y="105000"/>
                                    </p:animScale>
                                  </p:childTnLst>
                                </p:cTn>
                              </p:par>
                              <p:par>
                                <p:cTn id="21" presetID="26" presetClass="emph" presetSubtype="0" fill="hold" nodeType="withEffect">
                                  <p:stCondLst>
                                    <p:cond delay="500"/>
                                  </p:stCondLst>
                                  <p:childTnLst>
                                    <p:animEffect transition="out" filter="fade">
                                      <p:cBhvr>
                                        <p:cTn id="22" dur="2000" tmFilter="0, 0; .2, .5; .8, .5; 1, 0"/>
                                        <p:tgtEl>
                                          <p:spTgt spid="4"/>
                                        </p:tgtEl>
                                      </p:cBhvr>
                                    </p:animEffect>
                                    <p:animScale>
                                      <p:cBhvr>
                                        <p:cTn id="23" dur="1000" autoRev="1" fill="hold"/>
                                        <p:tgtEl>
                                          <p:spTgt spid="4"/>
                                        </p:tgtEl>
                                      </p:cBhvr>
                                      <p:by x="105000" y="105000"/>
                                    </p:animScale>
                                  </p:childTnLst>
                                </p:cTn>
                              </p:par>
                              <p:par>
                                <p:cTn id="24" presetID="26" presetClass="emph" presetSubtype="0" fill="hold" nodeType="withEffect">
                                  <p:stCondLst>
                                    <p:cond delay="1000"/>
                                  </p:stCondLst>
                                  <p:childTnLst>
                                    <p:animEffect transition="out" filter="fade">
                                      <p:cBhvr>
                                        <p:cTn id="25" dur="2000" tmFilter="0, 0; .2, .5; .8, .5; 1, 0"/>
                                        <p:tgtEl>
                                          <p:spTgt spid="3"/>
                                        </p:tgtEl>
                                      </p:cBhvr>
                                    </p:animEffect>
                                    <p:animScale>
                                      <p:cBhvr>
                                        <p:cTn id="26" dur="1000" autoRev="1" fill="hold"/>
                                        <p:tgtEl>
                                          <p:spTgt spid="3"/>
                                        </p:tgtEl>
                                      </p:cBhvr>
                                      <p:by x="105000" y="105000"/>
                                    </p:animScale>
                                  </p:childTnLst>
                                </p:cTn>
                              </p:par>
                              <p:par>
                                <p:cTn id="27" presetID="26" presetClass="emph" presetSubtype="0" fill="hold" nodeType="withEffect">
                                  <p:stCondLst>
                                    <p:cond delay="1600"/>
                                  </p:stCondLst>
                                  <p:childTnLst>
                                    <p:animEffect transition="out" filter="fade">
                                      <p:cBhvr>
                                        <p:cTn id="28" dur="2000" tmFilter="0, 0; .2, .5; .8, .5; 1, 0"/>
                                        <p:tgtEl>
                                          <p:spTgt spid="2"/>
                                        </p:tgtEl>
                                      </p:cBhvr>
                                    </p:animEffect>
                                    <p:animScale>
                                      <p:cBhvr>
                                        <p:cTn id="29" dur="1000" autoRev="1" fill="hold"/>
                                        <p:tgtEl>
                                          <p:spTgt spid="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6">
            <a:extLst>
              <a:ext uri="{FF2B5EF4-FFF2-40B4-BE49-F238E27FC236}">
                <a16:creationId xmlns:a16="http://schemas.microsoft.com/office/drawing/2014/main" id="{3DB3C3D4-04B2-4991-8EA1-7708B3B4E6C4}"/>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5" name="Rectangle 27">
            <a:extLst>
              <a:ext uri="{FF2B5EF4-FFF2-40B4-BE49-F238E27FC236}">
                <a16:creationId xmlns:a16="http://schemas.microsoft.com/office/drawing/2014/main" id="{06CC533C-2BF9-4702-9B6D-E3C74B0CA429}"/>
              </a:ext>
            </a:extLst>
          </p:cNvPr>
          <p:cNvSpPr>
            <a:spLocks noGrp="1" noChangeArrowheads="1"/>
          </p:cNvSpPr>
          <p:nvPr>
            <p:ph type="sldNum" sz="quarter" idx="11"/>
          </p:nvPr>
        </p:nvSpPr>
        <p:spPr>
          <a:ln/>
        </p:spPr>
        <p:txBody>
          <a:bodyPr/>
          <a:lstStyle>
            <a:lvl1pPr>
              <a:defRPr/>
            </a:lvl1pPr>
          </a:lstStyle>
          <a:p>
            <a:fld id="{DAC42862-89C5-495A-A0A5-3A263DDC9943}" type="slidenum">
              <a:rPr lang="zh-CN" altLang="en-US"/>
              <a:pPr/>
              <a:t>‹#›</a:t>
            </a:fld>
            <a:endParaRPr lang="en-US" altLang="zh-CN"/>
          </a:p>
        </p:txBody>
      </p:sp>
    </p:spTree>
    <p:extLst>
      <p:ext uri="{BB962C8B-B14F-4D97-AF65-F5344CB8AC3E}">
        <p14:creationId xmlns:p14="http://schemas.microsoft.com/office/powerpoint/2010/main" val="3417310720"/>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6">
            <a:extLst>
              <a:ext uri="{FF2B5EF4-FFF2-40B4-BE49-F238E27FC236}">
                <a16:creationId xmlns:a16="http://schemas.microsoft.com/office/drawing/2014/main" id="{175D629F-602B-42F3-BE2A-A80E6D316E7E}"/>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5" name="Rectangle 27">
            <a:extLst>
              <a:ext uri="{FF2B5EF4-FFF2-40B4-BE49-F238E27FC236}">
                <a16:creationId xmlns:a16="http://schemas.microsoft.com/office/drawing/2014/main" id="{5C26DCED-AFFA-40CE-9A07-FE66682AC3B0}"/>
              </a:ext>
            </a:extLst>
          </p:cNvPr>
          <p:cNvSpPr>
            <a:spLocks noGrp="1" noChangeArrowheads="1"/>
          </p:cNvSpPr>
          <p:nvPr>
            <p:ph type="sldNum" sz="quarter" idx="11"/>
          </p:nvPr>
        </p:nvSpPr>
        <p:spPr>
          <a:ln/>
        </p:spPr>
        <p:txBody>
          <a:bodyPr/>
          <a:lstStyle>
            <a:lvl1pPr>
              <a:defRPr/>
            </a:lvl1pPr>
          </a:lstStyle>
          <a:p>
            <a:fld id="{97B6D7AD-854B-4C26-A77F-03AE7580A8DB}" type="slidenum">
              <a:rPr lang="zh-CN" altLang="en-US"/>
              <a:pPr/>
              <a:t>‹#›</a:t>
            </a:fld>
            <a:endParaRPr lang="en-US" altLang="zh-CN"/>
          </a:p>
        </p:txBody>
      </p:sp>
    </p:spTree>
    <p:extLst>
      <p:ext uri="{BB962C8B-B14F-4D97-AF65-F5344CB8AC3E}">
        <p14:creationId xmlns:p14="http://schemas.microsoft.com/office/powerpoint/2010/main" val="856063938"/>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6">
            <a:extLst>
              <a:ext uri="{FF2B5EF4-FFF2-40B4-BE49-F238E27FC236}">
                <a16:creationId xmlns:a16="http://schemas.microsoft.com/office/drawing/2014/main" id="{59B0070C-952D-4E3D-A168-3C9FB5B8F995}"/>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5" name="Rectangle 27">
            <a:extLst>
              <a:ext uri="{FF2B5EF4-FFF2-40B4-BE49-F238E27FC236}">
                <a16:creationId xmlns:a16="http://schemas.microsoft.com/office/drawing/2014/main" id="{CF351F3B-B9D7-4632-9750-3EB7489A0509}"/>
              </a:ext>
            </a:extLst>
          </p:cNvPr>
          <p:cNvSpPr>
            <a:spLocks noGrp="1" noChangeArrowheads="1"/>
          </p:cNvSpPr>
          <p:nvPr>
            <p:ph type="sldNum" sz="quarter" idx="11"/>
          </p:nvPr>
        </p:nvSpPr>
        <p:spPr>
          <a:ln/>
        </p:spPr>
        <p:txBody>
          <a:bodyPr/>
          <a:lstStyle>
            <a:lvl1pPr>
              <a:defRPr/>
            </a:lvl1pPr>
          </a:lstStyle>
          <a:p>
            <a:fld id="{87DD5CC3-48B9-4652-A02B-4068F9753DED}" type="slidenum">
              <a:rPr lang="zh-CN" altLang="en-US"/>
              <a:pPr/>
              <a:t>‹#›</a:t>
            </a:fld>
            <a:endParaRPr lang="en-US" altLang="zh-CN"/>
          </a:p>
        </p:txBody>
      </p:sp>
    </p:spTree>
    <p:extLst>
      <p:ext uri="{BB962C8B-B14F-4D97-AF65-F5344CB8AC3E}">
        <p14:creationId xmlns:p14="http://schemas.microsoft.com/office/powerpoint/2010/main" val="155702170"/>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26">
            <a:extLst>
              <a:ext uri="{FF2B5EF4-FFF2-40B4-BE49-F238E27FC236}">
                <a16:creationId xmlns:a16="http://schemas.microsoft.com/office/drawing/2014/main" id="{1C8C81BC-4FAD-4EA0-8E8F-2BAB057B1DA5}"/>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5" name="Rectangle 27">
            <a:extLst>
              <a:ext uri="{FF2B5EF4-FFF2-40B4-BE49-F238E27FC236}">
                <a16:creationId xmlns:a16="http://schemas.microsoft.com/office/drawing/2014/main" id="{13A4D4B4-4303-4ACD-B4D1-8789B4D7E22F}"/>
              </a:ext>
            </a:extLst>
          </p:cNvPr>
          <p:cNvSpPr>
            <a:spLocks noGrp="1" noChangeArrowheads="1"/>
          </p:cNvSpPr>
          <p:nvPr>
            <p:ph type="sldNum" sz="quarter" idx="11"/>
          </p:nvPr>
        </p:nvSpPr>
        <p:spPr>
          <a:ln/>
        </p:spPr>
        <p:txBody>
          <a:bodyPr/>
          <a:lstStyle>
            <a:lvl1pPr>
              <a:defRPr/>
            </a:lvl1pPr>
          </a:lstStyle>
          <a:p>
            <a:fld id="{359AECCA-41DE-4735-A060-E706BF3ED0C2}" type="slidenum">
              <a:rPr lang="zh-CN" altLang="en-US"/>
              <a:pPr/>
              <a:t>‹#›</a:t>
            </a:fld>
            <a:endParaRPr lang="en-US" altLang="zh-CN"/>
          </a:p>
        </p:txBody>
      </p:sp>
    </p:spTree>
    <p:extLst>
      <p:ext uri="{BB962C8B-B14F-4D97-AF65-F5344CB8AC3E}">
        <p14:creationId xmlns:p14="http://schemas.microsoft.com/office/powerpoint/2010/main" val="3068281994"/>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6">
            <a:extLst>
              <a:ext uri="{FF2B5EF4-FFF2-40B4-BE49-F238E27FC236}">
                <a16:creationId xmlns:a16="http://schemas.microsoft.com/office/drawing/2014/main" id="{F0D81265-E786-405A-8B9E-A193D4A537CB}"/>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6" name="Rectangle 27">
            <a:extLst>
              <a:ext uri="{FF2B5EF4-FFF2-40B4-BE49-F238E27FC236}">
                <a16:creationId xmlns:a16="http://schemas.microsoft.com/office/drawing/2014/main" id="{2C6F1767-3984-40B9-97C7-F077FE7BDC53}"/>
              </a:ext>
            </a:extLst>
          </p:cNvPr>
          <p:cNvSpPr>
            <a:spLocks noGrp="1" noChangeArrowheads="1"/>
          </p:cNvSpPr>
          <p:nvPr>
            <p:ph type="sldNum" sz="quarter" idx="11"/>
          </p:nvPr>
        </p:nvSpPr>
        <p:spPr>
          <a:ln/>
        </p:spPr>
        <p:txBody>
          <a:bodyPr/>
          <a:lstStyle>
            <a:lvl1pPr>
              <a:defRPr/>
            </a:lvl1pPr>
          </a:lstStyle>
          <a:p>
            <a:fld id="{9ED9C6F1-6E0C-464D-ADBF-1B802EB675B7}" type="slidenum">
              <a:rPr lang="zh-CN" altLang="en-US"/>
              <a:pPr/>
              <a:t>‹#›</a:t>
            </a:fld>
            <a:endParaRPr lang="en-US" altLang="zh-CN"/>
          </a:p>
        </p:txBody>
      </p:sp>
    </p:spTree>
    <p:extLst>
      <p:ext uri="{BB962C8B-B14F-4D97-AF65-F5344CB8AC3E}">
        <p14:creationId xmlns:p14="http://schemas.microsoft.com/office/powerpoint/2010/main" val="1245023935"/>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6">
            <a:extLst>
              <a:ext uri="{FF2B5EF4-FFF2-40B4-BE49-F238E27FC236}">
                <a16:creationId xmlns:a16="http://schemas.microsoft.com/office/drawing/2014/main" id="{4017092A-B518-4F9C-B327-06A119E68245}"/>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8" name="Rectangle 27">
            <a:extLst>
              <a:ext uri="{FF2B5EF4-FFF2-40B4-BE49-F238E27FC236}">
                <a16:creationId xmlns:a16="http://schemas.microsoft.com/office/drawing/2014/main" id="{C8FAD337-6565-4FBC-B43C-BC90EE85C83B}"/>
              </a:ext>
            </a:extLst>
          </p:cNvPr>
          <p:cNvSpPr>
            <a:spLocks noGrp="1" noChangeArrowheads="1"/>
          </p:cNvSpPr>
          <p:nvPr>
            <p:ph type="sldNum" sz="quarter" idx="11"/>
          </p:nvPr>
        </p:nvSpPr>
        <p:spPr>
          <a:ln/>
        </p:spPr>
        <p:txBody>
          <a:bodyPr/>
          <a:lstStyle>
            <a:lvl1pPr>
              <a:defRPr/>
            </a:lvl1pPr>
          </a:lstStyle>
          <a:p>
            <a:fld id="{6149F103-0A07-4D8C-A091-BF94994ACC5D}" type="slidenum">
              <a:rPr lang="zh-CN" altLang="en-US"/>
              <a:pPr/>
              <a:t>‹#›</a:t>
            </a:fld>
            <a:endParaRPr lang="en-US" altLang="zh-CN"/>
          </a:p>
        </p:txBody>
      </p:sp>
    </p:spTree>
    <p:extLst>
      <p:ext uri="{BB962C8B-B14F-4D97-AF65-F5344CB8AC3E}">
        <p14:creationId xmlns:p14="http://schemas.microsoft.com/office/powerpoint/2010/main" val="2807727954"/>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6">
            <a:extLst>
              <a:ext uri="{FF2B5EF4-FFF2-40B4-BE49-F238E27FC236}">
                <a16:creationId xmlns:a16="http://schemas.microsoft.com/office/drawing/2014/main" id="{9FBC59A6-1E78-4977-AA07-2BF3A9C49843}"/>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4" name="Rectangle 27">
            <a:extLst>
              <a:ext uri="{FF2B5EF4-FFF2-40B4-BE49-F238E27FC236}">
                <a16:creationId xmlns:a16="http://schemas.microsoft.com/office/drawing/2014/main" id="{9E86EC57-9644-418C-8ED1-5E338E49BE4D}"/>
              </a:ext>
            </a:extLst>
          </p:cNvPr>
          <p:cNvSpPr>
            <a:spLocks noGrp="1" noChangeArrowheads="1"/>
          </p:cNvSpPr>
          <p:nvPr>
            <p:ph type="sldNum" sz="quarter" idx="11"/>
          </p:nvPr>
        </p:nvSpPr>
        <p:spPr>
          <a:ln/>
        </p:spPr>
        <p:txBody>
          <a:bodyPr/>
          <a:lstStyle>
            <a:lvl1pPr>
              <a:defRPr/>
            </a:lvl1pPr>
          </a:lstStyle>
          <a:p>
            <a:fld id="{5B65FD3C-D8E3-4A2A-876E-C75F36924A35}" type="slidenum">
              <a:rPr lang="zh-CN" altLang="en-US"/>
              <a:pPr/>
              <a:t>‹#›</a:t>
            </a:fld>
            <a:endParaRPr lang="en-US" altLang="zh-CN"/>
          </a:p>
        </p:txBody>
      </p:sp>
    </p:spTree>
    <p:extLst>
      <p:ext uri="{BB962C8B-B14F-4D97-AF65-F5344CB8AC3E}">
        <p14:creationId xmlns:p14="http://schemas.microsoft.com/office/powerpoint/2010/main" val="2410890703"/>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C7FB0572-36AA-485F-B3C6-C78432519C2F}"/>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3" name="Rectangle 27">
            <a:extLst>
              <a:ext uri="{FF2B5EF4-FFF2-40B4-BE49-F238E27FC236}">
                <a16:creationId xmlns:a16="http://schemas.microsoft.com/office/drawing/2014/main" id="{04B1FDB5-0E0C-4AD1-B562-8CE5A007774D}"/>
              </a:ext>
            </a:extLst>
          </p:cNvPr>
          <p:cNvSpPr>
            <a:spLocks noGrp="1" noChangeArrowheads="1"/>
          </p:cNvSpPr>
          <p:nvPr>
            <p:ph type="sldNum" sz="quarter" idx="11"/>
          </p:nvPr>
        </p:nvSpPr>
        <p:spPr>
          <a:ln/>
        </p:spPr>
        <p:txBody>
          <a:bodyPr/>
          <a:lstStyle>
            <a:lvl1pPr>
              <a:defRPr/>
            </a:lvl1pPr>
          </a:lstStyle>
          <a:p>
            <a:fld id="{CB54B65F-4B81-4499-96EE-6C75CB6A32DA}" type="slidenum">
              <a:rPr lang="zh-CN" altLang="en-US"/>
              <a:pPr/>
              <a:t>‹#›</a:t>
            </a:fld>
            <a:endParaRPr lang="en-US" altLang="zh-CN"/>
          </a:p>
        </p:txBody>
      </p:sp>
    </p:spTree>
    <p:extLst>
      <p:ext uri="{BB962C8B-B14F-4D97-AF65-F5344CB8AC3E}">
        <p14:creationId xmlns:p14="http://schemas.microsoft.com/office/powerpoint/2010/main" val="2003745539"/>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6">
            <a:extLst>
              <a:ext uri="{FF2B5EF4-FFF2-40B4-BE49-F238E27FC236}">
                <a16:creationId xmlns:a16="http://schemas.microsoft.com/office/drawing/2014/main" id="{52298F76-1EC8-4A8F-8F6D-984144AEF191}"/>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6" name="Rectangle 27">
            <a:extLst>
              <a:ext uri="{FF2B5EF4-FFF2-40B4-BE49-F238E27FC236}">
                <a16:creationId xmlns:a16="http://schemas.microsoft.com/office/drawing/2014/main" id="{EBC4589A-D09A-4A42-B339-DDC69B8C94D8}"/>
              </a:ext>
            </a:extLst>
          </p:cNvPr>
          <p:cNvSpPr>
            <a:spLocks noGrp="1" noChangeArrowheads="1"/>
          </p:cNvSpPr>
          <p:nvPr>
            <p:ph type="sldNum" sz="quarter" idx="11"/>
          </p:nvPr>
        </p:nvSpPr>
        <p:spPr>
          <a:ln/>
        </p:spPr>
        <p:txBody>
          <a:bodyPr/>
          <a:lstStyle>
            <a:lvl1pPr>
              <a:defRPr/>
            </a:lvl1pPr>
          </a:lstStyle>
          <a:p>
            <a:fld id="{6BA69F6E-1A97-4FD6-9D90-195117755CAD}" type="slidenum">
              <a:rPr lang="zh-CN" altLang="en-US"/>
              <a:pPr/>
              <a:t>‹#›</a:t>
            </a:fld>
            <a:endParaRPr lang="en-US" altLang="zh-CN"/>
          </a:p>
        </p:txBody>
      </p:sp>
    </p:spTree>
    <p:extLst>
      <p:ext uri="{BB962C8B-B14F-4D97-AF65-F5344CB8AC3E}">
        <p14:creationId xmlns:p14="http://schemas.microsoft.com/office/powerpoint/2010/main" val="2727470473"/>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6">
            <a:extLst>
              <a:ext uri="{FF2B5EF4-FFF2-40B4-BE49-F238E27FC236}">
                <a16:creationId xmlns:a16="http://schemas.microsoft.com/office/drawing/2014/main" id="{88EB5B6F-1E74-4AB7-AD0E-FBC23381E889}"/>
              </a:ext>
            </a:extLst>
          </p:cNvPr>
          <p:cNvSpPr>
            <a:spLocks noGrp="1" noChangeArrowheads="1"/>
          </p:cNvSpPr>
          <p:nvPr>
            <p:ph type="dt" sz="half" idx="10"/>
          </p:nvPr>
        </p:nvSpPr>
        <p:spPr>
          <a:ln/>
        </p:spPr>
        <p:txBody>
          <a:bodyPr/>
          <a:lstStyle>
            <a:lvl1pPr>
              <a:defRPr/>
            </a:lvl1pPr>
          </a:lstStyle>
          <a:p>
            <a:pPr>
              <a:defRPr/>
            </a:pPr>
            <a:r>
              <a:rPr lang="en-US" altLang="zh-CN"/>
              <a:t>2012-07-28</a:t>
            </a:r>
          </a:p>
        </p:txBody>
      </p:sp>
      <p:sp>
        <p:nvSpPr>
          <p:cNvPr id="6" name="Rectangle 27">
            <a:extLst>
              <a:ext uri="{FF2B5EF4-FFF2-40B4-BE49-F238E27FC236}">
                <a16:creationId xmlns:a16="http://schemas.microsoft.com/office/drawing/2014/main" id="{56ADC73E-5DE6-4464-8A6B-5BF58C98985E}"/>
              </a:ext>
            </a:extLst>
          </p:cNvPr>
          <p:cNvSpPr>
            <a:spLocks noGrp="1" noChangeArrowheads="1"/>
          </p:cNvSpPr>
          <p:nvPr>
            <p:ph type="sldNum" sz="quarter" idx="11"/>
          </p:nvPr>
        </p:nvSpPr>
        <p:spPr>
          <a:ln/>
        </p:spPr>
        <p:txBody>
          <a:bodyPr/>
          <a:lstStyle>
            <a:lvl1pPr>
              <a:defRPr/>
            </a:lvl1pPr>
          </a:lstStyle>
          <a:p>
            <a:fld id="{5634FF5E-0768-4283-AE44-B4D03521830C}" type="slidenum">
              <a:rPr lang="zh-CN" altLang="en-US"/>
              <a:pPr/>
              <a:t>‹#›</a:t>
            </a:fld>
            <a:endParaRPr lang="en-US" altLang="zh-CN"/>
          </a:p>
        </p:txBody>
      </p:sp>
    </p:spTree>
    <p:extLst>
      <p:ext uri="{BB962C8B-B14F-4D97-AF65-F5344CB8AC3E}">
        <p14:creationId xmlns:p14="http://schemas.microsoft.com/office/powerpoint/2010/main" val="762381425"/>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未知">
            <a:extLst>
              <a:ext uri="{FF2B5EF4-FFF2-40B4-BE49-F238E27FC236}">
                <a16:creationId xmlns:a16="http://schemas.microsoft.com/office/drawing/2014/main" id="{492924F4-C285-4C9E-BF4C-E54B644C6584}"/>
              </a:ext>
            </a:extLst>
          </p:cNvPr>
          <p:cNvSpPr>
            <a:spLocks/>
          </p:cNvSpPr>
          <p:nvPr/>
        </p:nvSpPr>
        <p:spPr bwMode="auto">
          <a:xfrm>
            <a:off x="-6350" y="-6350"/>
            <a:ext cx="9153525" cy="6869113"/>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pPr>
              <a:defRPr/>
            </a:pPr>
            <a:endParaRPr lang="zh-CN" altLang="en-US"/>
          </a:p>
        </p:txBody>
      </p:sp>
      <p:sp>
        <p:nvSpPr>
          <p:cNvPr id="1027" name="未知">
            <a:extLst>
              <a:ext uri="{FF2B5EF4-FFF2-40B4-BE49-F238E27FC236}">
                <a16:creationId xmlns:a16="http://schemas.microsoft.com/office/drawing/2014/main" id="{4EFA34BF-E187-451C-AB7C-D8F3C40CA190}"/>
              </a:ext>
            </a:extLst>
          </p:cNvPr>
          <p:cNvSpPr>
            <a:spLocks/>
          </p:cNvSpPr>
          <p:nvPr/>
        </p:nvSpPr>
        <p:spPr bwMode="auto">
          <a:xfrm>
            <a:off x="-1588" y="5500688"/>
            <a:ext cx="1438276"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pPr>
              <a:defRPr/>
            </a:pPr>
            <a:endParaRPr lang="zh-CN" altLang="en-US"/>
          </a:p>
        </p:txBody>
      </p:sp>
      <p:sp>
        <p:nvSpPr>
          <p:cNvPr id="1028" name="Line 4">
            <a:extLst>
              <a:ext uri="{FF2B5EF4-FFF2-40B4-BE49-F238E27FC236}">
                <a16:creationId xmlns:a16="http://schemas.microsoft.com/office/drawing/2014/main" id="{481B9161-B288-4ADE-B955-752170F35952}"/>
              </a:ext>
            </a:extLst>
          </p:cNvPr>
          <p:cNvSpPr>
            <a:spLocks noChangeShapeType="1"/>
          </p:cNvSpPr>
          <p:nvPr/>
        </p:nvSpPr>
        <p:spPr bwMode="auto">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29" name="Line 5">
            <a:extLst>
              <a:ext uri="{FF2B5EF4-FFF2-40B4-BE49-F238E27FC236}">
                <a16:creationId xmlns:a16="http://schemas.microsoft.com/office/drawing/2014/main" id="{BDC79A50-1326-4096-BC3C-BA9E900658C4}"/>
              </a:ext>
            </a:extLst>
          </p:cNvPr>
          <p:cNvSpPr>
            <a:spLocks noChangeShapeType="1"/>
          </p:cNvSpPr>
          <p:nvPr/>
        </p:nvSpPr>
        <p:spPr bwMode="auto">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0" name="Line 6">
            <a:extLst>
              <a:ext uri="{FF2B5EF4-FFF2-40B4-BE49-F238E27FC236}">
                <a16:creationId xmlns:a16="http://schemas.microsoft.com/office/drawing/2014/main" id="{C84B96F6-D4E9-426A-9863-BED265B47F66}"/>
              </a:ext>
            </a:extLst>
          </p:cNvPr>
          <p:cNvSpPr>
            <a:spLocks noChangeShapeType="1"/>
          </p:cNvSpPr>
          <p:nvPr/>
        </p:nvSpPr>
        <p:spPr bwMode="auto">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1" name="Line 7">
            <a:extLst>
              <a:ext uri="{FF2B5EF4-FFF2-40B4-BE49-F238E27FC236}">
                <a16:creationId xmlns:a16="http://schemas.microsoft.com/office/drawing/2014/main" id="{30679B0C-E62C-43A8-96A6-A0AA3AB0C2AC}"/>
              </a:ext>
            </a:extLst>
          </p:cNvPr>
          <p:cNvSpPr>
            <a:spLocks noChangeShapeType="1"/>
          </p:cNvSpPr>
          <p:nvPr/>
        </p:nvSpPr>
        <p:spPr bwMode="auto">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2" name="Line 8">
            <a:extLst>
              <a:ext uri="{FF2B5EF4-FFF2-40B4-BE49-F238E27FC236}">
                <a16:creationId xmlns:a16="http://schemas.microsoft.com/office/drawing/2014/main" id="{2B30D84D-783A-4708-A650-AC1B2E2E5D52}"/>
              </a:ext>
            </a:extLst>
          </p:cNvPr>
          <p:cNvSpPr>
            <a:spLocks noChangeShapeType="1"/>
          </p:cNvSpPr>
          <p:nvPr/>
        </p:nvSpPr>
        <p:spPr bwMode="auto">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3" name="Line 9">
            <a:extLst>
              <a:ext uri="{FF2B5EF4-FFF2-40B4-BE49-F238E27FC236}">
                <a16:creationId xmlns:a16="http://schemas.microsoft.com/office/drawing/2014/main" id="{A93DDA17-827F-47DF-801F-C1B7834AD92A}"/>
              </a:ext>
            </a:extLst>
          </p:cNvPr>
          <p:cNvSpPr>
            <a:spLocks noChangeShapeType="1"/>
          </p:cNvSpPr>
          <p:nvPr/>
        </p:nvSpPr>
        <p:spPr bwMode="auto">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4" name="Line 10">
            <a:extLst>
              <a:ext uri="{FF2B5EF4-FFF2-40B4-BE49-F238E27FC236}">
                <a16:creationId xmlns:a16="http://schemas.microsoft.com/office/drawing/2014/main" id="{CC7555F2-EAD0-4F65-AAB8-EF1C53D255DD}"/>
              </a:ext>
            </a:extLst>
          </p:cNvPr>
          <p:cNvSpPr>
            <a:spLocks noChangeShapeType="1"/>
          </p:cNvSpPr>
          <p:nvPr/>
        </p:nvSpPr>
        <p:spPr bwMode="auto">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5" name="Line 11">
            <a:extLst>
              <a:ext uri="{FF2B5EF4-FFF2-40B4-BE49-F238E27FC236}">
                <a16:creationId xmlns:a16="http://schemas.microsoft.com/office/drawing/2014/main" id="{29880C65-607D-4AEC-A6E4-FB7C0AF263F8}"/>
              </a:ext>
            </a:extLst>
          </p:cNvPr>
          <p:cNvSpPr>
            <a:spLocks noChangeShapeType="1"/>
          </p:cNvSpPr>
          <p:nvPr/>
        </p:nvSpPr>
        <p:spPr bwMode="auto">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6" name="Line 12">
            <a:extLst>
              <a:ext uri="{FF2B5EF4-FFF2-40B4-BE49-F238E27FC236}">
                <a16:creationId xmlns:a16="http://schemas.microsoft.com/office/drawing/2014/main" id="{C82B0023-20C4-47B8-9794-67755CB0ECEE}"/>
              </a:ext>
            </a:extLst>
          </p:cNvPr>
          <p:cNvSpPr>
            <a:spLocks noChangeShapeType="1"/>
          </p:cNvSpPr>
          <p:nvPr/>
        </p:nvSpPr>
        <p:spPr bwMode="auto">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7" name="Line 13">
            <a:extLst>
              <a:ext uri="{FF2B5EF4-FFF2-40B4-BE49-F238E27FC236}">
                <a16:creationId xmlns:a16="http://schemas.microsoft.com/office/drawing/2014/main" id="{07CC3D85-71BC-4B19-AC50-9A5E550B2E84}"/>
              </a:ext>
            </a:extLst>
          </p:cNvPr>
          <p:cNvSpPr>
            <a:spLocks noChangeShapeType="1"/>
          </p:cNvSpPr>
          <p:nvPr/>
        </p:nvSpPr>
        <p:spPr bwMode="auto">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8" name="Line 14">
            <a:extLst>
              <a:ext uri="{FF2B5EF4-FFF2-40B4-BE49-F238E27FC236}">
                <a16:creationId xmlns:a16="http://schemas.microsoft.com/office/drawing/2014/main" id="{7F9EE44E-2BBB-4C48-8401-4985E6083246}"/>
              </a:ext>
            </a:extLst>
          </p:cNvPr>
          <p:cNvSpPr>
            <a:spLocks noChangeShapeType="1"/>
          </p:cNvSpPr>
          <p:nvPr/>
        </p:nvSpPr>
        <p:spPr bwMode="auto">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39" name="Line 15">
            <a:extLst>
              <a:ext uri="{FF2B5EF4-FFF2-40B4-BE49-F238E27FC236}">
                <a16:creationId xmlns:a16="http://schemas.microsoft.com/office/drawing/2014/main" id="{200BE201-ED03-47E4-B278-5AA7E60AC488}"/>
              </a:ext>
            </a:extLst>
          </p:cNvPr>
          <p:cNvSpPr>
            <a:spLocks noChangeShapeType="1"/>
          </p:cNvSpPr>
          <p:nvPr/>
        </p:nvSpPr>
        <p:spPr bwMode="auto">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40" name="Line 16">
            <a:extLst>
              <a:ext uri="{FF2B5EF4-FFF2-40B4-BE49-F238E27FC236}">
                <a16:creationId xmlns:a16="http://schemas.microsoft.com/office/drawing/2014/main" id="{158A198C-79FB-4D36-A13C-05B761C8477C}"/>
              </a:ext>
            </a:extLst>
          </p:cNvPr>
          <p:cNvSpPr>
            <a:spLocks noChangeShapeType="1"/>
          </p:cNvSpPr>
          <p:nvPr/>
        </p:nvSpPr>
        <p:spPr bwMode="auto">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41" name="Line 17">
            <a:extLst>
              <a:ext uri="{FF2B5EF4-FFF2-40B4-BE49-F238E27FC236}">
                <a16:creationId xmlns:a16="http://schemas.microsoft.com/office/drawing/2014/main" id="{A68EFFA8-8107-4F2B-9A7D-CBED9EA40736}"/>
              </a:ext>
            </a:extLst>
          </p:cNvPr>
          <p:cNvSpPr>
            <a:spLocks noChangeShapeType="1"/>
          </p:cNvSpPr>
          <p:nvPr/>
        </p:nvSpPr>
        <p:spPr bwMode="auto">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4000"/>
              </a:schemeClr>
            </a:outerShdw>
          </a:effectLst>
        </p:spPr>
        <p:txBody>
          <a:bodyPr/>
          <a:lstStyle/>
          <a:p>
            <a:pPr>
              <a:defRPr/>
            </a:pPr>
            <a:endParaRPr lang="zh-CN" altLang="en-US"/>
          </a:p>
        </p:txBody>
      </p:sp>
      <p:sp>
        <p:nvSpPr>
          <p:cNvPr id="1042" name="Rectangle 18">
            <a:extLst>
              <a:ext uri="{FF2B5EF4-FFF2-40B4-BE49-F238E27FC236}">
                <a16:creationId xmlns:a16="http://schemas.microsoft.com/office/drawing/2014/main" id="{FBE9195F-9B26-4189-B300-0D67336FAD47}"/>
              </a:ext>
            </a:extLst>
          </p:cNvPr>
          <p:cNvSpPr>
            <a:spLocks noChangeArrowheads="1"/>
          </p:cNvSpPr>
          <p:nvPr/>
        </p:nvSpPr>
        <p:spPr bwMode="auto">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3" name="Rectangle 19">
            <a:extLst>
              <a:ext uri="{FF2B5EF4-FFF2-40B4-BE49-F238E27FC236}">
                <a16:creationId xmlns:a16="http://schemas.microsoft.com/office/drawing/2014/main" id="{078DBA42-B74C-4F82-979B-F6B33E4E13C1}"/>
              </a:ext>
            </a:extLst>
          </p:cNvPr>
          <p:cNvSpPr>
            <a:spLocks noChangeArrowheads="1"/>
          </p:cNvSpPr>
          <p:nvPr/>
        </p:nvSpPr>
        <p:spPr bwMode="auto">
          <a:xfrm>
            <a:off x="7459663" y="4937125"/>
            <a:ext cx="1120775" cy="1079500"/>
          </a:xfrm>
          <a:prstGeom prst="rect">
            <a:avLst/>
          </a:prstGeom>
          <a:solidFill>
            <a:srgbClr val="FFFFFF">
              <a:alpha val="2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4" name="Rectangle 20">
            <a:extLst>
              <a:ext uri="{FF2B5EF4-FFF2-40B4-BE49-F238E27FC236}">
                <a16:creationId xmlns:a16="http://schemas.microsoft.com/office/drawing/2014/main" id="{AC0D6DEE-93EA-464E-AC65-917188E45B57}"/>
              </a:ext>
            </a:extLst>
          </p:cNvPr>
          <p:cNvSpPr>
            <a:spLocks noChangeArrowheads="1"/>
          </p:cNvSpPr>
          <p:nvPr/>
        </p:nvSpPr>
        <p:spPr bwMode="auto">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5" name="Rectangle 21">
            <a:extLst>
              <a:ext uri="{FF2B5EF4-FFF2-40B4-BE49-F238E27FC236}">
                <a16:creationId xmlns:a16="http://schemas.microsoft.com/office/drawing/2014/main" id="{ED720519-EB75-4253-9EE1-BF66AC33E975}"/>
              </a:ext>
            </a:extLst>
          </p:cNvPr>
          <p:cNvSpPr>
            <a:spLocks noChangeArrowheads="1"/>
          </p:cNvSpPr>
          <p:nvPr/>
        </p:nvSpPr>
        <p:spPr bwMode="auto">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6" name="Rectangle 22">
            <a:extLst>
              <a:ext uri="{FF2B5EF4-FFF2-40B4-BE49-F238E27FC236}">
                <a16:creationId xmlns:a16="http://schemas.microsoft.com/office/drawing/2014/main" id="{838E94AB-676F-49C1-B389-5A74C64772FA}"/>
              </a:ext>
            </a:extLst>
          </p:cNvPr>
          <p:cNvSpPr>
            <a:spLocks noChangeArrowheads="1"/>
          </p:cNvSpPr>
          <p:nvPr/>
        </p:nvSpPr>
        <p:spPr bwMode="auto">
          <a:xfrm>
            <a:off x="2846388" y="0"/>
            <a:ext cx="1128712" cy="404813"/>
          </a:xfrm>
          <a:prstGeom prst="rect">
            <a:avLst/>
          </a:prstGeom>
          <a:solidFill>
            <a:srgbClr val="FFFFFF">
              <a:alpha val="3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7" name="Rectangle 23">
            <a:extLst>
              <a:ext uri="{FF2B5EF4-FFF2-40B4-BE49-F238E27FC236}">
                <a16:creationId xmlns:a16="http://schemas.microsoft.com/office/drawing/2014/main" id="{BF931595-3325-4BED-9684-FFB10EE4E652}"/>
              </a:ext>
            </a:extLst>
          </p:cNvPr>
          <p:cNvSpPr>
            <a:spLocks noChangeArrowheads="1"/>
          </p:cNvSpPr>
          <p:nvPr/>
        </p:nvSpPr>
        <p:spPr bwMode="auto">
          <a:xfrm>
            <a:off x="2852738" y="4938713"/>
            <a:ext cx="1120775" cy="1079500"/>
          </a:xfrm>
          <a:prstGeom prst="rect">
            <a:avLst/>
          </a:prstGeom>
          <a:solidFill>
            <a:srgbClr val="FFFFFF">
              <a:alpha val="2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8" name="Rectangle 24">
            <a:extLst>
              <a:ext uri="{FF2B5EF4-FFF2-40B4-BE49-F238E27FC236}">
                <a16:creationId xmlns:a16="http://schemas.microsoft.com/office/drawing/2014/main" id="{8CA182E1-AD2F-489A-9D00-20A52689DA15}"/>
              </a:ext>
            </a:extLst>
          </p:cNvPr>
          <p:cNvSpPr>
            <a:spLocks noChangeArrowheads="1"/>
          </p:cNvSpPr>
          <p:nvPr/>
        </p:nvSpPr>
        <p:spPr bwMode="auto">
          <a:xfrm>
            <a:off x="6300788" y="1566863"/>
            <a:ext cx="1120775" cy="1079500"/>
          </a:xfrm>
          <a:prstGeom prst="rect">
            <a:avLst/>
          </a:prstGeom>
          <a:solidFill>
            <a:srgbClr val="FFFFFF">
              <a:alpha val="29999"/>
            </a:srgbClr>
          </a:solidFill>
          <a:ln w="9525">
            <a:noFill/>
            <a:miter lim="800000"/>
            <a:headEnd/>
            <a:tailEnd/>
          </a:ln>
          <a:effectLst/>
        </p:spPr>
        <p:txBody>
          <a:bodyPr wrap="none" anchor="ctr"/>
          <a:lstStyle/>
          <a:p>
            <a:pPr>
              <a:defRPr/>
            </a:pPr>
            <a:endParaRPr lang="zh-CN" altLang="en-US">
              <a:ea typeface="宋体" pitchFamily="2" charset="-122"/>
            </a:endParaRPr>
          </a:p>
        </p:txBody>
      </p:sp>
      <p:sp>
        <p:nvSpPr>
          <p:cNvPr id="1049" name="Rectangle 25">
            <a:extLst>
              <a:ext uri="{FF2B5EF4-FFF2-40B4-BE49-F238E27FC236}">
                <a16:creationId xmlns:a16="http://schemas.microsoft.com/office/drawing/2014/main" id="{8B870357-F039-4903-B818-16FAF1BD82E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50" name="Rectangle 26">
            <a:extLst>
              <a:ext uri="{FF2B5EF4-FFF2-40B4-BE49-F238E27FC236}">
                <a16:creationId xmlns:a16="http://schemas.microsoft.com/office/drawing/2014/main" id="{D3B8010D-2819-42F9-91DF-9ED624652164}"/>
              </a:ext>
            </a:extLst>
          </p:cNvPr>
          <p:cNvSpPr>
            <a:spLocks noGrp="1" noChangeArrowheads="1"/>
          </p:cNvSpPr>
          <p:nvPr>
            <p:ph type="dt" sz="half" idx="2"/>
          </p:nvPr>
        </p:nvSpPr>
        <p:spPr bwMode="auto">
          <a:xfrm>
            <a:off x="7010400" y="63246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1">
                <a:solidFill>
                  <a:srgbClr val="0033CC"/>
                </a:solidFill>
                <a:ea typeface="宋体" pitchFamily="2" charset="-122"/>
              </a:defRPr>
            </a:lvl1pPr>
          </a:lstStyle>
          <a:p>
            <a:pPr>
              <a:defRPr/>
            </a:pPr>
            <a:r>
              <a:rPr lang="en-US" altLang="zh-CN"/>
              <a:t>2012-07-28</a:t>
            </a:r>
          </a:p>
        </p:txBody>
      </p:sp>
      <p:sp>
        <p:nvSpPr>
          <p:cNvPr id="1051" name="Rectangle 27">
            <a:extLst>
              <a:ext uri="{FF2B5EF4-FFF2-40B4-BE49-F238E27FC236}">
                <a16:creationId xmlns:a16="http://schemas.microsoft.com/office/drawing/2014/main" id="{2102FC05-CE8A-4728-8609-81370B9127D6}"/>
              </a:ext>
            </a:extLst>
          </p:cNvPr>
          <p:cNvSpPr>
            <a:spLocks noGrp="1" noChangeArrowheads="1"/>
          </p:cNvSpPr>
          <p:nvPr>
            <p:ph type="sldNum" sz="quarter" idx="4"/>
          </p:nvPr>
        </p:nvSpPr>
        <p:spPr bwMode="auto">
          <a:xfrm>
            <a:off x="5334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3A504DB8-654A-468F-A947-82A913E9F53B}" type="slidenum">
              <a:rPr lang="zh-CN" altLang="en-US"/>
              <a:pPr/>
              <a:t>‹#›</a:t>
            </a:fld>
            <a:endParaRPr lang="en-US" altLang="zh-CN"/>
          </a:p>
        </p:txBody>
      </p:sp>
      <p:sp>
        <p:nvSpPr>
          <p:cNvPr id="1052" name="未知">
            <a:extLst>
              <a:ext uri="{FF2B5EF4-FFF2-40B4-BE49-F238E27FC236}">
                <a16:creationId xmlns:a16="http://schemas.microsoft.com/office/drawing/2014/main" id="{63E463C7-A455-4342-BA38-229DCF5611F7}"/>
              </a:ext>
            </a:extLst>
          </p:cNvPr>
          <p:cNvSpPr>
            <a:spLocks/>
          </p:cNvSpPr>
          <p:nvPr/>
        </p:nvSpPr>
        <p:spPr bwMode="auto">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pPr>
              <a:defRPr/>
            </a:pPr>
            <a:endParaRPr lang="zh-CN" altLang="en-US"/>
          </a:p>
        </p:txBody>
      </p:sp>
      <p:sp>
        <p:nvSpPr>
          <p:cNvPr id="1053" name="Rectangle 29">
            <a:extLst>
              <a:ext uri="{FF2B5EF4-FFF2-40B4-BE49-F238E27FC236}">
                <a16:creationId xmlns:a16="http://schemas.microsoft.com/office/drawing/2014/main" id="{7B2B5646-6784-4D7E-97DC-4DAAA956A0BE}"/>
              </a:ext>
            </a:extLst>
          </p:cNvPr>
          <p:cNvSpPr>
            <a:spLocks noGrp="1" noChangeArrowheads="1"/>
          </p:cNvSpPr>
          <p:nvPr>
            <p:ph type="title"/>
          </p:nvPr>
        </p:nvSpPr>
        <p:spPr bwMode="auto">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pic>
        <p:nvPicPr>
          <p:cNvPr id="1054" name="Picture 30" descr="water">
            <a:extLst>
              <a:ext uri="{FF2B5EF4-FFF2-40B4-BE49-F238E27FC236}">
                <a16:creationId xmlns:a16="http://schemas.microsoft.com/office/drawing/2014/main" id="{74562BBC-A283-43FB-AF7A-48305664355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22409" t="16374" b="27486"/>
          <a:stretch>
            <a:fillRect/>
          </a:stretch>
        </p:blipFill>
        <p:spPr bwMode="auto">
          <a:xfrm rot="786797">
            <a:off x="6629400" y="-377825"/>
            <a:ext cx="2417763"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31" descr="3">
            <a:extLst>
              <a:ext uri="{FF2B5EF4-FFF2-40B4-BE49-F238E27FC236}">
                <a16:creationId xmlns:a16="http://schemas.microsoft.com/office/drawing/2014/main" id="{6C2AF072-DD67-415F-911A-84F49AFA754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6" name="Rectangle 32">
            <a:extLst>
              <a:ext uri="{FF2B5EF4-FFF2-40B4-BE49-F238E27FC236}">
                <a16:creationId xmlns:a16="http://schemas.microsoft.com/office/drawing/2014/main" id="{0AF84106-9FDC-4211-A514-8A75529481D4}"/>
              </a:ext>
            </a:extLst>
          </p:cNvPr>
          <p:cNvSpPr>
            <a:spLocks noChangeArrowheads="1"/>
          </p:cNvSpPr>
          <p:nvPr/>
        </p:nvSpPr>
        <p:spPr bwMode="auto">
          <a:xfrm>
            <a:off x="4724400" y="6324600"/>
            <a:ext cx="2895600" cy="304800"/>
          </a:xfrm>
          <a:prstGeom prst="rect">
            <a:avLst/>
          </a:prstGeom>
          <a:noFill/>
          <a:ln w="9525">
            <a:noFill/>
            <a:miter lim="800000"/>
            <a:headEnd/>
            <a:tailEnd/>
          </a:ln>
          <a:effectLst/>
        </p:spPr>
        <p:txBody>
          <a:bodyPr/>
          <a:lstStyle/>
          <a:p>
            <a:pPr algn="r">
              <a:defRPr/>
            </a:pPr>
            <a:endParaRPr lang="zh-CN" altLang="en-US" sz="1400" b="1">
              <a:solidFill>
                <a:srgbClr val="0033CC"/>
              </a:solidFill>
              <a:ea typeface="幼圆" pitchFamily="1"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53"/>
                                        </p:tgtEl>
                                        <p:attrNameLst>
                                          <p:attrName>style.visibility</p:attrName>
                                        </p:attrNameLst>
                                      </p:cBhvr>
                                      <p:to>
                                        <p:strVal val="visible"/>
                                      </p:to>
                                    </p:set>
                                    <p:anim calcmode="lin" valueType="num">
                                      <p:cBhvr>
                                        <p:cTn id="7" dur="500" fill="hold"/>
                                        <p:tgtEl>
                                          <p:spTgt spid="1053"/>
                                        </p:tgtEl>
                                        <p:attrNameLst>
                                          <p:attrName>ppt_x</p:attrName>
                                        </p:attrNameLst>
                                      </p:cBhvr>
                                      <p:tavLst>
                                        <p:tav tm="0">
                                          <p:val>
                                            <p:strVal val="#ppt_x-.2"/>
                                          </p:val>
                                        </p:tav>
                                        <p:tav tm="100000">
                                          <p:val>
                                            <p:strVal val="#ppt_x"/>
                                          </p:val>
                                        </p:tav>
                                      </p:tavLst>
                                    </p:anim>
                                    <p:anim calcmode="lin" valueType="num">
                                      <p:cBhvr>
                                        <p:cTn id="8" dur="500" fill="hold"/>
                                        <p:tgtEl>
                                          <p:spTgt spid="1053"/>
                                        </p:tgtEl>
                                        <p:attrNameLst>
                                          <p:attrName>ppt_y</p:attrName>
                                        </p:attrNameLst>
                                      </p:cBhvr>
                                      <p:tavLst>
                                        <p:tav tm="0">
                                          <p:val>
                                            <p:strVal val="#ppt_y"/>
                                          </p:val>
                                        </p:tav>
                                        <p:tav tm="100000">
                                          <p:val>
                                            <p:strVal val="#ppt_y"/>
                                          </p:val>
                                        </p:tav>
                                      </p:tavLst>
                                    </p:anim>
                                    <p:animEffect transition="in" filter="wipe(right)" prLst="gradientSize: 0.1">
                                      <p:cBhvr>
                                        <p:cTn id="9" dur="500"/>
                                        <p:tgtEl>
                                          <p:spTgt spid="1053"/>
                                        </p:tgtEl>
                                      </p:cBhvr>
                                    </p:animEffect>
                                  </p:childTnLst>
                                </p:cTn>
                              </p:par>
                            </p:childTnLst>
                          </p:cTn>
                        </p:par>
                        <p:par>
                          <p:cTn id="10" fill="hold" nodeType="afterGroup">
                            <p:stCondLst>
                              <p:cond delay="500"/>
                            </p:stCondLst>
                            <p:childTnLst>
                              <p:par>
                                <p:cTn id="11" presetID="10" presetClass="entr" presetSubtype="0" fill="hold" nodeType="afterEffect">
                                  <p:stCondLst>
                                    <p:cond delay="0"/>
                                  </p:stCondLst>
                                  <p:childTnLst>
                                    <p:set>
                                      <p:cBhvr>
                                        <p:cTn id="12" dur="1" fill="hold">
                                          <p:stCondLst>
                                            <p:cond delay="0"/>
                                          </p:stCondLst>
                                        </p:cTn>
                                        <p:tgtEl>
                                          <p:spTgt spid="1052"/>
                                        </p:tgtEl>
                                        <p:attrNameLst>
                                          <p:attrName>style.visibility</p:attrName>
                                        </p:attrNameLst>
                                      </p:cBhvr>
                                      <p:to>
                                        <p:strVal val="visible"/>
                                      </p:to>
                                    </p:set>
                                    <p:animEffect transition="in" filter="fade">
                                      <p:cBhvr>
                                        <p:cTn id="13" dur="1000"/>
                                        <p:tgtEl>
                                          <p:spTgt spid="1052"/>
                                        </p:tgtEl>
                                      </p:cBhvr>
                                    </p:animEffect>
                                  </p:childTnLst>
                                </p:cTn>
                              </p:par>
                              <p:par>
                                <p:cTn id="14" presetID="10" presetClass="entr" presetSubtype="0" fill="hold" nodeType="withEffect">
                                  <p:stCondLst>
                                    <p:cond delay="500"/>
                                  </p:stCondLst>
                                  <p:childTnLst>
                                    <p:set>
                                      <p:cBhvr>
                                        <p:cTn id="15" dur="1" fill="hold">
                                          <p:stCondLst>
                                            <p:cond delay="0"/>
                                          </p:stCondLst>
                                        </p:cTn>
                                        <p:tgtEl>
                                          <p:spTgt spid="1027"/>
                                        </p:tgtEl>
                                        <p:attrNameLst>
                                          <p:attrName>style.visibility</p:attrName>
                                        </p:attrNameLst>
                                      </p:cBhvr>
                                      <p:to>
                                        <p:strVal val="visible"/>
                                      </p:to>
                                    </p:set>
                                    <p:animEffect transition="in" filter="fade">
                                      <p:cBhvr>
                                        <p:cTn id="16"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3" grpId="0" autoUpdateAnimBg="0"/>
    </p:bldLst>
  </p:timing>
  <p:txStyles>
    <p:titleStyle>
      <a:lvl1pPr algn="l" rtl="0" eaLnBrk="0" fontAlgn="base" hangingPunct="0">
        <a:spcBef>
          <a:spcPct val="0"/>
        </a:spcBef>
        <a:spcAft>
          <a:spcPct val="0"/>
        </a:spcAft>
        <a:defRPr sz="4400" b="1">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Arial" pitchFamily="34" charset="0"/>
        </a:defRPr>
      </a:lvl2pPr>
      <a:lvl3pPr algn="l" rtl="0" eaLnBrk="0" fontAlgn="base" hangingPunct="0">
        <a:spcBef>
          <a:spcPct val="0"/>
        </a:spcBef>
        <a:spcAft>
          <a:spcPct val="0"/>
        </a:spcAft>
        <a:defRPr sz="4400" b="1">
          <a:solidFill>
            <a:schemeClr val="tx2"/>
          </a:solidFill>
          <a:latin typeface="Arial" pitchFamily="34" charset="0"/>
        </a:defRPr>
      </a:lvl3pPr>
      <a:lvl4pPr algn="l" rtl="0" eaLnBrk="0" fontAlgn="base" hangingPunct="0">
        <a:spcBef>
          <a:spcPct val="0"/>
        </a:spcBef>
        <a:spcAft>
          <a:spcPct val="0"/>
        </a:spcAft>
        <a:defRPr sz="4400" b="1">
          <a:solidFill>
            <a:schemeClr val="tx2"/>
          </a:solidFill>
          <a:latin typeface="Arial" pitchFamily="34" charset="0"/>
        </a:defRPr>
      </a:lvl4pPr>
      <a:lvl5pPr algn="l" rtl="0" eaLnBrk="0" fontAlgn="base" hangingPunct="0">
        <a:spcBef>
          <a:spcPct val="0"/>
        </a:spcBef>
        <a:spcAft>
          <a:spcPct val="0"/>
        </a:spcAft>
        <a:defRPr sz="4400" b="1">
          <a:solidFill>
            <a:schemeClr val="tx2"/>
          </a:solidFill>
          <a:latin typeface="Arial" pitchFamily="34" charset="0"/>
        </a:defRPr>
      </a:lvl5pPr>
      <a:lvl6pPr marL="457200" algn="l" rtl="0" fontAlgn="base">
        <a:spcBef>
          <a:spcPct val="0"/>
        </a:spcBef>
        <a:spcAft>
          <a:spcPct val="0"/>
        </a:spcAft>
        <a:defRPr sz="4400" b="1">
          <a:solidFill>
            <a:schemeClr val="tx2"/>
          </a:solidFill>
          <a:latin typeface="Arial" pitchFamily="34" charset="0"/>
        </a:defRPr>
      </a:lvl6pPr>
      <a:lvl7pPr marL="914400" algn="l" rtl="0" fontAlgn="base">
        <a:spcBef>
          <a:spcPct val="0"/>
        </a:spcBef>
        <a:spcAft>
          <a:spcPct val="0"/>
        </a:spcAft>
        <a:defRPr sz="4400" b="1">
          <a:solidFill>
            <a:schemeClr val="tx2"/>
          </a:solidFill>
          <a:latin typeface="Arial" pitchFamily="34" charset="0"/>
        </a:defRPr>
      </a:lvl7pPr>
      <a:lvl8pPr marL="1371600" algn="l" rtl="0" fontAlgn="base">
        <a:spcBef>
          <a:spcPct val="0"/>
        </a:spcBef>
        <a:spcAft>
          <a:spcPct val="0"/>
        </a:spcAft>
        <a:defRPr sz="4400" b="1">
          <a:solidFill>
            <a:schemeClr val="tx2"/>
          </a:solidFill>
          <a:latin typeface="Arial" pitchFamily="34" charset="0"/>
        </a:defRPr>
      </a:lvl8pPr>
      <a:lvl9pPr marL="1828800" algn="l" rtl="0" fontAlgn="base">
        <a:spcBef>
          <a:spcPct val="0"/>
        </a:spcBef>
        <a:spcAft>
          <a:spcPct val="0"/>
        </a:spcAft>
        <a:defRPr sz="44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zone-Logo">
            <a:extLst>
              <a:ext uri="{FF2B5EF4-FFF2-40B4-BE49-F238E27FC236}">
                <a16:creationId xmlns:a16="http://schemas.microsoft.com/office/drawing/2014/main" id="{1671B428-E9C4-4DAA-8FDF-03DE60C74C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6913" y="304800"/>
            <a:ext cx="209708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674A61FC-8521-41EB-89AB-4EB156443047}"/>
              </a:ext>
            </a:extLst>
          </p:cNvPr>
          <p:cNvSpPr>
            <a:spLocks noChangeArrowheads="1"/>
          </p:cNvSpPr>
          <p:nvPr/>
        </p:nvSpPr>
        <p:spPr bwMode="auto">
          <a:xfrm>
            <a:off x="1219200" y="2743200"/>
            <a:ext cx="64008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zh-CN" sz="4800" b="1">
                <a:solidFill>
                  <a:schemeClr val="tx2"/>
                </a:solidFill>
                <a:ea typeface="宋体" panose="02010600030101010101" pitchFamily="2" charset="-122"/>
              </a:rPr>
              <a:t>信息写作技巧要点讲解</a:t>
            </a:r>
            <a:endParaRPr lang="zh-CN" altLang="zh-CN" sz="4800">
              <a:solidFill>
                <a:schemeClr val="tx2"/>
              </a:solidFill>
              <a:ea typeface="宋体" panose="02010600030101010101" pitchFamily="2" charset="-122"/>
            </a:endParaRPr>
          </a:p>
          <a:p>
            <a:pPr eaLnBrk="1" hangingPunct="1"/>
            <a:r>
              <a:rPr lang="zh-CN" altLang="en-US" sz="4400" b="1">
                <a:solidFill>
                  <a:schemeClr val="tx2"/>
                </a:solidFill>
                <a:ea typeface="宋体" panose="02010600030101010101" pitchFamily="2" charset="-122"/>
              </a:rPr>
              <a:t>                   </a:t>
            </a:r>
            <a:r>
              <a:rPr lang="en-US" altLang="zh-CN" sz="2800" b="1">
                <a:solidFill>
                  <a:schemeClr val="tx2"/>
                </a:solidFill>
                <a:ea typeface="宋体" panose="02010600030101010101" pitchFamily="2" charset="-122"/>
              </a:rPr>
              <a:t>——*****</a:t>
            </a:r>
            <a:endParaRPr lang="zh-CN" altLang="en-US" sz="2800" b="1">
              <a:solidFill>
                <a:schemeClr val="tx2"/>
              </a:solidFill>
              <a:ea typeface="宋体" panose="02010600030101010101" pitchFamily="2" charset="-122"/>
            </a:endParaRPr>
          </a:p>
        </p:txBody>
      </p:sp>
      <p:sp>
        <p:nvSpPr>
          <p:cNvPr id="3076" name="Rectangle 5">
            <a:extLst>
              <a:ext uri="{FF2B5EF4-FFF2-40B4-BE49-F238E27FC236}">
                <a16:creationId xmlns:a16="http://schemas.microsoft.com/office/drawing/2014/main" id="{68C2C95E-0AE1-497F-BE58-D5BE4FA33EDA}"/>
              </a:ext>
            </a:extLst>
          </p:cNvPr>
          <p:cNvSpPr>
            <a:spLocks noChangeArrowheads="1"/>
          </p:cNvSpPr>
          <p:nvPr>
            <p:ph type="subTitle" idx="4294967295"/>
          </p:nvPr>
        </p:nvSpPr>
        <p:spPr>
          <a:xfrm>
            <a:off x="2743200" y="4343400"/>
            <a:ext cx="4648200" cy="381000"/>
          </a:xfrm>
          <a:noFill/>
        </p:spPr>
        <p:txBody>
          <a:bodyPr/>
          <a:lstStyle/>
          <a:p>
            <a:pPr marL="0" indent="0" algn="r" eaLnBrk="1" hangingPunct="1">
              <a:buFontTx/>
              <a:buNone/>
            </a:pPr>
            <a:r>
              <a:rPr lang="en-US" altLang="zh-CN" sz="1600" b="1">
                <a:latin typeface="Times New Roman" panose="02020603050405020304" pitchFamily="18" charset="0"/>
                <a:ea typeface="宋体" panose="02010600030101010101" pitchFamily="2" charset="-122"/>
              </a:rPr>
              <a:t>2019</a:t>
            </a:r>
            <a:r>
              <a:rPr lang="zh-CN" altLang="en-US" sz="1600" b="1">
                <a:latin typeface="Times New Roman" panose="02020603050405020304" pitchFamily="18" charset="0"/>
                <a:ea typeface="宋体" panose="02010600030101010101" pitchFamily="2" charset="-122"/>
              </a:rPr>
              <a:t>年</a:t>
            </a:r>
          </a:p>
        </p:txBody>
      </p:sp>
    </p:spTree>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54BF471-6174-446D-8DAF-6D2FB57C7BEA}"/>
              </a:ext>
            </a:extLst>
          </p:cNvPr>
          <p:cNvSpPr>
            <a:spLocks noGrp="1" noChangeArrowheads="1"/>
          </p:cNvSpPr>
          <p:nvPr>
            <p:ph type="title"/>
          </p:nvPr>
        </p:nvSpPr>
        <p:spPr/>
        <p:txBody>
          <a:bodyPr/>
          <a:lstStyle/>
          <a:p>
            <a:pPr eaLnBrk="1" hangingPunct="1">
              <a:defRPr/>
            </a:pPr>
            <a:r>
              <a:rPr lang="zh-CN" altLang="zh-CN" sz="3200">
                <a:ea typeface="宋体" pitchFamily="2" charset="-122"/>
              </a:rPr>
              <a:t>重点说一下调研性信息</a:t>
            </a:r>
            <a:endParaRPr lang="zh-CN" altLang="en-US" sz="3200">
              <a:latin typeface="PMingLiU" pitchFamily="18" charset="-120"/>
              <a:ea typeface="宋体" pitchFamily="2" charset="-122"/>
            </a:endParaRPr>
          </a:p>
        </p:txBody>
      </p:sp>
      <p:sp>
        <p:nvSpPr>
          <p:cNvPr id="12291" name="Rectangle 3">
            <a:extLst>
              <a:ext uri="{FF2B5EF4-FFF2-40B4-BE49-F238E27FC236}">
                <a16:creationId xmlns:a16="http://schemas.microsoft.com/office/drawing/2014/main" id="{F5D4FA0E-C296-4165-BA49-87D27C08A1BA}"/>
              </a:ext>
            </a:extLst>
          </p:cNvPr>
          <p:cNvSpPr>
            <a:spLocks noGrp="1" noChangeArrowheads="1"/>
          </p:cNvSpPr>
          <p:nvPr>
            <p:ph type="body" idx="1"/>
          </p:nvPr>
        </p:nvSpPr>
        <p:spPr>
          <a:xfrm>
            <a:off x="533400" y="1143000"/>
            <a:ext cx="8153400" cy="5334000"/>
          </a:xfrm>
          <a:noFill/>
        </p:spPr>
        <p:txBody>
          <a:bodyPr/>
          <a:lstStyle/>
          <a:p>
            <a:pPr>
              <a:buFontTx/>
              <a:buNone/>
            </a:pPr>
            <a:r>
              <a:rPr lang="en-US" altLang="zh-CN" sz="2800" b="1">
                <a:ea typeface="宋体" panose="02010600030101010101" pitchFamily="2" charset="-122"/>
              </a:rPr>
              <a:t>1.</a:t>
            </a:r>
            <a:r>
              <a:rPr lang="zh-CN" altLang="zh-CN" sz="2800" b="1">
                <a:ea typeface="宋体" panose="02010600030101010101" pitchFamily="2" charset="-122"/>
              </a:rPr>
              <a:t>调研性信息的概念：</a:t>
            </a:r>
            <a:endParaRPr lang="en-US" altLang="zh-CN" sz="2800" b="1">
              <a:ea typeface="宋体" panose="02010600030101010101" pitchFamily="2" charset="-122"/>
            </a:endParaRPr>
          </a:p>
          <a:p>
            <a:pPr>
              <a:buFontTx/>
              <a:buNone/>
            </a:pPr>
            <a:r>
              <a:rPr lang="zh-CN" altLang="zh-CN" sz="2800">
                <a:ea typeface="宋体" panose="02010600030101010101" pitchFamily="2" charset="-122"/>
              </a:rPr>
              <a:t>指经过深入系统调查研究，在掌握初步情况的基础上，形成有</a:t>
            </a:r>
            <a:r>
              <a:rPr lang="zh-CN" altLang="zh-CN" sz="2800" b="1">
                <a:ea typeface="宋体" panose="02010600030101010101" pitchFamily="2" charset="-122"/>
              </a:rPr>
              <a:t>情况反映</a:t>
            </a:r>
            <a:r>
              <a:rPr lang="zh-CN" altLang="zh-CN" sz="2800">
                <a:ea typeface="宋体" panose="02010600030101010101" pitchFamily="2" charset="-122"/>
              </a:rPr>
              <a:t>、有</a:t>
            </a:r>
            <a:r>
              <a:rPr lang="zh-CN" altLang="zh-CN" sz="2800" b="1">
                <a:ea typeface="宋体" panose="02010600030101010101" pitchFamily="2" charset="-122"/>
              </a:rPr>
              <a:t>分析判断</a:t>
            </a:r>
            <a:r>
              <a:rPr lang="zh-CN" altLang="zh-CN" sz="2800">
                <a:ea typeface="宋体" panose="02010600030101010101" pitchFamily="2" charset="-122"/>
              </a:rPr>
              <a:t>、有恰当</a:t>
            </a:r>
            <a:r>
              <a:rPr lang="zh-CN" altLang="zh-CN" sz="2800" b="1">
                <a:ea typeface="宋体" panose="02010600030101010101" pitchFamily="2" charset="-122"/>
              </a:rPr>
              <a:t>对策建议</a:t>
            </a:r>
            <a:r>
              <a:rPr lang="zh-CN" altLang="zh-CN" sz="2800">
                <a:ea typeface="宋体" panose="02010600030101010101" pitchFamily="2" charset="-122"/>
              </a:rPr>
              <a:t>、层次较高的信息。</a:t>
            </a:r>
          </a:p>
          <a:p>
            <a:pPr>
              <a:buFontTx/>
              <a:buNone/>
            </a:pPr>
            <a:r>
              <a:rPr lang="en-US" altLang="zh-CN" sz="2800" b="1">
                <a:ea typeface="宋体" panose="02010600030101010101" pitchFamily="2" charset="-122"/>
              </a:rPr>
              <a:t>2.</a:t>
            </a:r>
            <a:r>
              <a:rPr lang="zh-CN" altLang="zh-CN" sz="2800" b="1">
                <a:ea typeface="宋体" panose="02010600030101010101" pitchFamily="2" charset="-122"/>
              </a:rPr>
              <a:t>目的和作用：</a:t>
            </a:r>
            <a:endParaRPr lang="en-US" altLang="zh-CN" sz="2800" b="1">
              <a:ea typeface="宋体" panose="02010600030101010101" pitchFamily="2" charset="-122"/>
            </a:endParaRPr>
          </a:p>
          <a:p>
            <a:pPr>
              <a:buFontTx/>
              <a:buNone/>
            </a:pPr>
            <a:r>
              <a:rPr lang="zh-CN" altLang="zh-CN" sz="2800">
                <a:ea typeface="宋体" panose="02010600030101010101" pitchFamily="2" charset="-122"/>
              </a:rPr>
              <a:t>下情上达，供高层领导机关（中央、省）掌握全面情况、制定决策、指导工作参阅，为</a:t>
            </a:r>
            <a:r>
              <a:rPr lang="zh-CN" altLang="en-US" sz="2800">
                <a:ea typeface="宋体" panose="02010600030101010101" pitchFamily="2" charset="-122"/>
              </a:rPr>
              <a:t>工作</a:t>
            </a:r>
            <a:r>
              <a:rPr lang="zh-CN" altLang="zh-CN" sz="2800">
                <a:ea typeface="宋体" panose="02010600030101010101" pitchFamily="2" charset="-122"/>
              </a:rPr>
              <a:t>服务。具有（</a:t>
            </a:r>
            <a:r>
              <a:rPr lang="en-US" altLang="zh-CN" sz="2800">
                <a:ea typeface="宋体" panose="02010600030101010101" pitchFamily="2" charset="-122"/>
              </a:rPr>
              <a:t>1</a:t>
            </a:r>
            <a:r>
              <a:rPr lang="zh-CN" altLang="zh-CN" sz="2800">
                <a:ea typeface="宋体" panose="02010600030101010101" pitchFamily="2" charset="-122"/>
              </a:rPr>
              <a:t>）领导决策的</a:t>
            </a:r>
            <a:r>
              <a:rPr lang="zh-CN" altLang="zh-CN" sz="2800" b="1">
                <a:ea typeface="宋体" panose="02010600030101010101" pitchFamily="2" charset="-122"/>
              </a:rPr>
              <a:t>参谋助手</a:t>
            </a:r>
            <a:r>
              <a:rPr lang="zh-CN" altLang="zh-CN" sz="2800">
                <a:ea typeface="宋体" panose="02010600030101010101" pitchFamily="2" charset="-122"/>
              </a:rPr>
              <a:t>作用；（</a:t>
            </a:r>
            <a:r>
              <a:rPr lang="en-US" altLang="zh-CN" sz="2800">
                <a:ea typeface="宋体" panose="02010600030101010101" pitchFamily="2" charset="-122"/>
              </a:rPr>
              <a:t>2</a:t>
            </a:r>
            <a:r>
              <a:rPr lang="zh-CN" altLang="zh-CN" sz="2800">
                <a:ea typeface="宋体" panose="02010600030101010101" pitchFamily="2" charset="-122"/>
              </a:rPr>
              <a:t>）对政策落实和工作部署情况的监测作用；（</a:t>
            </a:r>
            <a:r>
              <a:rPr lang="en-US" altLang="zh-CN" sz="2800">
                <a:ea typeface="宋体" panose="02010600030101010101" pitchFamily="2" charset="-122"/>
              </a:rPr>
              <a:t>3</a:t>
            </a:r>
            <a:r>
              <a:rPr lang="zh-CN" altLang="zh-CN" sz="2800">
                <a:ea typeface="宋体" panose="02010600030101010101" pitchFamily="2" charset="-122"/>
              </a:rPr>
              <a:t>）对社情民意的反馈作用；（</a:t>
            </a:r>
            <a:r>
              <a:rPr lang="en-US" altLang="zh-CN" sz="2800">
                <a:ea typeface="宋体" panose="02010600030101010101" pitchFamily="2" charset="-122"/>
              </a:rPr>
              <a:t>4</a:t>
            </a:r>
            <a:r>
              <a:rPr lang="zh-CN" altLang="zh-CN" sz="2800">
                <a:ea typeface="宋体" panose="02010600030101010101" pitchFamily="2" charset="-122"/>
              </a:rPr>
              <a:t>）对倾向性、苗头性问题的超前预测作用</a:t>
            </a:r>
          </a:p>
          <a:p>
            <a:pPr lvl="1" eaLnBrk="1" hangingPunct="1">
              <a:lnSpc>
                <a:spcPct val="120000"/>
              </a:lnSpc>
              <a:buFontTx/>
              <a:buNone/>
            </a:pPr>
            <a:endParaRPr lang="zh-CN" altLang="en-US">
              <a:latin typeface="PMingLiU" panose="020B0604030504040204" pitchFamily="18" charset="-120"/>
              <a:ea typeface="宋体" panose="02010600030101010101" pitchFamily="2" charset="-122"/>
            </a:endParaRPr>
          </a:p>
        </p:txBody>
      </p:sp>
    </p:spTree>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4">
            <a:extLst>
              <a:ext uri="{FF2B5EF4-FFF2-40B4-BE49-F238E27FC236}">
                <a16:creationId xmlns:a16="http://schemas.microsoft.com/office/drawing/2014/main" id="{F511D92F-959A-4023-A190-AEAFD73BC1C4}"/>
              </a:ext>
            </a:extLst>
          </p:cNvPr>
          <p:cNvSpPr>
            <a:spLocks noChangeArrowheads="1"/>
          </p:cNvSpPr>
          <p:nvPr/>
        </p:nvSpPr>
        <p:spPr bwMode="auto">
          <a:xfrm>
            <a:off x="584200" y="838200"/>
            <a:ext cx="8229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zh-CN" sz="2400" b="1">
                <a:ea typeface="宋体" panose="02010600030101010101" pitchFamily="2" charset="-122"/>
              </a:rPr>
              <a:t>3.</a:t>
            </a:r>
            <a:r>
              <a:rPr lang="zh-CN" altLang="zh-CN" sz="2400" b="1">
                <a:ea typeface="宋体" panose="02010600030101010101" pitchFamily="2" charset="-122"/>
              </a:rPr>
              <a:t>特点：</a:t>
            </a:r>
            <a:endParaRPr lang="en-US" altLang="zh-CN" sz="2400" b="1">
              <a:ea typeface="宋体" panose="02010600030101010101" pitchFamily="2" charset="-122"/>
            </a:endParaRPr>
          </a:p>
          <a:p>
            <a:pPr algn="l" eaLnBrk="1" hangingPunct="1"/>
            <a:r>
              <a:rPr lang="en-US" altLang="zh-CN" sz="2400">
                <a:ea typeface="宋体" panose="02010600030101010101" pitchFamily="2" charset="-122"/>
              </a:rPr>
              <a:t>1.</a:t>
            </a:r>
            <a:r>
              <a:rPr lang="zh-CN" altLang="zh-CN" sz="2400">
                <a:ea typeface="宋体" panose="02010600030101010101" pitchFamily="2" charset="-122"/>
              </a:rPr>
              <a:t>受文对象：供高层领导机关参阅；</a:t>
            </a:r>
            <a:endParaRPr lang="en-US" altLang="zh-CN" sz="2400">
              <a:ea typeface="宋体" panose="02010600030101010101" pitchFamily="2" charset="-122"/>
            </a:endParaRPr>
          </a:p>
          <a:p>
            <a:pPr algn="l" eaLnBrk="1" hangingPunct="1"/>
            <a:r>
              <a:rPr lang="en-US" altLang="zh-CN" sz="2400">
                <a:ea typeface="宋体" panose="02010600030101010101" pitchFamily="2" charset="-122"/>
              </a:rPr>
              <a:t>2.</a:t>
            </a:r>
            <a:r>
              <a:rPr lang="zh-CN" altLang="zh-CN" sz="2400">
                <a:ea typeface="宋体" panose="02010600030101010101" pitchFamily="2" charset="-122"/>
              </a:rPr>
              <a:t>反映内容：侧重于</a:t>
            </a:r>
            <a:r>
              <a:rPr lang="zh-CN" altLang="zh-CN" sz="2400" u="sng">
                <a:ea typeface="宋体" panose="02010600030101010101" pitchFamily="2" charset="-122"/>
              </a:rPr>
              <a:t>对实际工作的认识和分析</a:t>
            </a:r>
            <a:r>
              <a:rPr lang="zh-CN" altLang="zh-CN" sz="2400">
                <a:ea typeface="宋体" panose="02010600030101010101" pitchFamily="2" charset="-122"/>
              </a:rPr>
              <a:t>，研究如何从实际出发，</a:t>
            </a:r>
            <a:r>
              <a:rPr lang="zh-CN" altLang="zh-CN" sz="2400" u="sng">
                <a:ea typeface="宋体" panose="02010600030101010101" pitchFamily="2" charset="-122"/>
              </a:rPr>
              <a:t>解决实际问题</a:t>
            </a:r>
            <a:r>
              <a:rPr lang="zh-CN" altLang="zh-CN" sz="2400">
                <a:ea typeface="宋体" panose="02010600030101010101" pitchFamily="2" charset="-122"/>
              </a:rPr>
              <a:t>，</a:t>
            </a:r>
            <a:r>
              <a:rPr lang="zh-CN" altLang="zh-CN" sz="2400" u="sng">
                <a:ea typeface="宋体" panose="02010600030101010101" pitchFamily="2" charset="-122"/>
              </a:rPr>
              <a:t>推动实际工作</a:t>
            </a:r>
            <a:r>
              <a:rPr lang="zh-CN" altLang="zh-CN" sz="2400">
                <a:ea typeface="宋体" panose="02010600030101010101" pitchFamily="2" charset="-122"/>
              </a:rPr>
              <a:t>深入开展；</a:t>
            </a:r>
            <a:endParaRPr lang="en-US" altLang="zh-CN" sz="2400">
              <a:ea typeface="宋体" panose="02010600030101010101" pitchFamily="2" charset="-122"/>
            </a:endParaRPr>
          </a:p>
          <a:p>
            <a:pPr algn="l" eaLnBrk="1" hangingPunct="1"/>
            <a:r>
              <a:rPr lang="en-US" altLang="zh-CN" sz="2400">
                <a:ea typeface="宋体" panose="02010600030101010101" pitchFamily="2" charset="-122"/>
              </a:rPr>
              <a:t>3.</a:t>
            </a:r>
            <a:r>
              <a:rPr lang="zh-CN" altLang="zh-CN" sz="2400">
                <a:ea typeface="宋体" panose="02010600030101010101" pitchFamily="2" charset="-122"/>
              </a:rPr>
              <a:t>写作要求：对情况有全面的反映，对问题有透彻的</a:t>
            </a:r>
            <a:r>
              <a:rPr lang="zh-CN" altLang="zh-CN" sz="2400" b="1">
                <a:ea typeface="宋体" panose="02010600030101010101" pitchFamily="2" charset="-122"/>
              </a:rPr>
              <a:t>分析与判断</a:t>
            </a:r>
            <a:r>
              <a:rPr lang="zh-CN" altLang="zh-CN" sz="2400">
                <a:ea typeface="宋体" panose="02010600030101010101" pitchFamily="2" charset="-122"/>
              </a:rPr>
              <a:t>，对工作有恰当的对策与建议。有</a:t>
            </a:r>
            <a:r>
              <a:rPr lang="en-US" altLang="zh-CN" sz="2400">
                <a:ea typeface="宋体" panose="02010600030101010101" pitchFamily="2" charset="-122"/>
              </a:rPr>
              <a:t>7</a:t>
            </a:r>
            <a:r>
              <a:rPr lang="zh-CN" altLang="zh-CN" sz="2400">
                <a:ea typeface="宋体" panose="02010600030101010101" pitchFamily="2" charset="-122"/>
              </a:rPr>
              <a:t>个特点：</a:t>
            </a:r>
            <a:r>
              <a:rPr lang="zh-CN" altLang="zh-CN" sz="2400" b="1">
                <a:ea typeface="宋体" panose="02010600030101010101" pitchFamily="2" charset="-122"/>
              </a:rPr>
              <a:t>典型性</a:t>
            </a:r>
            <a:r>
              <a:rPr lang="zh-CN" altLang="zh-CN" sz="2400">
                <a:ea typeface="宋体" panose="02010600030101010101" pitchFamily="2" charset="-122"/>
              </a:rPr>
              <a:t>、</a:t>
            </a:r>
            <a:r>
              <a:rPr lang="zh-CN" altLang="zh-CN" sz="2400" b="1">
                <a:ea typeface="宋体" panose="02010600030101010101" pitchFamily="2" charset="-122"/>
              </a:rPr>
              <a:t>真实性</a:t>
            </a:r>
            <a:r>
              <a:rPr lang="zh-CN" altLang="zh-CN" sz="2400">
                <a:ea typeface="宋体" panose="02010600030101010101" pitchFamily="2" charset="-122"/>
              </a:rPr>
              <a:t>、</a:t>
            </a:r>
            <a:r>
              <a:rPr lang="zh-CN" altLang="zh-CN" sz="2400" b="1">
                <a:ea typeface="宋体" panose="02010600030101010101" pitchFamily="2" charset="-122"/>
              </a:rPr>
              <a:t>思想性</a:t>
            </a:r>
            <a:r>
              <a:rPr lang="zh-CN" altLang="zh-CN" sz="2400">
                <a:ea typeface="宋体" panose="02010600030101010101" pitchFamily="2" charset="-122"/>
              </a:rPr>
              <a:t>、</a:t>
            </a:r>
            <a:r>
              <a:rPr lang="zh-CN" altLang="zh-CN" sz="2400" b="1">
                <a:ea typeface="宋体" panose="02010600030101010101" pitchFamily="2" charset="-122"/>
              </a:rPr>
              <a:t>实用性</a:t>
            </a:r>
            <a:r>
              <a:rPr lang="zh-CN" altLang="zh-CN" sz="2400">
                <a:ea typeface="宋体" panose="02010600030101010101" pitchFamily="2" charset="-122"/>
              </a:rPr>
              <a:t>、</a:t>
            </a:r>
            <a:r>
              <a:rPr lang="zh-CN" altLang="zh-CN" sz="2400" b="1">
                <a:ea typeface="宋体" panose="02010600030101010101" pitchFamily="2" charset="-122"/>
              </a:rPr>
              <a:t>综合性</a:t>
            </a:r>
            <a:r>
              <a:rPr lang="zh-CN" altLang="zh-CN" sz="2400">
                <a:ea typeface="宋体" panose="02010600030101010101" pitchFamily="2" charset="-122"/>
              </a:rPr>
              <a:t>、</a:t>
            </a:r>
            <a:r>
              <a:rPr lang="zh-CN" altLang="zh-CN" sz="2400" b="1">
                <a:ea typeface="宋体" panose="02010600030101010101" pitchFamily="2" charset="-122"/>
              </a:rPr>
              <a:t>战略性</a:t>
            </a:r>
            <a:r>
              <a:rPr lang="zh-CN" altLang="zh-CN" sz="2400">
                <a:ea typeface="宋体" panose="02010600030101010101" pitchFamily="2" charset="-122"/>
              </a:rPr>
              <a:t>、</a:t>
            </a:r>
            <a:r>
              <a:rPr lang="zh-CN" altLang="zh-CN" sz="2400" b="1">
                <a:ea typeface="宋体" panose="02010600030101010101" pitchFamily="2" charset="-122"/>
              </a:rPr>
              <a:t>前瞻性</a:t>
            </a:r>
            <a:r>
              <a:rPr lang="zh-CN" altLang="zh-CN" sz="2400">
                <a:ea typeface="宋体" panose="02010600030101010101" pitchFamily="2" charset="-122"/>
              </a:rPr>
              <a:t>。</a:t>
            </a:r>
            <a:endParaRPr lang="en-US" altLang="zh-CN" sz="2400">
              <a:ea typeface="宋体" panose="02010600030101010101" pitchFamily="2" charset="-122"/>
            </a:endParaRPr>
          </a:p>
          <a:p>
            <a:pPr algn="l" eaLnBrk="1" hangingPunct="1"/>
            <a:r>
              <a:rPr lang="en-US" altLang="zh-CN" sz="2400">
                <a:ea typeface="宋体" panose="02010600030101010101" pitchFamily="2" charset="-122"/>
              </a:rPr>
              <a:t>4.</a:t>
            </a:r>
            <a:r>
              <a:rPr lang="zh-CN" altLang="zh-CN" sz="2400">
                <a:ea typeface="宋体" panose="02010600030101010101" pitchFamily="2" charset="-122"/>
              </a:rPr>
              <a:t>与动态性信息的区别：</a:t>
            </a:r>
            <a:r>
              <a:rPr lang="zh-CN" altLang="zh-CN" sz="2400" b="1">
                <a:ea typeface="宋体" panose="02010600030101010101" pitchFamily="2" charset="-122"/>
              </a:rPr>
              <a:t>动态性信息（办公室信息）</a:t>
            </a:r>
            <a:r>
              <a:rPr lang="zh-CN" altLang="zh-CN" sz="2400">
                <a:ea typeface="宋体" panose="02010600030101010101" pitchFamily="2" charset="-122"/>
              </a:rPr>
              <a:t>：指反映某项工作、活动或事件发生、发展和变化客观情况的信息；分为：会议动态、工作动态、社会动态和思想动态等类型；篇幅较小，是最常见、初级、提纲式的信息。</a:t>
            </a:r>
            <a:endParaRPr lang="en-US" altLang="zh-CN" sz="2400">
              <a:ea typeface="宋体" panose="02010600030101010101" pitchFamily="2" charset="-122"/>
            </a:endParaRPr>
          </a:p>
          <a:p>
            <a:pPr algn="l" eaLnBrk="1" hangingPunct="1"/>
            <a:r>
              <a:rPr lang="zh-CN" altLang="zh-CN" sz="2400" b="1">
                <a:ea typeface="宋体" panose="02010600030101010101" pitchFamily="2" charset="-122"/>
              </a:rPr>
              <a:t>调研信息呢？就是</a:t>
            </a:r>
            <a:r>
              <a:rPr lang="zh-CN" altLang="zh-CN" sz="2400">
                <a:ea typeface="宋体" panose="02010600030101010101" pitchFamily="2" charset="-122"/>
              </a:rPr>
              <a:t>在实践基础上进行提炼、深化，由感性到理性，是层次较高（有情况反映、有分析判断、有对策建议），篇幅较大的信息。</a:t>
            </a:r>
          </a:p>
        </p:txBody>
      </p:sp>
    </p:spTree>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5ECD5BD-6D2C-4C3B-A6BC-43FB034DF9F3}"/>
              </a:ext>
            </a:extLst>
          </p:cNvPr>
          <p:cNvSpPr>
            <a:spLocks noGrp="1" noChangeArrowheads="1"/>
          </p:cNvSpPr>
          <p:nvPr>
            <p:ph type="title"/>
          </p:nvPr>
        </p:nvSpPr>
        <p:spPr/>
        <p:txBody>
          <a:bodyPr/>
          <a:lstStyle/>
          <a:p>
            <a:pPr>
              <a:defRPr/>
            </a:pPr>
            <a:r>
              <a:rPr lang="zh-CN" altLang="zh-CN" sz="3200">
                <a:ea typeface="宋体" pitchFamily="2" charset="-122"/>
              </a:rPr>
              <a:t>第二部分：信息写作的内容</a:t>
            </a:r>
          </a:p>
        </p:txBody>
      </p:sp>
      <p:sp>
        <p:nvSpPr>
          <p:cNvPr id="14339" name="Rectangle 3">
            <a:extLst>
              <a:ext uri="{FF2B5EF4-FFF2-40B4-BE49-F238E27FC236}">
                <a16:creationId xmlns:a16="http://schemas.microsoft.com/office/drawing/2014/main" id="{AC323137-065B-491D-80CA-BC7FD8ACA465}"/>
              </a:ext>
            </a:extLst>
          </p:cNvPr>
          <p:cNvSpPr>
            <a:spLocks noGrp="1" noChangeArrowheads="1"/>
          </p:cNvSpPr>
          <p:nvPr>
            <p:ph type="body" idx="1"/>
          </p:nvPr>
        </p:nvSpPr>
        <p:spPr>
          <a:xfrm>
            <a:off x="457200" y="1700213"/>
            <a:ext cx="7942263" cy="4624387"/>
          </a:xfrm>
        </p:spPr>
        <p:txBody>
          <a:bodyPr/>
          <a:lstStyle/>
          <a:p>
            <a:r>
              <a:rPr lang="zh-CN" altLang="zh-CN" sz="2800" b="1">
                <a:ea typeface="宋体" panose="02010600030101010101" pitchFamily="2" charset="-122"/>
              </a:rPr>
              <a:t>一、写作范围</a:t>
            </a:r>
            <a:endParaRPr lang="zh-CN" altLang="zh-CN" sz="2800">
              <a:ea typeface="宋体" panose="02010600030101010101" pitchFamily="2" charset="-122"/>
            </a:endParaRPr>
          </a:p>
          <a:p>
            <a:r>
              <a:rPr lang="en-US" altLang="zh-CN" sz="2800">
                <a:ea typeface="宋体" panose="02010600030101010101" pitchFamily="2" charset="-122"/>
              </a:rPr>
              <a:t>1</a:t>
            </a:r>
            <a:r>
              <a:rPr lang="zh-CN" altLang="zh-CN" sz="2800">
                <a:ea typeface="宋体" panose="02010600030101010101" pitchFamily="2" charset="-122"/>
              </a:rPr>
              <a:t>、只要是有利于党的建设、政权建设、社会稳定、密切党群干群关系的内容都可写。</a:t>
            </a:r>
          </a:p>
          <a:p>
            <a:r>
              <a:rPr lang="en-US" altLang="zh-CN" sz="2800">
                <a:ea typeface="宋体" panose="02010600030101010101" pitchFamily="2" charset="-122"/>
              </a:rPr>
              <a:t>2</a:t>
            </a:r>
            <a:r>
              <a:rPr lang="zh-CN" altLang="zh-CN" sz="2800">
                <a:ea typeface="宋体" panose="02010600030101010101" pitchFamily="2" charset="-122"/>
              </a:rPr>
              <a:t>、注意研究新形势下出现的新情况、新矛盾、新问题、新经验及时向上级反映。</a:t>
            </a:r>
            <a:r>
              <a:rPr lang="zh-CN" altLang="zh-CN" sz="2800" b="1">
                <a:ea typeface="宋体" panose="02010600030101010101" pitchFamily="2" charset="-122"/>
              </a:rPr>
              <a:t>（要有助于解决问题，推动工作）</a:t>
            </a:r>
            <a:endParaRPr lang="zh-CN" altLang="zh-CN" sz="2800">
              <a:ea typeface="宋体" panose="02010600030101010101" pitchFamily="2" charset="-122"/>
            </a:endParaRPr>
          </a:p>
        </p:txBody>
      </p:sp>
    </p:spTree>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43BB171-FE59-4B5B-9168-5BA621935F8B}"/>
              </a:ext>
            </a:extLst>
          </p:cNvPr>
          <p:cNvSpPr>
            <a:spLocks noGrp="1" noChangeArrowheads="1"/>
          </p:cNvSpPr>
          <p:nvPr>
            <p:ph type="title"/>
          </p:nvPr>
        </p:nvSpPr>
        <p:spPr/>
        <p:txBody>
          <a:bodyPr/>
          <a:lstStyle/>
          <a:p>
            <a:pPr eaLnBrk="1" hangingPunct="1">
              <a:defRPr/>
            </a:pPr>
            <a:r>
              <a:rPr lang="zh-CN" altLang="zh-CN" sz="3200">
                <a:ea typeface="宋体" pitchFamily="2" charset="-122"/>
              </a:rPr>
              <a:t>第二部分：信息写作的内容</a:t>
            </a:r>
            <a:endParaRPr lang="zh-CN" altLang="en-US" sz="3200">
              <a:latin typeface="PMingLiU" pitchFamily="18" charset="-120"/>
              <a:ea typeface="宋体" pitchFamily="2" charset="-122"/>
            </a:endParaRPr>
          </a:p>
        </p:txBody>
      </p:sp>
      <p:sp>
        <p:nvSpPr>
          <p:cNvPr id="15363" name="Rectangle 3">
            <a:extLst>
              <a:ext uri="{FF2B5EF4-FFF2-40B4-BE49-F238E27FC236}">
                <a16:creationId xmlns:a16="http://schemas.microsoft.com/office/drawing/2014/main" id="{0583DD11-2E9D-4139-9BD1-60592ED2F036}"/>
              </a:ext>
            </a:extLst>
          </p:cNvPr>
          <p:cNvSpPr>
            <a:spLocks noGrp="1" noChangeArrowheads="1"/>
          </p:cNvSpPr>
          <p:nvPr>
            <p:ph type="body" idx="1"/>
          </p:nvPr>
        </p:nvSpPr>
        <p:spPr>
          <a:xfrm>
            <a:off x="304800" y="1066800"/>
            <a:ext cx="8534400" cy="5486400"/>
          </a:xfrm>
          <a:noFill/>
        </p:spPr>
        <p:txBody>
          <a:bodyPr/>
          <a:lstStyle/>
          <a:p>
            <a:r>
              <a:rPr lang="zh-CN" altLang="zh-CN" sz="2000" b="1">
                <a:ea typeface="宋体" panose="02010600030101010101" pitchFamily="2" charset="-122"/>
              </a:rPr>
              <a:t>二、要求</a:t>
            </a:r>
            <a:endParaRPr lang="zh-CN" altLang="zh-CN" sz="2000">
              <a:ea typeface="宋体" panose="02010600030101010101" pitchFamily="2" charset="-122"/>
            </a:endParaRPr>
          </a:p>
          <a:p>
            <a:pPr>
              <a:buFontTx/>
              <a:buNone/>
            </a:pPr>
            <a:r>
              <a:rPr lang="zh-CN" altLang="zh-CN" sz="2000">
                <a:ea typeface="宋体" panose="02010600030101010101" pitchFamily="2" charset="-122"/>
              </a:rPr>
              <a:t>报送调研信息要紧紧围绕全年中心工作，紧扣单位工作实际主题内容，全面反映本辖区本部门工作情况，主要包括以下</a:t>
            </a:r>
            <a:r>
              <a:rPr lang="en-US" altLang="zh-CN" sz="2000">
                <a:ea typeface="宋体" panose="02010600030101010101" pitchFamily="2" charset="-122"/>
              </a:rPr>
              <a:t>10</a:t>
            </a:r>
            <a:r>
              <a:rPr lang="zh-CN" altLang="zh-CN" sz="2000">
                <a:ea typeface="宋体" panose="02010600030101010101" pitchFamily="2" charset="-122"/>
              </a:rPr>
              <a:t>个方面的内容：</a:t>
            </a:r>
          </a:p>
          <a:p>
            <a:pPr>
              <a:buFontTx/>
              <a:buNone/>
            </a:pPr>
            <a:r>
              <a:rPr lang="en-US" altLang="zh-CN" sz="2000">
                <a:ea typeface="宋体" panose="02010600030101010101" pitchFamily="2" charset="-122"/>
              </a:rPr>
              <a:t>1</a:t>
            </a:r>
            <a:r>
              <a:rPr lang="zh-CN" altLang="zh-CN" sz="2000">
                <a:ea typeface="宋体" panose="02010600030101010101" pitchFamily="2" charset="-122"/>
              </a:rPr>
              <a:t>、各地各部门贯彻落实党中央、国务院和以及上级党政机关工作部署情；</a:t>
            </a:r>
          </a:p>
          <a:p>
            <a:pPr>
              <a:buFontTx/>
              <a:buNone/>
            </a:pPr>
            <a:r>
              <a:rPr lang="en-US" altLang="zh-CN" sz="2000">
                <a:ea typeface="宋体" panose="02010600030101010101" pitchFamily="2" charset="-122"/>
              </a:rPr>
              <a:t>2</a:t>
            </a:r>
            <a:r>
              <a:rPr lang="zh-CN" altLang="zh-CN" sz="2000">
                <a:ea typeface="宋体" panose="02010600030101010101" pitchFamily="2" charset="-122"/>
              </a:rPr>
              <a:t>、各地各部门党政主要领导同志有关讲话谈话及工作报告；</a:t>
            </a:r>
          </a:p>
          <a:p>
            <a:pPr>
              <a:buFontTx/>
              <a:buNone/>
            </a:pPr>
            <a:r>
              <a:rPr lang="en-US" altLang="zh-CN" sz="2000">
                <a:ea typeface="宋体" panose="02010600030101010101" pitchFamily="2" charset="-122"/>
              </a:rPr>
              <a:t>3</a:t>
            </a:r>
            <a:r>
              <a:rPr lang="zh-CN" altLang="zh-CN" sz="2000">
                <a:ea typeface="宋体" panose="02010600030101010101" pitchFamily="2" charset="-122"/>
              </a:rPr>
              <a:t>、各地各部门开展工作的新思路、新进展及典型经验和做法；</a:t>
            </a:r>
          </a:p>
          <a:p>
            <a:pPr>
              <a:buFontTx/>
              <a:buNone/>
            </a:pPr>
            <a:r>
              <a:rPr lang="en-US" altLang="zh-CN" sz="2000">
                <a:ea typeface="宋体" panose="02010600030101010101" pitchFamily="2" charset="-122"/>
              </a:rPr>
              <a:t>4</a:t>
            </a:r>
            <a:r>
              <a:rPr lang="zh-CN" altLang="zh-CN" sz="2000">
                <a:ea typeface="宋体" panose="02010600030101010101" pitchFamily="2" charset="-122"/>
              </a:rPr>
              <a:t>、工作中出现的新情况、新特点、新趋势；</a:t>
            </a:r>
          </a:p>
          <a:p>
            <a:pPr>
              <a:buFontTx/>
              <a:buNone/>
            </a:pPr>
            <a:r>
              <a:rPr lang="en-US" altLang="zh-CN" sz="2000">
                <a:ea typeface="宋体" panose="02010600030101010101" pitchFamily="2" charset="-122"/>
              </a:rPr>
              <a:t>5</a:t>
            </a:r>
            <a:r>
              <a:rPr lang="zh-CN" altLang="zh-CN" sz="2000">
                <a:ea typeface="宋体" panose="02010600030101010101" pitchFamily="2" charset="-122"/>
              </a:rPr>
              <a:t>、工作中出现的带有苗头性、倾向性问题；</a:t>
            </a:r>
          </a:p>
          <a:p>
            <a:pPr>
              <a:buFontTx/>
              <a:buNone/>
            </a:pPr>
            <a:r>
              <a:rPr lang="en-US" altLang="zh-CN" sz="2000">
                <a:ea typeface="宋体" panose="02010600030101010101" pitchFamily="2" charset="-122"/>
              </a:rPr>
              <a:t>6</a:t>
            </a:r>
            <a:r>
              <a:rPr lang="zh-CN" altLang="zh-CN" sz="2000">
                <a:ea typeface="宋体" panose="02010600030101010101" pitchFamily="2" charset="-122"/>
              </a:rPr>
              <a:t>、本地区本单位最新理论研究成果；</a:t>
            </a:r>
          </a:p>
          <a:p>
            <a:pPr>
              <a:buFontTx/>
              <a:buNone/>
            </a:pPr>
            <a:r>
              <a:rPr lang="en-US" altLang="zh-CN" sz="2000">
                <a:ea typeface="宋体" panose="02010600030101010101" pitchFamily="2" charset="-122"/>
              </a:rPr>
              <a:t>7</a:t>
            </a:r>
            <a:r>
              <a:rPr lang="zh-CN" altLang="zh-CN" sz="2000">
                <a:ea typeface="宋体" panose="02010600030101010101" pitchFamily="2" charset="-122"/>
              </a:rPr>
              <a:t>、关于本地区本部门优秀调研报告；</a:t>
            </a:r>
          </a:p>
          <a:p>
            <a:pPr>
              <a:buFontTx/>
              <a:buNone/>
            </a:pPr>
            <a:r>
              <a:rPr lang="en-US" altLang="zh-CN" sz="2000">
                <a:ea typeface="宋体" panose="02010600030101010101" pitchFamily="2" charset="-122"/>
              </a:rPr>
              <a:t>8</a:t>
            </a:r>
            <a:r>
              <a:rPr lang="zh-CN" altLang="zh-CN" sz="2000">
                <a:ea typeface="宋体" panose="02010600030101010101" pitchFamily="2" charset="-122"/>
              </a:rPr>
              <a:t>、有关新政策、新法规、新规定；</a:t>
            </a:r>
          </a:p>
          <a:p>
            <a:pPr>
              <a:buFontTx/>
              <a:buNone/>
            </a:pPr>
            <a:r>
              <a:rPr lang="en-US" altLang="zh-CN" sz="2000">
                <a:ea typeface="宋体" panose="02010600030101010101" pitchFamily="2" charset="-122"/>
              </a:rPr>
              <a:t>9</a:t>
            </a:r>
            <a:r>
              <a:rPr lang="zh-CN" altLang="zh-CN" sz="2000">
                <a:ea typeface="宋体" panose="02010600030101010101" pitchFamily="2" charset="-122"/>
              </a:rPr>
              <a:t>、社会各界和人民群众关心关注的热点、焦点问题及有关对策建议；</a:t>
            </a:r>
          </a:p>
          <a:p>
            <a:pPr>
              <a:buFontTx/>
              <a:buNone/>
            </a:pPr>
            <a:r>
              <a:rPr lang="en-US" altLang="zh-CN" sz="2000">
                <a:ea typeface="宋体" panose="02010600030101010101" pitchFamily="2" charset="-122"/>
              </a:rPr>
              <a:t>10</a:t>
            </a:r>
            <a:r>
              <a:rPr lang="zh-CN" altLang="zh-CN" sz="2000">
                <a:ea typeface="宋体" panose="02010600030101010101" pitchFamily="2" charset="-122"/>
              </a:rPr>
              <a:t>、其他重要信息。报送的调研信息要体现系统性、前瞻性、战略性，重点要放在信息综合上。</a:t>
            </a:r>
          </a:p>
          <a:p>
            <a:pPr eaLnBrk="1" hangingPunct="1"/>
            <a:endParaRPr lang="zh-CN" altLang="en-US" sz="2000">
              <a:ea typeface="宋体" panose="02010600030101010101" pitchFamily="2" charset="-122"/>
            </a:endParaRPr>
          </a:p>
          <a:p>
            <a:pPr eaLnBrk="1" hangingPunct="1">
              <a:lnSpc>
                <a:spcPct val="80000"/>
              </a:lnSpc>
              <a:buFontTx/>
              <a:buNone/>
            </a:pPr>
            <a:endParaRPr lang="zh-CN" altLang="en-US" sz="2000">
              <a:ea typeface="宋体" panose="02010600030101010101" pitchFamily="2" charset="-122"/>
            </a:endParaRPr>
          </a:p>
          <a:p>
            <a:pPr eaLnBrk="1" hangingPunct="1">
              <a:lnSpc>
                <a:spcPct val="80000"/>
              </a:lnSpc>
              <a:buFontTx/>
              <a:buNone/>
            </a:pPr>
            <a:endParaRPr lang="zh-CN" altLang="en-US" sz="800">
              <a:latin typeface="PMingLiU" panose="020B0604030504040204" pitchFamily="18" charset="-120"/>
              <a:ea typeface="宋体" panose="02010600030101010101" pitchFamily="2" charset="-122"/>
            </a:endParaRPr>
          </a:p>
        </p:txBody>
      </p:sp>
    </p:spTree>
  </p:cSld>
  <p:clrMapOvr>
    <a:masterClrMapping/>
  </p:clrMapOvr>
  <p:transition spd="slow">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512ED8D-3FF6-4CDF-A0BA-0EF5920AD590}"/>
              </a:ext>
            </a:extLst>
          </p:cNvPr>
          <p:cNvSpPr>
            <a:spLocks noGrp="1" noChangeArrowheads="1"/>
          </p:cNvSpPr>
          <p:nvPr>
            <p:ph type="title"/>
          </p:nvPr>
        </p:nvSpPr>
        <p:spPr/>
        <p:txBody>
          <a:bodyPr/>
          <a:lstStyle/>
          <a:p>
            <a:pPr>
              <a:defRPr/>
            </a:pPr>
            <a:r>
              <a:rPr lang="zh-CN" altLang="zh-CN" sz="3200">
                <a:ea typeface="宋体" pitchFamily="2" charset="-122"/>
              </a:rPr>
              <a:t>三、写作重点</a:t>
            </a:r>
          </a:p>
        </p:txBody>
      </p:sp>
      <p:sp>
        <p:nvSpPr>
          <p:cNvPr id="16387" name="Rectangle 3">
            <a:extLst>
              <a:ext uri="{FF2B5EF4-FFF2-40B4-BE49-F238E27FC236}">
                <a16:creationId xmlns:a16="http://schemas.microsoft.com/office/drawing/2014/main" id="{DB183DC8-952D-4F2A-97A8-7814705C3195}"/>
              </a:ext>
            </a:extLst>
          </p:cNvPr>
          <p:cNvSpPr>
            <a:spLocks noGrp="1" noChangeArrowheads="1"/>
          </p:cNvSpPr>
          <p:nvPr>
            <p:ph type="body" idx="1"/>
          </p:nvPr>
        </p:nvSpPr>
        <p:spPr>
          <a:xfrm>
            <a:off x="395288" y="1196975"/>
            <a:ext cx="7986712" cy="4213225"/>
          </a:xfrm>
          <a:noFill/>
        </p:spPr>
        <p:txBody>
          <a:bodyPr/>
          <a:lstStyle/>
          <a:p>
            <a:pPr>
              <a:buFontTx/>
              <a:buNone/>
            </a:pPr>
            <a:r>
              <a:rPr lang="en-US" altLang="zh-CN" b="1">
                <a:ea typeface="宋体" panose="02010600030101010101" pitchFamily="2" charset="-122"/>
              </a:rPr>
              <a:t>1</a:t>
            </a:r>
            <a:r>
              <a:rPr lang="zh-CN" altLang="zh-CN" b="1">
                <a:ea typeface="宋体" panose="02010600030101010101" pitchFamily="2" charset="-122"/>
              </a:rPr>
              <a:t>、年度工作“重点”。</a:t>
            </a:r>
            <a:endParaRPr lang="zh-CN" altLang="zh-CN">
              <a:ea typeface="宋体" panose="02010600030101010101" pitchFamily="2" charset="-122"/>
            </a:endParaRPr>
          </a:p>
          <a:p>
            <a:pPr>
              <a:buFontTx/>
              <a:buNone/>
            </a:pPr>
            <a:r>
              <a:rPr lang="en-US" altLang="zh-CN" b="1">
                <a:ea typeface="宋体" panose="02010600030101010101" pitchFamily="2" charset="-122"/>
              </a:rPr>
              <a:t>2</a:t>
            </a:r>
            <a:r>
              <a:rPr lang="zh-CN" altLang="zh-CN" b="1">
                <a:ea typeface="宋体" panose="02010600030101010101" pitchFamily="2" charset="-122"/>
              </a:rPr>
              <a:t>、改</a:t>
            </a:r>
            <a:r>
              <a:rPr lang="zh-CN" altLang="en-US" b="1">
                <a:ea typeface="宋体" panose="02010600030101010101" pitchFamily="2" charset="-122"/>
              </a:rPr>
              <a:t>革</a:t>
            </a:r>
            <a:r>
              <a:rPr lang="zh-CN" altLang="zh-CN" b="1">
                <a:ea typeface="宋体" panose="02010600030101010101" pitchFamily="2" charset="-122"/>
              </a:rPr>
              <a:t>期发展“难点”。</a:t>
            </a:r>
            <a:endParaRPr lang="zh-CN" altLang="zh-CN">
              <a:ea typeface="宋体" panose="02010600030101010101" pitchFamily="2" charset="-122"/>
            </a:endParaRPr>
          </a:p>
          <a:p>
            <a:pPr>
              <a:buFontTx/>
              <a:buNone/>
            </a:pPr>
            <a:r>
              <a:rPr lang="en-US" altLang="zh-CN" b="1">
                <a:ea typeface="宋体" panose="02010600030101010101" pitchFamily="2" charset="-122"/>
              </a:rPr>
              <a:t>3</a:t>
            </a:r>
            <a:r>
              <a:rPr lang="zh-CN" altLang="zh-CN">
                <a:ea typeface="宋体" panose="02010600030101010101" pitchFamily="2" charset="-122"/>
              </a:rPr>
              <a:t>、</a:t>
            </a:r>
            <a:r>
              <a:rPr lang="zh-CN" altLang="zh-CN" b="1">
                <a:ea typeface="宋体" panose="02010600030101010101" pitchFamily="2" charset="-122"/>
              </a:rPr>
              <a:t>社会反映的“热点”。</a:t>
            </a:r>
            <a:endParaRPr lang="zh-CN" altLang="zh-CN">
              <a:ea typeface="宋体" panose="02010600030101010101" pitchFamily="2" charset="-122"/>
            </a:endParaRPr>
          </a:p>
          <a:p>
            <a:pPr>
              <a:buFontTx/>
              <a:buNone/>
            </a:pPr>
            <a:r>
              <a:rPr lang="en-US" altLang="zh-CN" b="1">
                <a:ea typeface="宋体" panose="02010600030101010101" pitchFamily="2" charset="-122"/>
              </a:rPr>
              <a:t>4</a:t>
            </a:r>
            <a:r>
              <a:rPr lang="zh-CN" altLang="zh-CN" b="1">
                <a:ea typeface="宋体" panose="02010600030101010101" pitchFamily="2" charset="-122"/>
              </a:rPr>
              <a:t>、本单位工作的“亮点”。</a:t>
            </a:r>
            <a:endParaRPr lang="zh-CN" altLang="zh-CN">
              <a:ea typeface="宋体" panose="02010600030101010101" pitchFamily="2" charset="-122"/>
            </a:endParaRPr>
          </a:p>
          <a:p>
            <a:pPr>
              <a:buFontTx/>
              <a:buNone/>
            </a:pPr>
            <a:r>
              <a:rPr lang="en-US" altLang="zh-CN" b="1">
                <a:ea typeface="宋体" panose="02010600030101010101" pitchFamily="2" charset="-122"/>
              </a:rPr>
              <a:t>5</a:t>
            </a:r>
            <a:r>
              <a:rPr lang="zh-CN" altLang="zh-CN" b="1">
                <a:ea typeface="宋体" panose="02010600030101010101" pitchFamily="2" charset="-122"/>
              </a:rPr>
              <a:t>、理论指导实践的“盲点”。</a:t>
            </a:r>
            <a:endParaRPr lang="zh-CN" altLang="zh-CN">
              <a:ea typeface="宋体" panose="02010600030101010101" pitchFamily="2" charset="-122"/>
            </a:endParaRPr>
          </a:p>
        </p:txBody>
      </p:sp>
    </p:spTree>
  </p:cSld>
  <p:clrMapOvr>
    <a:masterClrMapping/>
  </p:clrMapOvr>
  <p:transition spd="slow">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BAA15BD-01A9-4FD9-A7F4-75AE5B2BCB48}"/>
              </a:ext>
            </a:extLst>
          </p:cNvPr>
          <p:cNvSpPr>
            <a:spLocks noGrp="1" noChangeArrowheads="1"/>
          </p:cNvSpPr>
          <p:nvPr>
            <p:ph type="title"/>
          </p:nvPr>
        </p:nvSpPr>
        <p:spPr/>
        <p:txBody>
          <a:bodyPr/>
          <a:lstStyle/>
          <a:p>
            <a:pPr eaLnBrk="1" hangingPunct="1">
              <a:defRPr/>
            </a:pPr>
            <a:r>
              <a:rPr lang="zh-CN" altLang="zh-CN" sz="3200">
                <a:ea typeface="宋体" pitchFamily="2" charset="-122"/>
              </a:rPr>
              <a:t>把握四个贴近</a:t>
            </a:r>
            <a:endParaRPr lang="zh-CN" altLang="en-US" sz="3200">
              <a:latin typeface="PMingLiU" pitchFamily="18" charset="-120"/>
              <a:ea typeface="宋体" pitchFamily="2" charset="-122"/>
            </a:endParaRPr>
          </a:p>
        </p:txBody>
      </p:sp>
      <p:sp>
        <p:nvSpPr>
          <p:cNvPr id="17411" name="Rectangle 3">
            <a:extLst>
              <a:ext uri="{FF2B5EF4-FFF2-40B4-BE49-F238E27FC236}">
                <a16:creationId xmlns:a16="http://schemas.microsoft.com/office/drawing/2014/main" id="{3AD04C69-D0D3-42CB-BC75-C84881D4099B}"/>
              </a:ext>
            </a:extLst>
          </p:cNvPr>
          <p:cNvSpPr>
            <a:spLocks noGrp="1" noChangeArrowheads="1"/>
          </p:cNvSpPr>
          <p:nvPr>
            <p:ph type="body" idx="1"/>
          </p:nvPr>
        </p:nvSpPr>
        <p:spPr>
          <a:xfrm>
            <a:off x="381000" y="1736725"/>
            <a:ext cx="7924800" cy="3368675"/>
          </a:xfrm>
          <a:noFill/>
        </p:spPr>
        <p:txBody>
          <a:bodyPr/>
          <a:lstStyle/>
          <a:p>
            <a:pPr eaLnBrk="1" hangingPunct="1">
              <a:buFontTx/>
              <a:buNone/>
            </a:pPr>
            <a:r>
              <a:rPr lang="zh-CN" altLang="en-US">
                <a:latin typeface="PMingLiU" panose="020B0604030504040204" pitchFamily="18" charset="-120"/>
                <a:ea typeface="宋体" panose="02010600030101010101" pitchFamily="2" charset="-122"/>
              </a:rPr>
              <a:t>（一）</a:t>
            </a:r>
            <a:r>
              <a:rPr lang="zh-CN" altLang="zh-CN" b="1">
                <a:ea typeface="宋体" panose="02010600030101010101" pitchFamily="2" charset="-122"/>
              </a:rPr>
              <a:t>贴近领导意图</a:t>
            </a:r>
            <a:endParaRPr lang="zh-CN" altLang="en-US">
              <a:latin typeface="PMingLiU" panose="020B0604030504040204" pitchFamily="18" charset="-120"/>
              <a:ea typeface="宋体" panose="02010600030101010101" pitchFamily="2" charset="-122"/>
            </a:endParaRPr>
          </a:p>
          <a:p>
            <a:pPr eaLnBrk="1" hangingPunct="1">
              <a:buFontTx/>
              <a:buNone/>
            </a:pPr>
            <a:r>
              <a:rPr lang="zh-CN" altLang="en-US">
                <a:latin typeface="PMingLiU" panose="020B0604030504040204" pitchFamily="18" charset="-120"/>
                <a:ea typeface="宋体" panose="02010600030101010101" pitchFamily="2" charset="-122"/>
              </a:rPr>
              <a:t>（二）</a:t>
            </a:r>
            <a:r>
              <a:rPr lang="zh-CN" altLang="zh-CN" b="1">
                <a:ea typeface="宋体" panose="02010600030101010101" pitchFamily="2" charset="-122"/>
              </a:rPr>
              <a:t>贴近基层工作</a:t>
            </a:r>
            <a:endParaRPr lang="zh-CN" altLang="en-US">
              <a:latin typeface="PMingLiU" panose="020B0604030504040204" pitchFamily="18" charset="-120"/>
              <a:ea typeface="宋体" panose="02010600030101010101" pitchFamily="2" charset="-122"/>
            </a:endParaRPr>
          </a:p>
          <a:p>
            <a:pPr eaLnBrk="1" hangingPunct="1">
              <a:buFontTx/>
              <a:buNone/>
            </a:pPr>
            <a:r>
              <a:rPr lang="zh-CN" altLang="en-US">
                <a:latin typeface="PMingLiU" panose="020B0604030504040204" pitchFamily="18" charset="-120"/>
                <a:ea typeface="宋体" panose="02010600030101010101" pitchFamily="2" charset="-122"/>
              </a:rPr>
              <a:t>（三）</a:t>
            </a:r>
            <a:r>
              <a:rPr lang="zh-CN" altLang="zh-CN" b="1">
                <a:ea typeface="宋体" panose="02010600030101010101" pitchFamily="2" charset="-122"/>
              </a:rPr>
              <a:t>贴近上级需求</a:t>
            </a:r>
            <a:endParaRPr lang="zh-CN" altLang="en-US">
              <a:latin typeface="PMingLiU" panose="020B0604030504040204" pitchFamily="18" charset="-120"/>
              <a:ea typeface="宋体" panose="02010600030101010101" pitchFamily="2" charset="-122"/>
            </a:endParaRPr>
          </a:p>
          <a:p>
            <a:pPr eaLnBrk="1" hangingPunct="1">
              <a:buFontTx/>
              <a:buNone/>
            </a:pPr>
            <a:r>
              <a:rPr lang="zh-CN" altLang="en-US">
                <a:latin typeface="PMingLiU" panose="020B0604030504040204" pitchFamily="18" charset="-120"/>
                <a:ea typeface="宋体" panose="02010600030101010101" pitchFamily="2" charset="-122"/>
              </a:rPr>
              <a:t>（四）</a:t>
            </a:r>
            <a:r>
              <a:rPr lang="zh-CN" altLang="zh-CN" b="1">
                <a:ea typeface="宋体" panose="02010600030101010101" pitchFamily="2" charset="-122"/>
              </a:rPr>
              <a:t>贴近重点工作</a:t>
            </a:r>
            <a:endParaRPr lang="zh-CN" altLang="en-US">
              <a:latin typeface="PMingLiU" panose="020B0604030504040204" pitchFamily="18" charset="-120"/>
              <a:ea typeface="宋体" panose="02010600030101010101" pitchFamily="2" charset="-122"/>
            </a:endParaRPr>
          </a:p>
        </p:txBody>
      </p:sp>
    </p:spTree>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71E9E8A-4EA3-4B90-B7D3-132AFE8937FC}"/>
              </a:ext>
            </a:extLst>
          </p:cNvPr>
          <p:cNvSpPr>
            <a:spLocks noGrp="1" noChangeArrowheads="1"/>
          </p:cNvSpPr>
          <p:nvPr>
            <p:ph type="title"/>
          </p:nvPr>
        </p:nvSpPr>
        <p:spPr/>
        <p:txBody>
          <a:bodyPr/>
          <a:lstStyle/>
          <a:p>
            <a:pPr>
              <a:defRPr/>
            </a:pPr>
            <a:r>
              <a:rPr lang="zh-CN" altLang="zh-CN" sz="3200">
                <a:ea typeface="宋体" pitchFamily="2" charset="-122"/>
              </a:rPr>
              <a:t>四、写作种类：（</a:t>
            </a:r>
            <a:r>
              <a:rPr lang="en-US" altLang="zh-CN" sz="3200">
                <a:ea typeface="宋体" pitchFamily="2" charset="-122"/>
              </a:rPr>
              <a:t>5</a:t>
            </a:r>
            <a:r>
              <a:rPr lang="zh-CN" altLang="zh-CN" sz="3200">
                <a:ea typeface="宋体" pitchFamily="2" charset="-122"/>
              </a:rPr>
              <a:t>种类型）</a:t>
            </a:r>
          </a:p>
        </p:txBody>
      </p:sp>
      <p:sp>
        <p:nvSpPr>
          <p:cNvPr id="18435" name="Rectangle 3">
            <a:extLst>
              <a:ext uri="{FF2B5EF4-FFF2-40B4-BE49-F238E27FC236}">
                <a16:creationId xmlns:a16="http://schemas.microsoft.com/office/drawing/2014/main" id="{C35C681D-DCE5-43EF-91F5-72F9C512046F}"/>
              </a:ext>
            </a:extLst>
          </p:cNvPr>
          <p:cNvSpPr txBox="1">
            <a:spLocks noChangeArrowheads="1"/>
          </p:cNvSpPr>
          <p:nvPr/>
        </p:nvSpPr>
        <p:spPr bwMode="auto">
          <a:xfrm>
            <a:off x="381000" y="1736725"/>
            <a:ext cx="7924800" cy="458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zh-CN" sz="2800" b="1">
                <a:ea typeface="宋体" panose="02010600030101010101" pitchFamily="2" charset="-122"/>
              </a:rPr>
              <a:t>1</a:t>
            </a:r>
            <a:r>
              <a:rPr lang="zh-CN" altLang="zh-CN" sz="2800" b="1">
                <a:ea typeface="宋体" panose="02010600030101010101" pitchFamily="2" charset="-122"/>
              </a:rPr>
              <a:t>、问题类：</a:t>
            </a:r>
            <a:r>
              <a:rPr lang="zh-CN" altLang="zh-CN" sz="2800">
                <a:ea typeface="宋体" panose="02010600030101010101" pitchFamily="2" charset="-122"/>
              </a:rPr>
              <a:t>对某方面存在的问题，研究产生的原因、造成的危害、解决的办法，以及时纠正偏差，促工作顺利开展。主要包括：</a:t>
            </a:r>
            <a:endParaRPr lang="en-US" altLang="zh-CN" sz="2800">
              <a:ea typeface="宋体" panose="02010600030101010101" pitchFamily="2" charset="-122"/>
            </a:endParaRPr>
          </a:p>
          <a:p>
            <a:pPr algn="l" eaLnBrk="1" hangingPunct="1"/>
            <a:r>
              <a:rPr lang="zh-CN" altLang="zh-CN" sz="2800">
                <a:ea typeface="宋体" panose="02010600030101010101" pitchFamily="2" charset="-122"/>
              </a:rPr>
              <a:t>（</a:t>
            </a:r>
            <a:r>
              <a:rPr lang="en-US" altLang="zh-CN" sz="2800">
                <a:ea typeface="宋体" panose="02010600030101010101" pitchFamily="2" charset="-122"/>
              </a:rPr>
              <a:t>1</a:t>
            </a:r>
            <a:r>
              <a:rPr lang="zh-CN" altLang="zh-CN" sz="2800">
                <a:ea typeface="宋体" panose="02010600030101010101" pitchFamily="2" charset="-122"/>
              </a:rPr>
              <a:t>）本地区（单位、部门）开展工作中发现的、来自社会各方面、需引起上级关注的倾向性、苗头性问题。</a:t>
            </a:r>
            <a:endParaRPr lang="en-US" altLang="zh-CN" sz="2800">
              <a:ea typeface="宋体" panose="02010600030101010101" pitchFamily="2" charset="-122"/>
            </a:endParaRPr>
          </a:p>
          <a:p>
            <a:pPr algn="l" eaLnBrk="1" hangingPunct="1"/>
            <a:r>
              <a:rPr lang="zh-CN" altLang="zh-CN" sz="2800">
                <a:ea typeface="宋体" panose="02010600030101010101" pitchFamily="2" charset="-122"/>
              </a:rPr>
              <a:t>（</a:t>
            </a:r>
            <a:r>
              <a:rPr lang="en-US" altLang="zh-CN" sz="2800">
                <a:ea typeface="宋体" panose="02010600030101010101" pitchFamily="2" charset="-122"/>
              </a:rPr>
              <a:t>2</a:t>
            </a:r>
            <a:r>
              <a:rPr lang="zh-CN" altLang="zh-CN" sz="2800">
                <a:ea typeface="宋体" panose="02010600030101010101" pitchFamily="2" charset="-122"/>
              </a:rPr>
              <a:t>）工作中的新情况、新问题。</a:t>
            </a:r>
            <a:endParaRPr lang="en-US" altLang="zh-CN" sz="2800">
              <a:ea typeface="宋体" panose="02010600030101010101" pitchFamily="2" charset="-122"/>
            </a:endParaRPr>
          </a:p>
          <a:p>
            <a:pPr algn="l" eaLnBrk="1" hangingPunct="1"/>
            <a:r>
              <a:rPr lang="zh-CN" altLang="zh-CN" sz="2800">
                <a:ea typeface="宋体" panose="02010600030101010101" pitchFamily="2" charset="-122"/>
              </a:rPr>
              <a:t>（</a:t>
            </a:r>
            <a:r>
              <a:rPr lang="en-US" altLang="zh-CN" sz="2800">
                <a:ea typeface="宋体" panose="02010600030101010101" pitchFamily="2" charset="-122"/>
              </a:rPr>
              <a:t>3</a:t>
            </a:r>
            <a:r>
              <a:rPr lang="zh-CN" altLang="zh-CN" sz="2800">
                <a:ea typeface="宋体" panose="02010600030101010101" pitchFamily="2" charset="-122"/>
              </a:rPr>
              <a:t>）制度建设中涉及体制、机制中的配套、协调等深层次问题。</a:t>
            </a:r>
          </a:p>
        </p:txBody>
      </p:sp>
    </p:spTree>
  </p:cSld>
  <p:clrMapOvr>
    <a:masterClrMapping/>
  </p:clrMapOvr>
  <p:transition spd="slow">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98A69AA2-9FE2-42AF-90DF-143213B6E4E2}"/>
              </a:ext>
            </a:extLst>
          </p:cNvPr>
          <p:cNvSpPr>
            <a:spLocks noGrp="1"/>
          </p:cNvSpPr>
          <p:nvPr>
            <p:ph type="title"/>
          </p:nvPr>
        </p:nvSpPr>
        <p:spPr/>
        <p:txBody>
          <a:bodyPr/>
          <a:lstStyle/>
          <a:p>
            <a:pPr>
              <a:defRPr/>
            </a:pPr>
            <a:r>
              <a:rPr lang="zh-CN" altLang="zh-CN" sz="3200">
                <a:ea typeface="宋体" pitchFamily="2" charset="-122"/>
              </a:rPr>
              <a:t>四、写作种类：（</a:t>
            </a:r>
            <a:r>
              <a:rPr lang="en-US" altLang="zh-CN" sz="3200">
                <a:ea typeface="宋体" pitchFamily="2" charset="-122"/>
              </a:rPr>
              <a:t>5</a:t>
            </a:r>
            <a:r>
              <a:rPr lang="zh-CN" altLang="zh-CN" sz="3200">
                <a:ea typeface="宋体" pitchFamily="2" charset="-122"/>
              </a:rPr>
              <a:t>种类型）</a:t>
            </a:r>
            <a:endParaRPr lang="zh-CN" altLang="en-US" sz="3200">
              <a:ea typeface="宋体" pitchFamily="2" charset="-122"/>
            </a:endParaRPr>
          </a:p>
        </p:txBody>
      </p:sp>
      <p:sp>
        <p:nvSpPr>
          <p:cNvPr id="19459" name="内容占位符 4">
            <a:extLst>
              <a:ext uri="{FF2B5EF4-FFF2-40B4-BE49-F238E27FC236}">
                <a16:creationId xmlns:a16="http://schemas.microsoft.com/office/drawing/2014/main" id="{A2119F38-719E-4904-A0B3-CD24951737BB}"/>
              </a:ext>
            </a:extLst>
          </p:cNvPr>
          <p:cNvSpPr>
            <a:spLocks noGrp="1"/>
          </p:cNvSpPr>
          <p:nvPr>
            <p:ph idx="1"/>
          </p:nvPr>
        </p:nvSpPr>
        <p:spPr/>
        <p:txBody>
          <a:bodyPr/>
          <a:lstStyle/>
          <a:p>
            <a:r>
              <a:rPr lang="en-US" altLang="zh-CN" sz="2800" b="1">
                <a:ea typeface="宋体" panose="02010600030101010101" pitchFamily="2" charset="-122"/>
              </a:rPr>
              <a:t>2</a:t>
            </a:r>
            <a:r>
              <a:rPr lang="zh-CN" altLang="zh-CN" sz="2800" b="1">
                <a:ea typeface="宋体" panose="02010600030101010101" pitchFamily="2" charset="-122"/>
              </a:rPr>
              <a:t>、建议类：</a:t>
            </a:r>
            <a:r>
              <a:rPr lang="zh-CN" altLang="zh-CN" sz="2800">
                <a:ea typeface="宋体" panose="02010600030101010101" pitchFamily="2" charset="-122"/>
              </a:rPr>
              <a:t>对加强党的建设、政权建设、基层建设、反腐倡廉工作的反映和建议。侧重于对苗头性问题的发展趋势进行研究、预测，大胆提出自己的看法和建议，供领导参考。</a:t>
            </a:r>
          </a:p>
          <a:p>
            <a:r>
              <a:rPr lang="en-US" altLang="zh-CN" sz="2800" b="1">
                <a:ea typeface="宋体" panose="02010600030101010101" pitchFamily="2" charset="-122"/>
              </a:rPr>
              <a:t>3</a:t>
            </a:r>
            <a:r>
              <a:rPr lang="zh-CN" altLang="zh-CN" sz="2800" b="1">
                <a:ea typeface="宋体" panose="02010600030101010101" pitchFamily="2" charset="-122"/>
              </a:rPr>
              <a:t>、经验类：</a:t>
            </a:r>
            <a:r>
              <a:rPr lang="zh-CN" altLang="zh-CN" sz="2800">
                <a:ea typeface="宋体" panose="02010600030101010101" pitchFamily="2" charset="-122"/>
              </a:rPr>
              <a:t>是对工作中一些行之有效的创新做法进行论证和研究，使之更具科学性、实用性，便于效访和推广。（</a:t>
            </a:r>
            <a:r>
              <a:rPr lang="en-US" altLang="zh-CN" sz="2800">
                <a:ea typeface="宋体" panose="02010600030101010101" pitchFamily="2" charset="-122"/>
              </a:rPr>
              <a:t>1</a:t>
            </a:r>
            <a:r>
              <a:rPr lang="zh-CN" altLang="zh-CN" sz="2800">
                <a:ea typeface="宋体" panose="02010600030101010101" pitchFamily="2" charset="-122"/>
              </a:rPr>
              <a:t>）本单位工作中取得的新进展、新做法、新典型和新经验；（</a:t>
            </a:r>
            <a:r>
              <a:rPr lang="en-US" altLang="zh-CN" sz="2800">
                <a:ea typeface="宋体" panose="02010600030101010101" pitchFamily="2" charset="-122"/>
              </a:rPr>
              <a:t>2</a:t>
            </a:r>
            <a:r>
              <a:rPr lang="zh-CN" altLang="zh-CN" sz="2800">
                <a:ea typeface="宋体" panose="02010600030101010101" pitchFamily="2" charset="-122"/>
              </a:rPr>
              <a:t>）基层工作与时俱进的思路和对策。</a:t>
            </a:r>
          </a:p>
          <a:p>
            <a:endParaRPr lang="zh-CN" altLang="en-US">
              <a:ea typeface="宋体" panose="02010600030101010101" pitchFamily="2" charset="-122"/>
            </a:endParaRPr>
          </a:p>
        </p:txBody>
      </p:sp>
    </p:spTree>
  </p:cSld>
  <p:clrMapOvr>
    <a:masterClrMapping/>
  </p:clrMapOvr>
  <p:transition spd="slow">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CDD803CE-34AE-4578-BD1B-2CD51FC2D1AA}"/>
              </a:ext>
            </a:extLst>
          </p:cNvPr>
          <p:cNvSpPr>
            <a:spLocks noGrp="1"/>
          </p:cNvSpPr>
          <p:nvPr>
            <p:ph type="title"/>
          </p:nvPr>
        </p:nvSpPr>
        <p:spPr/>
        <p:txBody>
          <a:bodyPr/>
          <a:lstStyle/>
          <a:p>
            <a:pPr>
              <a:defRPr/>
            </a:pPr>
            <a:r>
              <a:rPr lang="zh-CN" altLang="zh-CN" sz="3200">
                <a:ea typeface="宋体" pitchFamily="2" charset="-122"/>
              </a:rPr>
              <a:t>四、写作种类：（</a:t>
            </a:r>
            <a:r>
              <a:rPr lang="en-US" altLang="zh-CN" sz="3200">
                <a:ea typeface="宋体" pitchFamily="2" charset="-122"/>
              </a:rPr>
              <a:t>5</a:t>
            </a:r>
            <a:r>
              <a:rPr lang="zh-CN" altLang="zh-CN" sz="3200">
                <a:ea typeface="宋体" pitchFamily="2" charset="-122"/>
              </a:rPr>
              <a:t>种类型）</a:t>
            </a:r>
            <a:endParaRPr lang="zh-CN" altLang="en-US" sz="3200">
              <a:ea typeface="宋体" pitchFamily="2" charset="-122"/>
            </a:endParaRPr>
          </a:p>
        </p:txBody>
      </p:sp>
      <p:sp>
        <p:nvSpPr>
          <p:cNvPr id="20483" name="内容占位符 4">
            <a:extLst>
              <a:ext uri="{FF2B5EF4-FFF2-40B4-BE49-F238E27FC236}">
                <a16:creationId xmlns:a16="http://schemas.microsoft.com/office/drawing/2014/main" id="{61FC0EC4-A038-4BA2-846B-4B5E65E2B30F}"/>
              </a:ext>
            </a:extLst>
          </p:cNvPr>
          <p:cNvSpPr>
            <a:spLocks noGrp="1"/>
          </p:cNvSpPr>
          <p:nvPr>
            <p:ph idx="1"/>
          </p:nvPr>
        </p:nvSpPr>
        <p:spPr/>
        <p:txBody>
          <a:bodyPr/>
          <a:lstStyle/>
          <a:p>
            <a:r>
              <a:rPr lang="en-US" altLang="zh-CN" sz="2800" b="1">
                <a:ea typeface="宋体" panose="02010600030101010101" pitchFamily="2" charset="-122"/>
              </a:rPr>
              <a:t>4</a:t>
            </a:r>
            <a:r>
              <a:rPr lang="zh-CN" altLang="zh-CN" sz="2800" b="1">
                <a:ea typeface="宋体" panose="02010600030101010101" pitchFamily="2" charset="-122"/>
              </a:rPr>
              <a:t>、案件类：</a:t>
            </a:r>
            <a:r>
              <a:rPr lang="zh-CN" altLang="zh-CN" sz="2800">
                <a:ea typeface="宋体" panose="02010600030101010101" pitchFamily="2" charset="-122"/>
              </a:rPr>
              <a:t>重点领域查处的典型案例，让上级了解当前基层干部违法违纪案件的</a:t>
            </a:r>
            <a:r>
              <a:rPr lang="zh-CN" altLang="zh-CN" sz="2800" u="sng">
                <a:ea typeface="宋体" panose="02010600030101010101" pitchFamily="2" charset="-122"/>
              </a:rPr>
              <a:t>特点、状况、原因</a:t>
            </a:r>
            <a:r>
              <a:rPr lang="zh-CN" altLang="zh-CN" sz="2800">
                <a:ea typeface="宋体" panose="02010600030101010101" pitchFamily="2" charset="-122"/>
              </a:rPr>
              <a:t>，展示当地查办案件工作</a:t>
            </a:r>
            <a:r>
              <a:rPr lang="zh-CN" altLang="zh-CN" sz="2800" u="sng">
                <a:ea typeface="宋体" panose="02010600030101010101" pitchFamily="2" charset="-122"/>
              </a:rPr>
              <a:t>取得的成效</a:t>
            </a:r>
            <a:r>
              <a:rPr lang="zh-CN" altLang="zh-CN" sz="2800">
                <a:ea typeface="宋体" panose="02010600030101010101" pitchFamily="2" charset="-122"/>
              </a:rPr>
              <a:t>。（</a:t>
            </a:r>
            <a:r>
              <a:rPr lang="en-US" altLang="zh-CN" sz="2800" b="1">
                <a:ea typeface="宋体" panose="02010600030101010101" pitchFamily="2" charset="-122"/>
              </a:rPr>
              <a:t>1</a:t>
            </a:r>
            <a:r>
              <a:rPr lang="zh-CN" altLang="zh-CN" sz="2800" b="1">
                <a:ea typeface="宋体" panose="02010600030101010101" pitchFamily="2" charset="-122"/>
              </a:rPr>
              <a:t>）典型案例</a:t>
            </a:r>
            <a:r>
              <a:rPr lang="zh-CN" altLang="zh-CN" sz="2800">
                <a:ea typeface="宋体" panose="02010600030101010101" pitchFamily="2" charset="-122"/>
              </a:rPr>
              <a:t>。对查处的重点领域、具代表性的案件</a:t>
            </a:r>
            <a:r>
              <a:rPr lang="en-US" altLang="zh-CN" sz="2800">
                <a:ea typeface="宋体" panose="02010600030101010101" pitchFamily="2" charset="-122"/>
              </a:rPr>
              <a:t>,</a:t>
            </a:r>
            <a:r>
              <a:rPr lang="zh-CN" altLang="zh-CN" sz="2800">
                <a:ea typeface="宋体" panose="02010600030101010101" pitchFamily="2" charset="-122"/>
              </a:rPr>
              <a:t>将其对象、手段、事实、性质、处理等事实叙述清楚。（</a:t>
            </a:r>
            <a:r>
              <a:rPr lang="en-US" altLang="zh-CN" sz="2800" b="1">
                <a:ea typeface="宋体" panose="02010600030101010101" pitchFamily="2" charset="-122"/>
              </a:rPr>
              <a:t>2</a:t>
            </a:r>
            <a:r>
              <a:rPr lang="zh-CN" altLang="zh-CN" sz="2800" b="1">
                <a:ea typeface="宋体" panose="02010600030101010101" pitchFamily="2" charset="-122"/>
              </a:rPr>
              <a:t>）特点分析</a:t>
            </a:r>
            <a:r>
              <a:rPr lang="zh-CN" altLang="zh-CN" sz="2800">
                <a:ea typeface="宋体" panose="02010600030101010101" pitchFamily="2" charset="-122"/>
              </a:rPr>
              <a:t>。对一个时期内、某个领域查处案件情况进行分析，发现其特点和规律性的东西。（</a:t>
            </a:r>
            <a:r>
              <a:rPr lang="en-US" altLang="zh-CN" sz="2800" b="1">
                <a:ea typeface="宋体" panose="02010600030101010101" pitchFamily="2" charset="-122"/>
              </a:rPr>
              <a:t>3</a:t>
            </a:r>
            <a:r>
              <a:rPr lang="zh-CN" altLang="zh-CN" sz="2800" b="1">
                <a:ea typeface="宋体" panose="02010600030101010101" pitchFamily="2" charset="-122"/>
              </a:rPr>
              <a:t>）经验做法。</a:t>
            </a:r>
            <a:r>
              <a:rPr lang="zh-CN" altLang="zh-CN" sz="2800">
                <a:ea typeface="宋体" panose="02010600030101010101" pitchFamily="2" charset="-122"/>
              </a:rPr>
              <a:t>突破案件、提高依法依纪办案能力的办法。（</a:t>
            </a:r>
            <a:r>
              <a:rPr lang="en-US" altLang="zh-CN" sz="2800" b="1">
                <a:ea typeface="宋体" panose="02010600030101010101" pitchFamily="2" charset="-122"/>
              </a:rPr>
              <a:t>4</a:t>
            </a:r>
            <a:r>
              <a:rPr lang="zh-CN" altLang="zh-CN" sz="2800" b="1">
                <a:ea typeface="宋体" panose="02010600030101010101" pitchFamily="2" charset="-122"/>
              </a:rPr>
              <a:t>）延伸分析。</a:t>
            </a:r>
            <a:r>
              <a:rPr lang="zh-CN" altLang="zh-CN" sz="2800">
                <a:ea typeface="宋体" panose="02010600030101010101" pitchFamily="2" charset="-122"/>
              </a:rPr>
              <a:t>通过查处案件，发现和暴露出的其他问题。</a:t>
            </a:r>
          </a:p>
          <a:p>
            <a:endParaRPr lang="zh-CN" altLang="en-US">
              <a:ea typeface="宋体" panose="02010600030101010101" pitchFamily="2" charset="-122"/>
            </a:endParaRPr>
          </a:p>
        </p:txBody>
      </p:sp>
    </p:spTree>
  </p:cSld>
  <p:clrMapOvr>
    <a:masterClrMapping/>
  </p:clrMapOvr>
  <p:transition spd="slow">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7DF74CD2-EB44-48F7-A5C1-93FE88C5F559}"/>
              </a:ext>
            </a:extLst>
          </p:cNvPr>
          <p:cNvSpPr>
            <a:spLocks noGrp="1" noChangeArrowheads="1"/>
          </p:cNvSpPr>
          <p:nvPr>
            <p:ph type="title"/>
          </p:nvPr>
        </p:nvSpPr>
        <p:spPr/>
        <p:txBody>
          <a:bodyPr/>
          <a:lstStyle/>
          <a:p>
            <a:pPr eaLnBrk="1" hangingPunct="1">
              <a:defRPr/>
            </a:pPr>
            <a:r>
              <a:rPr lang="zh-CN" altLang="zh-CN" sz="3200">
                <a:ea typeface="宋体" pitchFamily="2" charset="-122"/>
              </a:rPr>
              <a:t>四、写作种类：（</a:t>
            </a:r>
            <a:r>
              <a:rPr lang="en-US" altLang="zh-CN" sz="3200">
                <a:ea typeface="宋体" pitchFamily="2" charset="-122"/>
              </a:rPr>
              <a:t>5</a:t>
            </a:r>
            <a:r>
              <a:rPr lang="zh-CN" altLang="zh-CN" sz="3200">
                <a:ea typeface="宋体" pitchFamily="2" charset="-122"/>
              </a:rPr>
              <a:t>种类型）</a:t>
            </a:r>
            <a:endParaRPr lang="zh-CN" altLang="en-US" sz="3200">
              <a:ea typeface="宋体" pitchFamily="2" charset="-122"/>
            </a:endParaRPr>
          </a:p>
        </p:txBody>
      </p:sp>
      <p:sp>
        <p:nvSpPr>
          <p:cNvPr id="21507" name="Rectangle 3">
            <a:extLst>
              <a:ext uri="{FF2B5EF4-FFF2-40B4-BE49-F238E27FC236}">
                <a16:creationId xmlns:a16="http://schemas.microsoft.com/office/drawing/2014/main" id="{5F9959E2-5964-4B37-9D44-88978BABABBA}"/>
              </a:ext>
            </a:extLst>
          </p:cNvPr>
          <p:cNvSpPr>
            <a:spLocks noGrp="1" noChangeArrowheads="1"/>
          </p:cNvSpPr>
          <p:nvPr>
            <p:ph type="body" idx="1"/>
          </p:nvPr>
        </p:nvSpPr>
        <p:spPr>
          <a:xfrm>
            <a:off x="457200" y="1676400"/>
            <a:ext cx="8229600" cy="3886200"/>
          </a:xfrm>
        </p:spPr>
        <p:txBody>
          <a:bodyPr/>
          <a:lstStyle/>
          <a:p>
            <a:r>
              <a:rPr lang="en-US" altLang="zh-CN" sz="2800" b="1">
                <a:ea typeface="宋体" panose="02010600030101010101" pitchFamily="2" charset="-122"/>
              </a:rPr>
              <a:t>5</a:t>
            </a:r>
            <a:r>
              <a:rPr lang="zh-CN" altLang="zh-CN" sz="2800" b="1">
                <a:ea typeface="宋体" panose="02010600030101010101" pitchFamily="2" charset="-122"/>
              </a:rPr>
              <a:t>、综述研讨类：</a:t>
            </a:r>
            <a:endParaRPr lang="en-US" altLang="zh-CN" sz="2800" b="1">
              <a:ea typeface="宋体" panose="02010600030101010101" pitchFamily="2" charset="-122"/>
            </a:endParaRPr>
          </a:p>
          <a:p>
            <a:pPr>
              <a:buFontTx/>
              <a:buNone/>
            </a:pPr>
            <a:r>
              <a:rPr lang="zh-CN" altLang="zh-CN" sz="2800">
                <a:ea typeface="宋体" panose="02010600030101010101" pitchFamily="2" charset="-122"/>
              </a:rPr>
              <a:t>（</a:t>
            </a:r>
            <a:r>
              <a:rPr lang="en-US" altLang="zh-CN" sz="2800">
                <a:ea typeface="宋体" panose="02010600030101010101" pitchFamily="2" charset="-122"/>
              </a:rPr>
              <a:t>1</a:t>
            </a:r>
            <a:r>
              <a:rPr lang="zh-CN" altLang="zh-CN" sz="2800">
                <a:ea typeface="宋体" panose="02010600030101010101" pitchFamily="2" charset="-122"/>
              </a:rPr>
              <a:t>）新的理论观点和有关学术研讨综述（最新理论研究成果）；</a:t>
            </a:r>
            <a:endParaRPr lang="en-US" altLang="zh-CN" sz="2800">
              <a:ea typeface="宋体" panose="02010600030101010101" pitchFamily="2" charset="-122"/>
            </a:endParaRPr>
          </a:p>
          <a:p>
            <a:pPr>
              <a:buFontTx/>
              <a:buNone/>
            </a:pPr>
            <a:r>
              <a:rPr lang="zh-CN" altLang="zh-CN" sz="2800">
                <a:ea typeface="宋体" panose="02010600030101010101" pitchFamily="2" charset="-122"/>
              </a:rPr>
              <a:t>（</a:t>
            </a:r>
            <a:r>
              <a:rPr lang="en-US" altLang="zh-CN" sz="2800">
                <a:ea typeface="宋体" panose="02010600030101010101" pitchFamily="2" charset="-122"/>
              </a:rPr>
              <a:t>2</a:t>
            </a:r>
            <a:r>
              <a:rPr lang="zh-CN" altLang="zh-CN" sz="2800">
                <a:ea typeface="宋体" panose="02010600030101010101" pitchFamily="2" charset="-122"/>
              </a:rPr>
              <a:t>）对某项工作的情况分析</a:t>
            </a:r>
            <a:r>
              <a:rPr lang="zh-CN" altLang="zh-CN" sz="2800" b="1">
                <a:ea typeface="宋体" panose="02010600030101010101" pitchFamily="2" charset="-122"/>
              </a:rPr>
              <a:t>。其实就是创新工作理论成果。</a:t>
            </a:r>
            <a:endParaRPr lang="zh-CN" altLang="zh-CN" sz="2800">
              <a:ea typeface="宋体" panose="02010600030101010101" pitchFamily="2" charset="-122"/>
            </a:endParaRPr>
          </a:p>
        </p:txBody>
      </p:sp>
    </p:spTree>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C289F68-B2E9-4A9E-A412-C68CA5106CE9}"/>
              </a:ext>
            </a:extLst>
          </p:cNvPr>
          <p:cNvSpPr>
            <a:spLocks noGrp="1" noChangeArrowheads="1"/>
          </p:cNvSpPr>
          <p:nvPr>
            <p:ph type="title"/>
          </p:nvPr>
        </p:nvSpPr>
        <p:spPr/>
        <p:txBody>
          <a:bodyPr/>
          <a:lstStyle/>
          <a:p>
            <a:pPr eaLnBrk="1" hangingPunct="1">
              <a:defRPr/>
            </a:pPr>
            <a:r>
              <a:rPr lang="zh-CN" altLang="zh-CN" sz="3200">
                <a:ea typeface="宋体" pitchFamily="2" charset="-122"/>
              </a:rPr>
              <a:t>一信息的几个主要特点</a:t>
            </a:r>
            <a:endParaRPr lang="zh-CN" altLang="en-US" sz="3200">
              <a:ea typeface="宋体" pitchFamily="2" charset="-122"/>
            </a:endParaRPr>
          </a:p>
        </p:txBody>
      </p:sp>
      <p:sp>
        <p:nvSpPr>
          <p:cNvPr id="4099" name="Rectangle 3">
            <a:extLst>
              <a:ext uri="{FF2B5EF4-FFF2-40B4-BE49-F238E27FC236}">
                <a16:creationId xmlns:a16="http://schemas.microsoft.com/office/drawing/2014/main" id="{24808E28-9333-46E3-A72D-815DD3895656}"/>
              </a:ext>
            </a:extLst>
          </p:cNvPr>
          <p:cNvSpPr>
            <a:spLocks noGrp="1" noChangeArrowheads="1"/>
          </p:cNvSpPr>
          <p:nvPr>
            <p:ph type="body" idx="1"/>
          </p:nvPr>
        </p:nvSpPr>
        <p:spPr>
          <a:xfrm>
            <a:off x="457200" y="1600200"/>
            <a:ext cx="8229600" cy="3429000"/>
          </a:xfrm>
        </p:spPr>
        <p:txBody>
          <a:bodyPr/>
          <a:lstStyle/>
          <a:p>
            <a:r>
              <a:rPr lang="en-US" altLang="zh-CN" sz="2400">
                <a:ea typeface="宋体" panose="02010600030101010101" pitchFamily="2" charset="-122"/>
              </a:rPr>
              <a:t>1</a:t>
            </a:r>
            <a:r>
              <a:rPr lang="zh-CN" altLang="zh-CN" sz="2400">
                <a:ea typeface="宋体" panose="02010600030101010101" pitchFamily="2" charset="-122"/>
              </a:rPr>
              <a:t>、上报快捷：时效性和</a:t>
            </a:r>
            <a:r>
              <a:rPr lang="zh-CN" altLang="zh-CN" sz="2400" u="sng">
                <a:ea typeface="宋体" panose="02010600030101010101" pitchFamily="2" charset="-122"/>
              </a:rPr>
              <a:t>工作的阶段性</a:t>
            </a:r>
            <a:r>
              <a:rPr lang="zh-CN" altLang="zh-CN" sz="2400">
                <a:ea typeface="宋体" panose="02010600030101010101" pitchFamily="2" charset="-122"/>
              </a:rPr>
              <a:t>；</a:t>
            </a:r>
          </a:p>
          <a:p>
            <a:r>
              <a:rPr lang="en-US" altLang="zh-CN" sz="2400">
                <a:ea typeface="宋体" panose="02010600030101010101" pitchFamily="2" charset="-122"/>
              </a:rPr>
              <a:t>2</a:t>
            </a:r>
            <a:r>
              <a:rPr lang="zh-CN" altLang="zh-CN" sz="2400">
                <a:ea typeface="宋体" panose="02010600030101010101" pitchFamily="2" charset="-122"/>
              </a:rPr>
              <a:t>、文字简洁：“文贵于精”，“</a:t>
            </a:r>
            <a:r>
              <a:rPr lang="zh-CN" altLang="zh-CN" sz="2400" u="sng">
                <a:ea typeface="宋体" panose="02010600030101010101" pitchFamily="2" charset="-122"/>
              </a:rPr>
              <a:t>说得少，而意思包含的多</a:t>
            </a:r>
            <a:r>
              <a:rPr lang="zh-CN" altLang="zh-CN" sz="2400">
                <a:ea typeface="宋体" panose="02010600030101010101" pitchFamily="2" charset="-122"/>
              </a:rPr>
              <a:t>”；</a:t>
            </a:r>
          </a:p>
          <a:p>
            <a:r>
              <a:rPr lang="en-US" altLang="zh-CN" sz="2400">
                <a:ea typeface="宋体" panose="02010600030101010101" pitchFamily="2" charset="-122"/>
              </a:rPr>
              <a:t>3</a:t>
            </a:r>
            <a:r>
              <a:rPr lang="zh-CN" altLang="zh-CN" sz="2400">
                <a:ea typeface="宋体" panose="02010600030101010101" pitchFamily="2" charset="-122"/>
              </a:rPr>
              <a:t>、内容新深：在</a:t>
            </a:r>
            <a:r>
              <a:rPr lang="zh-CN" altLang="zh-CN" sz="2400" u="sng">
                <a:ea typeface="宋体" panose="02010600030101010101" pitchFamily="2" charset="-122"/>
              </a:rPr>
              <a:t>深层次上</a:t>
            </a:r>
            <a:r>
              <a:rPr lang="zh-CN" altLang="zh-CN" sz="2400">
                <a:ea typeface="宋体" panose="02010600030101010101" pitchFamily="2" charset="-122"/>
              </a:rPr>
              <a:t>进行思考和预测；</a:t>
            </a:r>
          </a:p>
          <a:p>
            <a:r>
              <a:rPr lang="en-US" altLang="zh-CN" sz="2400">
                <a:ea typeface="宋体" panose="02010600030101010101" pitchFamily="2" charset="-122"/>
              </a:rPr>
              <a:t>4</a:t>
            </a:r>
            <a:r>
              <a:rPr lang="zh-CN" altLang="zh-CN" sz="2400">
                <a:ea typeface="宋体" panose="02010600030101010101" pitchFamily="2" charset="-122"/>
              </a:rPr>
              <a:t>、内部运行：供领导参阅（</a:t>
            </a:r>
            <a:r>
              <a:rPr lang="zh-CN" altLang="zh-CN" sz="2400" u="sng">
                <a:ea typeface="宋体" panose="02010600030101010101" pitchFamily="2" charset="-122"/>
              </a:rPr>
              <a:t>真实具体</a:t>
            </a:r>
            <a:r>
              <a:rPr lang="zh-CN" altLang="zh-CN" sz="2400">
                <a:ea typeface="宋体" panose="02010600030101010101" pitchFamily="2" charset="-122"/>
              </a:rPr>
              <a:t>），不需考虑对外影响（技术处理）；</a:t>
            </a:r>
          </a:p>
          <a:p>
            <a:pPr eaLnBrk="1" hangingPunct="1"/>
            <a:endParaRPr lang="zh-CN" altLang="en-US">
              <a:ea typeface="宋体" panose="02010600030101010101" pitchFamily="2" charset="-122"/>
            </a:endParaRPr>
          </a:p>
        </p:txBody>
      </p:sp>
    </p:spTree>
  </p:cSld>
  <p:clrMapOvr>
    <a:masterClrMapping/>
  </p:clrMapOvr>
  <p:transition spd="slow">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9BFFD7-40D2-43A9-92B7-16DAA598DC94}"/>
              </a:ext>
            </a:extLst>
          </p:cNvPr>
          <p:cNvSpPr>
            <a:spLocks noGrp="1"/>
          </p:cNvSpPr>
          <p:nvPr>
            <p:ph type="title"/>
          </p:nvPr>
        </p:nvSpPr>
        <p:spPr/>
        <p:txBody>
          <a:bodyPr/>
          <a:lstStyle/>
          <a:p>
            <a:pPr>
              <a:defRPr/>
            </a:pPr>
            <a:r>
              <a:rPr lang="zh-CN" altLang="zh-CN" sz="3200">
                <a:ea typeface="宋体" pitchFamily="2" charset="-122"/>
              </a:rPr>
              <a:t>第三部分：调研信息写作要领</a:t>
            </a:r>
            <a:endParaRPr lang="zh-CN" altLang="en-US" sz="3200">
              <a:ea typeface="宋体" pitchFamily="2" charset="-122"/>
            </a:endParaRPr>
          </a:p>
        </p:txBody>
      </p:sp>
      <p:sp>
        <p:nvSpPr>
          <p:cNvPr id="22531" name="内容占位符 2">
            <a:extLst>
              <a:ext uri="{FF2B5EF4-FFF2-40B4-BE49-F238E27FC236}">
                <a16:creationId xmlns:a16="http://schemas.microsoft.com/office/drawing/2014/main" id="{C42B4960-1A91-49CC-AC80-249A21AFB4C8}"/>
              </a:ext>
            </a:extLst>
          </p:cNvPr>
          <p:cNvSpPr>
            <a:spLocks noGrp="1"/>
          </p:cNvSpPr>
          <p:nvPr>
            <p:ph idx="1"/>
          </p:nvPr>
        </p:nvSpPr>
        <p:spPr/>
        <p:txBody>
          <a:bodyPr/>
          <a:lstStyle/>
          <a:p>
            <a:r>
              <a:rPr lang="zh-CN" altLang="zh-CN" sz="2800" b="1">
                <a:ea typeface="宋体" panose="02010600030101010101" pitchFamily="2" charset="-122"/>
              </a:rPr>
              <a:t>一、总的要求</a:t>
            </a:r>
            <a:endParaRPr lang="zh-CN" altLang="zh-CN" sz="2800">
              <a:ea typeface="宋体" panose="02010600030101010101" pitchFamily="2" charset="-122"/>
            </a:endParaRPr>
          </a:p>
          <a:p>
            <a:r>
              <a:rPr lang="en-US" altLang="zh-CN" sz="2400">
                <a:ea typeface="宋体" panose="02010600030101010101" pitchFamily="2" charset="-122"/>
              </a:rPr>
              <a:t>1</a:t>
            </a:r>
            <a:r>
              <a:rPr lang="zh-CN" altLang="zh-CN" sz="2400">
                <a:ea typeface="宋体" panose="02010600030101010101" pitchFamily="2" charset="-122"/>
              </a:rPr>
              <a:t>、主题突出、材料充实、结构严谨、文笔简练、用语恰当。</a:t>
            </a:r>
          </a:p>
          <a:p>
            <a:r>
              <a:rPr lang="en-US" altLang="zh-CN" sz="2400">
                <a:ea typeface="宋体" panose="02010600030101010101" pitchFamily="2" charset="-122"/>
              </a:rPr>
              <a:t>2</a:t>
            </a:r>
            <a:r>
              <a:rPr lang="zh-CN" altLang="zh-CN" sz="2400">
                <a:ea typeface="宋体" panose="02010600030101010101" pitchFamily="2" charset="-122"/>
              </a:rPr>
              <a:t>、篇幅：一般不超过</a:t>
            </a:r>
            <a:r>
              <a:rPr lang="en-US" altLang="zh-CN" sz="2400">
                <a:ea typeface="宋体" panose="02010600030101010101" pitchFamily="2" charset="-122"/>
              </a:rPr>
              <a:t>1000</a:t>
            </a:r>
            <a:r>
              <a:rPr lang="zh-CN" altLang="zh-CN" sz="2400">
                <a:ea typeface="宋体" panose="02010600030101010101" pitchFamily="2" charset="-122"/>
              </a:rPr>
              <a:t>字，综合调研信息不超过</a:t>
            </a:r>
            <a:r>
              <a:rPr lang="en-US" altLang="zh-CN" sz="2400">
                <a:ea typeface="宋体" panose="02010600030101010101" pitchFamily="2" charset="-122"/>
              </a:rPr>
              <a:t>3000</a:t>
            </a:r>
            <a:r>
              <a:rPr lang="zh-CN" altLang="zh-CN" sz="2400">
                <a:ea typeface="宋体" panose="02010600030101010101" pitchFamily="2" charset="-122"/>
              </a:rPr>
              <a:t>字。</a:t>
            </a:r>
          </a:p>
          <a:p>
            <a:r>
              <a:rPr lang="zh-CN" altLang="zh-CN" sz="2800">
                <a:ea typeface="宋体" panose="02010600030101010101" pitchFamily="2" charset="-122"/>
              </a:rPr>
              <a:t>二</a:t>
            </a:r>
            <a:r>
              <a:rPr lang="zh-CN" altLang="zh-CN" sz="2800" b="1">
                <a:ea typeface="宋体" panose="02010600030101010101" pitchFamily="2" charset="-122"/>
              </a:rPr>
              <a:t>、主题形成</a:t>
            </a:r>
            <a:endParaRPr lang="zh-CN" altLang="zh-CN" sz="2800">
              <a:ea typeface="宋体" panose="02010600030101010101" pitchFamily="2" charset="-122"/>
            </a:endParaRPr>
          </a:p>
          <a:p>
            <a:r>
              <a:rPr lang="en-US" altLang="zh-CN" sz="2400">
                <a:ea typeface="宋体" panose="02010600030101010101" pitchFamily="2" charset="-122"/>
              </a:rPr>
              <a:t>1</a:t>
            </a:r>
            <a:r>
              <a:rPr lang="zh-CN" altLang="zh-CN" sz="2400">
                <a:ea typeface="宋体" panose="02010600030101010101" pitchFamily="2" charset="-122"/>
              </a:rPr>
              <a:t>、从掌握的大量信息材料中提炼；</a:t>
            </a:r>
            <a:endParaRPr lang="en-US" altLang="zh-CN" sz="2400">
              <a:ea typeface="宋体" panose="02010600030101010101" pitchFamily="2" charset="-122"/>
            </a:endParaRPr>
          </a:p>
          <a:p>
            <a:r>
              <a:rPr lang="en-US" altLang="zh-CN" sz="2400">
                <a:ea typeface="宋体" panose="02010600030101010101" pitchFamily="2" charset="-122"/>
              </a:rPr>
              <a:t>2</a:t>
            </a:r>
            <a:r>
              <a:rPr lang="zh-CN" altLang="zh-CN" sz="2400">
                <a:ea typeface="宋体" panose="02010600030101010101" pitchFamily="2" charset="-122"/>
              </a:rPr>
              <a:t>、以上级党委、政府工作要点和领导要求为依据，确定主题，再围绕这一主题收集材料。</a:t>
            </a:r>
          </a:p>
          <a:p>
            <a:endParaRPr lang="zh-CN" altLang="en-US">
              <a:ea typeface="宋体" panose="02010600030101010101" pitchFamily="2" charset="-122"/>
            </a:endParaRPr>
          </a:p>
        </p:txBody>
      </p:sp>
    </p:spTree>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AEAEA0-9C33-413F-AFE8-8381C9672EB0}"/>
              </a:ext>
            </a:extLst>
          </p:cNvPr>
          <p:cNvSpPr>
            <a:spLocks noGrp="1"/>
          </p:cNvSpPr>
          <p:nvPr>
            <p:ph type="title"/>
          </p:nvPr>
        </p:nvSpPr>
        <p:spPr/>
        <p:txBody>
          <a:bodyPr/>
          <a:lstStyle/>
          <a:p>
            <a:pPr>
              <a:defRPr/>
            </a:pPr>
            <a:endParaRPr lang="zh-CN" altLang="en-US">
              <a:ea typeface="宋体" pitchFamily="2" charset="-122"/>
            </a:endParaRPr>
          </a:p>
        </p:txBody>
      </p:sp>
      <p:sp>
        <p:nvSpPr>
          <p:cNvPr id="23555" name="内容占位符 2">
            <a:extLst>
              <a:ext uri="{FF2B5EF4-FFF2-40B4-BE49-F238E27FC236}">
                <a16:creationId xmlns:a16="http://schemas.microsoft.com/office/drawing/2014/main" id="{B7F82CB4-304C-4B4B-862D-5E178295AE62}"/>
              </a:ext>
            </a:extLst>
          </p:cNvPr>
          <p:cNvSpPr>
            <a:spLocks noGrp="1"/>
          </p:cNvSpPr>
          <p:nvPr>
            <p:ph idx="1"/>
          </p:nvPr>
        </p:nvSpPr>
        <p:spPr>
          <a:xfrm>
            <a:off x="457200" y="1295400"/>
            <a:ext cx="8229600" cy="5257800"/>
          </a:xfrm>
        </p:spPr>
        <p:txBody>
          <a:bodyPr/>
          <a:lstStyle/>
          <a:p>
            <a:r>
              <a:rPr lang="zh-CN" altLang="zh-CN" sz="2400" b="1">
                <a:ea typeface="宋体" panose="02010600030101010101" pitchFamily="2" charset="-122"/>
              </a:rPr>
              <a:t>三、结构分析</a:t>
            </a:r>
            <a:endParaRPr lang="zh-CN" altLang="zh-CN" sz="2400">
              <a:ea typeface="宋体" panose="02010600030101010101" pitchFamily="2" charset="-122"/>
            </a:endParaRPr>
          </a:p>
          <a:p>
            <a:r>
              <a:rPr lang="zh-CN" altLang="zh-CN" sz="2400" b="1">
                <a:ea typeface="宋体" panose="02010600030101010101" pitchFamily="2" charset="-122"/>
              </a:rPr>
              <a:t>（一）标题</a:t>
            </a:r>
            <a:r>
              <a:rPr lang="zh-CN" altLang="zh-CN" sz="2400">
                <a:ea typeface="宋体" panose="02010600030101010101" pitchFamily="2" charset="-122"/>
              </a:rPr>
              <a:t>（题目）</a:t>
            </a:r>
          </a:p>
          <a:p>
            <a:r>
              <a:rPr lang="en-US" altLang="zh-CN" sz="2400" b="1">
                <a:ea typeface="宋体" panose="02010600030101010101" pitchFamily="2" charset="-122"/>
              </a:rPr>
              <a:t>1</a:t>
            </a:r>
            <a:r>
              <a:rPr lang="zh-CN" altLang="zh-CN" sz="2400" b="1">
                <a:ea typeface="宋体" panose="02010600030101010101" pitchFamily="2" charset="-122"/>
              </a:rPr>
              <a:t>、要求：</a:t>
            </a:r>
            <a:r>
              <a:rPr lang="zh-CN" altLang="zh-CN" sz="2000">
                <a:ea typeface="宋体" panose="02010600030101010101" pitchFamily="2" charset="-122"/>
              </a:rPr>
              <a:t>小题目出大成果；醒目能吸引人；能统领全篇。</a:t>
            </a:r>
          </a:p>
          <a:p>
            <a:r>
              <a:rPr lang="en-US" altLang="zh-CN" sz="2400" b="1">
                <a:ea typeface="宋体" panose="02010600030101010101" pitchFamily="2" charset="-122"/>
              </a:rPr>
              <a:t>2</a:t>
            </a:r>
            <a:r>
              <a:rPr lang="zh-CN" altLang="zh-CN" sz="2400" b="1">
                <a:ea typeface="宋体" panose="02010600030101010101" pitchFamily="2" charset="-122"/>
              </a:rPr>
              <a:t>、方法：</a:t>
            </a:r>
            <a:r>
              <a:rPr lang="zh-CN" altLang="zh-CN" sz="2000">
                <a:ea typeface="宋体" panose="02010600030101010101" pitchFamily="2" charset="-122"/>
              </a:rPr>
              <a:t>从全文提炼，能点明主题，一定要反复修改。</a:t>
            </a:r>
          </a:p>
          <a:p>
            <a:r>
              <a:rPr lang="en-US" altLang="zh-CN" sz="2400" b="1">
                <a:ea typeface="宋体" panose="02010600030101010101" pitchFamily="2" charset="-122"/>
              </a:rPr>
              <a:t>3</a:t>
            </a:r>
            <a:r>
              <a:rPr lang="zh-CN" altLang="zh-CN" sz="2400" b="1">
                <a:ea typeface="宋体" panose="02010600030101010101" pitchFamily="2" charset="-122"/>
              </a:rPr>
              <a:t>、常用格式：</a:t>
            </a:r>
            <a:endParaRPr lang="zh-CN" altLang="zh-CN" sz="2400">
              <a:ea typeface="宋体" panose="02010600030101010101" pitchFamily="2" charset="-122"/>
            </a:endParaRPr>
          </a:p>
          <a:p>
            <a:r>
              <a:rPr lang="zh-CN" altLang="zh-CN" sz="2400" b="1">
                <a:ea typeface="宋体" panose="02010600030101010101" pitchFamily="2" charset="-122"/>
              </a:rPr>
              <a:t>（</a:t>
            </a:r>
            <a:r>
              <a:rPr lang="en-US" altLang="zh-CN" sz="2400" b="1">
                <a:ea typeface="宋体" panose="02010600030101010101" pitchFamily="2" charset="-122"/>
              </a:rPr>
              <a:t>1</a:t>
            </a:r>
            <a:r>
              <a:rPr lang="zh-CN" altLang="zh-CN" sz="2400" b="1">
                <a:ea typeface="宋体" panose="02010600030101010101" pitchFamily="2" charset="-122"/>
              </a:rPr>
              <a:t>）问题类：</a:t>
            </a:r>
            <a:r>
              <a:rPr lang="zh-CN" altLang="zh-CN" sz="2000">
                <a:ea typeface="宋体" panose="02010600030101010101" pitchFamily="2" charset="-122"/>
              </a:rPr>
              <a:t>（谨防、警惕</a:t>
            </a:r>
            <a:r>
              <a:rPr lang="en-US" altLang="zh-CN" sz="2000">
                <a:ea typeface="宋体" panose="02010600030101010101" pitchFamily="2" charset="-122"/>
              </a:rPr>
              <a:t>.. ..</a:t>
            </a:r>
            <a:r>
              <a:rPr lang="zh-CN" altLang="zh-CN" sz="2000">
                <a:ea typeface="宋体" panose="02010600030101010101" pitchFamily="2" charset="-122"/>
              </a:rPr>
              <a:t>存在、面临</a:t>
            </a:r>
            <a:r>
              <a:rPr lang="en-US" altLang="zh-CN" sz="2000">
                <a:ea typeface="宋体" panose="02010600030101010101" pitchFamily="2" charset="-122"/>
              </a:rPr>
              <a:t>..</a:t>
            </a:r>
            <a:r>
              <a:rPr lang="zh-CN" altLang="zh-CN" sz="2000">
                <a:ea typeface="宋体" panose="02010600030101010101" pitchFamily="2" charset="-122"/>
              </a:rPr>
              <a:t>问题</a:t>
            </a:r>
            <a:r>
              <a:rPr lang="en-US" altLang="zh-CN" sz="2000">
                <a:ea typeface="宋体" panose="02010600030101010101" pitchFamily="2" charset="-122"/>
              </a:rPr>
              <a:t> ..</a:t>
            </a:r>
            <a:r>
              <a:rPr lang="zh-CN" altLang="zh-CN" sz="2000">
                <a:ea typeface="宋体" panose="02010600030101010101" pitchFamily="2" charset="-122"/>
              </a:rPr>
              <a:t>问题</a:t>
            </a:r>
            <a:r>
              <a:rPr lang="en-US" altLang="zh-CN" sz="2000">
                <a:ea typeface="宋体" panose="02010600030101010101" pitchFamily="2" charset="-122"/>
              </a:rPr>
              <a:t>..</a:t>
            </a:r>
            <a:r>
              <a:rPr lang="zh-CN" altLang="zh-CN" sz="2000">
                <a:ea typeface="宋体" panose="02010600030101010101" pitchFamily="2" charset="-122"/>
              </a:rPr>
              <a:t>值得关注、不容忽视）</a:t>
            </a:r>
          </a:p>
          <a:p>
            <a:r>
              <a:rPr lang="zh-CN" altLang="zh-CN" sz="2400" b="1">
                <a:ea typeface="宋体" panose="02010600030101010101" pitchFamily="2" charset="-122"/>
              </a:rPr>
              <a:t>（</a:t>
            </a:r>
            <a:r>
              <a:rPr lang="en-US" altLang="zh-CN" sz="2400" b="1">
                <a:ea typeface="宋体" panose="02010600030101010101" pitchFamily="2" charset="-122"/>
              </a:rPr>
              <a:t>2</a:t>
            </a:r>
            <a:r>
              <a:rPr lang="zh-CN" altLang="zh-CN" sz="2400" b="1">
                <a:ea typeface="宋体" panose="02010600030101010101" pitchFamily="2" charset="-122"/>
              </a:rPr>
              <a:t>）经验类：</a:t>
            </a:r>
            <a:r>
              <a:rPr lang="zh-CN" altLang="zh-CN" sz="2000">
                <a:ea typeface="宋体" panose="02010600030101010101" pitchFamily="2" charset="-122"/>
              </a:rPr>
              <a:t>（主语）…（建立、实施、试行、规范）…（宾语）</a:t>
            </a:r>
          </a:p>
          <a:p>
            <a:r>
              <a:rPr lang="zh-CN" altLang="zh-CN" sz="2400" b="1">
                <a:ea typeface="宋体" panose="02010600030101010101" pitchFamily="2" charset="-122"/>
              </a:rPr>
              <a:t>（</a:t>
            </a:r>
            <a:r>
              <a:rPr lang="en-US" altLang="zh-CN" sz="2400" b="1">
                <a:ea typeface="宋体" panose="02010600030101010101" pitchFamily="2" charset="-122"/>
              </a:rPr>
              <a:t>3</a:t>
            </a:r>
            <a:r>
              <a:rPr lang="zh-CN" altLang="zh-CN" sz="2400" b="1">
                <a:ea typeface="宋体" panose="02010600030101010101" pitchFamily="2" charset="-122"/>
              </a:rPr>
              <a:t>）建议类</a:t>
            </a:r>
            <a:r>
              <a:rPr lang="zh-CN" altLang="zh-CN" sz="2000" b="1">
                <a:ea typeface="宋体" panose="02010600030101010101" pitchFamily="2" charset="-122"/>
              </a:rPr>
              <a:t>：</a:t>
            </a:r>
            <a:r>
              <a:rPr lang="zh-CN" altLang="zh-CN" sz="2000">
                <a:ea typeface="宋体" panose="02010600030101010101" pitchFamily="2" charset="-122"/>
              </a:rPr>
              <a:t>（对…的</a:t>
            </a:r>
            <a:r>
              <a:rPr lang="en-US" altLang="zh-CN" sz="2000">
                <a:ea typeface="宋体" panose="02010600030101010101" pitchFamily="2" charset="-122"/>
              </a:rPr>
              <a:t>…</a:t>
            </a:r>
            <a:r>
              <a:rPr lang="zh-CN" altLang="zh-CN" sz="2000">
                <a:ea typeface="宋体" panose="02010600030101010101" pitchFamily="2" charset="-122"/>
              </a:rPr>
              <a:t>建议、建议</a:t>
            </a:r>
            <a:r>
              <a:rPr lang="en-US" altLang="zh-CN" sz="2000">
                <a:ea typeface="宋体" panose="02010600030101010101" pitchFamily="2" charset="-122"/>
              </a:rPr>
              <a:t>…. </a:t>
            </a:r>
            <a:r>
              <a:rPr lang="zh-CN" altLang="zh-CN" sz="2000">
                <a:ea typeface="宋体" panose="02010600030101010101" pitchFamily="2" charset="-122"/>
              </a:rPr>
              <a:t>）</a:t>
            </a:r>
          </a:p>
          <a:p>
            <a:r>
              <a:rPr lang="zh-CN" altLang="zh-CN" sz="2400" b="1">
                <a:ea typeface="宋体" panose="02010600030101010101" pitchFamily="2" charset="-122"/>
              </a:rPr>
              <a:t>（</a:t>
            </a:r>
            <a:r>
              <a:rPr lang="en-US" altLang="zh-CN" sz="2400" b="1">
                <a:ea typeface="宋体" panose="02010600030101010101" pitchFamily="2" charset="-122"/>
              </a:rPr>
              <a:t>4</a:t>
            </a:r>
            <a:r>
              <a:rPr lang="zh-CN" altLang="zh-CN" sz="2400" b="1">
                <a:ea typeface="宋体" panose="02010600030101010101" pitchFamily="2" charset="-122"/>
              </a:rPr>
              <a:t>）综述类</a:t>
            </a:r>
            <a:r>
              <a:rPr lang="zh-CN" altLang="zh-CN" sz="2000" b="1">
                <a:ea typeface="宋体" panose="02010600030101010101" pitchFamily="2" charset="-122"/>
              </a:rPr>
              <a:t>：</a:t>
            </a:r>
            <a:r>
              <a:rPr lang="zh-CN" altLang="zh-CN" sz="2000">
                <a:ea typeface="宋体" panose="02010600030101010101" pitchFamily="2" charset="-122"/>
              </a:rPr>
              <a:t>…问题的特点、原因、分析、状况…</a:t>
            </a:r>
          </a:p>
          <a:p>
            <a:endParaRPr lang="zh-CN" altLang="en-US">
              <a:ea typeface="宋体" panose="02010600030101010101" pitchFamily="2" charset="-122"/>
            </a:endParaRPr>
          </a:p>
        </p:txBody>
      </p:sp>
    </p:spTree>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1CE99D-783E-41F4-995D-263E94E6A81D}"/>
              </a:ext>
            </a:extLst>
          </p:cNvPr>
          <p:cNvSpPr>
            <a:spLocks noGrp="1"/>
          </p:cNvSpPr>
          <p:nvPr>
            <p:ph type="title"/>
          </p:nvPr>
        </p:nvSpPr>
        <p:spPr/>
        <p:txBody>
          <a:bodyPr/>
          <a:lstStyle/>
          <a:p>
            <a:pPr>
              <a:defRPr/>
            </a:pPr>
            <a:endParaRPr lang="zh-CN" altLang="en-US">
              <a:ea typeface="宋体" pitchFamily="2" charset="-122"/>
            </a:endParaRPr>
          </a:p>
        </p:txBody>
      </p:sp>
      <p:sp>
        <p:nvSpPr>
          <p:cNvPr id="24579" name="内容占位符 2">
            <a:extLst>
              <a:ext uri="{FF2B5EF4-FFF2-40B4-BE49-F238E27FC236}">
                <a16:creationId xmlns:a16="http://schemas.microsoft.com/office/drawing/2014/main" id="{567DF3A5-C3A3-4F3F-9368-66F1D4628DA7}"/>
              </a:ext>
            </a:extLst>
          </p:cNvPr>
          <p:cNvSpPr>
            <a:spLocks noGrp="1"/>
          </p:cNvSpPr>
          <p:nvPr>
            <p:ph idx="1"/>
          </p:nvPr>
        </p:nvSpPr>
        <p:spPr/>
        <p:txBody>
          <a:bodyPr/>
          <a:lstStyle/>
          <a:p>
            <a:r>
              <a:rPr lang="zh-CN" altLang="zh-CN" sz="2800" b="1">
                <a:ea typeface="宋体" panose="02010600030101010101" pitchFamily="2" charset="-122"/>
              </a:rPr>
              <a:t>（二）导语（</a:t>
            </a:r>
            <a:r>
              <a:rPr lang="zh-CN" altLang="zh-CN" sz="2800">
                <a:ea typeface="宋体" panose="02010600030101010101" pitchFamily="2" charset="-122"/>
              </a:rPr>
              <a:t>信息开头的第一自然段或第一句话</a:t>
            </a:r>
            <a:r>
              <a:rPr lang="zh-CN" altLang="zh-CN" sz="2800" b="1">
                <a:ea typeface="宋体" panose="02010600030101010101" pitchFamily="2" charset="-122"/>
              </a:rPr>
              <a:t>）：</a:t>
            </a:r>
            <a:endParaRPr lang="zh-CN" altLang="zh-CN" sz="2800">
              <a:ea typeface="宋体" panose="02010600030101010101" pitchFamily="2" charset="-122"/>
            </a:endParaRPr>
          </a:p>
          <a:p>
            <a:r>
              <a:rPr lang="en-US" altLang="zh-CN" sz="2400">
                <a:ea typeface="宋体" panose="02010600030101010101" pitchFamily="2" charset="-122"/>
              </a:rPr>
              <a:t>1</a:t>
            </a:r>
            <a:r>
              <a:rPr lang="zh-CN" altLang="zh-CN" sz="2400">
                <a:ea typeface="宋体" panose="02010600030101010101" pitchFamily="2" charset="-122"/>
              </a:rPr>
              <a:t>、用最简要的话揭示主题（根据、动机、背景、基本观点等）；</a:t>
            </a:r>
          </a:p>
          <a:p>
            <a:r>
              <a:rPr lang="en-US" altLang="zh-CN" sz="2400">
                <a:ea typeface="宋体" panose="02010600030101010101" pitchFamily="2" charset="-122"/>
              </a:rPr>
              <a:t>2</a:t>
            </a:r>
            <a:r>
              <a:rPr lang="zh-CN" altLang="zh-CN" sz="2400">
                <a:ea typeface="宋体" panose="02010600030101010101" pitchFamily="2" charset="-122"/>
              </a:rPr>
              <a:t>、能够唤起读者注意、产生共鸣、引导其向下看；</a:t>
            </a:r>
          </a:p>
          <a:p>
            <a:r>
              <a:rPr lang="en-US" altLang="zh-CN" sz="2400">
                <a:ea typeface="宋体" panose="02010600030101010101" pitchFamily="2" charset="-122"/>
              </a:rPr>
              <a:t>3</a:t>
            </a:r>
            <a:r>
              <a:rPr lang="zh-CN" altLang="zh-CN" sz="2400">
                <a:ea typeface="宋体" panose="02010600030101010101" pitchFamily="2" charset="-122"/>
              </a:rPr>
              <a:t>、要为主题找到落脚点、归宿。</a:t>
            </a:r>
          </a:p>
          <a:p>
            <a:endParaRPr lang="zh-CN" altLang="en-US">
              <a:ea typeface="宋体" panose="02010600030101010101" pitchFamily="2" charset="-122"/>
            </a:endParaRPr>
          </a:p>
        </p:txBody>
      </p:sp>
    </p:spTree>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9A8B80-150F-4C8E-9C60-2548F02587FC}"/>
              </a:ext>
            </a:extLst>
          </p:cNvPr>
          <p:cNvSpPr>
            <a:spLocks noGrp="1"/>
          </p:cNvSpPr>
          <p:nvPr>
            <p:ph type="title"/>
          </p:nvPr>
        </p:nvSpPr>
        <p:spPr/>
        <p:txBody>
          <a:bodyPr/>
          <a:lstStyle/>
          <a:p>
            <a:pPr>
              <a:defRPr/>
            </a:pPr>
            <a:endParaRPr lang="zh-CN" altLang="en-US">
              <a:ea typeface="宋体" pitchFamily="2" charset="-122"/>
            </a:endParaRPr>
          </a:p>
        </p:txBody>
      </p:sp>
      <p:sp>
        <p:nvSpPr>
          <p:cNvPr id="25603" name="内容占位符 2">
            <a:extLst>
              <a:ext uri="{FF2B5EF4-FFF2-40B4-BE49-F238E27FC236}">
                <a16:creationId xmlns:a16="http://schemas.microsoft.com/office/drawing/2014/main" id="{7953990A-AFFD-4112-BFD8-DD5CFD887396}"/>
              </a:ext>
            </a:extLst>
          </p:cNvPr>
          <p:cNvSpPr>
            <a:spLocks noGrp="1"/>
          </p:cNvSpPr>
          <p:nvPr>
            <p:ph idx="1"/>
          </p:nvPr>
        </p:nvSpPr>
        <p:spPr/>
        <p:txBody>
          <a:bodyPr/>
          <a:lstStyle/>
          <a:p>
            <a:r>
              <a:rPr lang="zh-CN" altLang="zh-CN" b="1">
                <a:ea typeface="宋体" panose="02010600030101010101" pitchFamily="2" charset="-122"/>
              </a:rPr>
              <a:t>（三）主体：</a:t>
            </a:r>
            <a:endParaRPr lang="zh-CN" altLang="zh-CN">
              <a:ea typeface="宋体" panose="02010600030101010101" pitchFamily="2" charset="-122"/>
            </a:endParaRPr>
          </a:p>
          <a:p>
            <a:r>
              <a:rPr lang="zh-CN" altLang="zh-CN" sz="2800">
                <a:ea typeface="宋体" panose="02010600030101010101" pitchFamily="2" charset="-122"/>
              </a:rPr>
              <a:t>在导语之后，用充分的事实材料（数据、典型事例）把导语中所概括的内容，提出的问题或结论，加以详尽地展开进行阐述，体现主题；</a:t>
            </a:r>
            <a:br>
              <a:rPr lang="en-US" altLang="zh-CN" sz="2800">
                <a:ea typeface="宋体" panose="02010600030101010101" pitchFamily="2" charset="-122"/>
              </a:rPr>
            </a:br>
            <a:endParaRPr lang="en-US" altLang="zh-CN" sz="2800">
              <a:ea typeface="宋体" panose="02010600030101010101" pitchFamily="2" charset="-122"/>
            </a:endParaRPr>
          </a:p>
          <a:p>
            <a:r>
              <a:rPr lang="en-US" altLang="zh-CN" sz="2800">
                <a:ea typeface="宋体" panose="02010600030101010101" pitchFamily="2" charset="-122"/>
              </a:rPr>
              <a:t>1.</a:t>
            </a:r>
            <a:r>
              <a:rPr lang="zh-CN" altLang="en-US" sz="2800">
                <a:ea typeface="宋体" panose="02010600030101010101" pitchFamily="2" charset="-122"/>
              </a:rPr>
              <a:t>重点表现法：</a:t>
            </a:r>
            <a:r>
              <a:rPr lang="en-US" altLang="zh-CN" sz="2800">
                <a:ea typeface="宋体" panose="02010600030101010101" pitchFamily="2" charset="-122"/>
              </a:rPr>
              <a:t>2.</a:t>
            </a:r>
            <a:r>
              <a:rPr lang="zh-CN" altLang="zh-CN" sz="2800">
                <a:ea typeface="宋体" panose="02010600030101010101" pitchFamily="2" charset="-122"/>
              </a:rPr>
              <a:t>时序表现法： </a:t>
            </a:r>
            <a:r>
              <a:rPr lang="en-US" altLang="zh-CN" sz="2800">
                <a:ea typeface="宋体" panose="02010600030101010101" pitchFamily="2" charset="-122"/>
              </a:rPr>
              <a:t>3.</a:t>
            </a:r>
            <a:r>
              <a:rPr lang="zh-CN" altLang="zh-CN" sz="2800">
                <a:ea typeface="宋体" panose="02010600030101010101" pitchFamily="2" charset="-122"/>
              </a:rPr>
              <a:t>因果表现法： </a:t>
            </a:r>
            <a:r>
              <a:rPr lang="en-US" altLang="zh-CN" sz="2800">
                <a:ea typeface="宋体" panose="02010600030101010101" pitchFamily="2" charset="-122"/>
              </a:rPr>
              <a:t>4.</a:t>
            </a:r>
            <a:r>
              <a:rPr lang="zh-CN" altLang="zh-CN" sz="2800">
                <a:ea typeface="宋体" panose="02010600030101010101" pitchFamily="2" charset="-122"/>
              </a:rPr>
              <a:t>列表现法： </a:t>
            </a:r>
            <a:r>
              <a:rPr lang="en-US" altLang="zh-CN" sz="2800">
                <a:ea typeface="宋体" panose="02010600030101010101" pitchFamily="2" charset="-122"/>
              </a:rPr>
              <a:t>5.</a:t>
            </a:r>
            <a:r>
              <a:rPr lang="zh-CN" altLang="zh-CN" sz="2800">
                <a:ea typeface="宋体" panose="02010600030101010101" pitchFamily="2" charset="-122"/>
              </a:rPr>
              <a:t>分层表现法：</a:t>
            </a:r>
            <a:endParaRPr lang="zh-CN" altLang="en-US" sz="2800">
              <a:ea typeface="宋体" panose="02010600030101010101" pitchFamily="2" charset="-122"/>
            </a:endParaRPr>
          </a:p>
        </p:txBody>
      </p:sp>
    </p:spTree>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1B70EE-1344-4685-98FB-334A4F7A85DF}"/>
              </a:ext>
            </a:extLst>
          </p:cNvPr>
          <p:cNvSpPr>
            <a:spLocks noGrp="1"/>
          </p:cNvSpPr>
          <p:nvPr>
            <p:ph type="title"/>
          </p:nvPr>
        </p:nvSpPr>
        <p:spPr/>
        <p:txBody>
          <a:bodyPr/>
          <a:lstStyle/>
          <a:p>
            <a:pPr>
              <a:defRPr/>
            </a:pPr>
            <a:endParaRPr lang="zh-CN" altLang="en-US">
              <a:ea typeface="宋体" pitchFamily="2" charset="-122"/>
            </a:endParaRPr>
          </a:p>
        </p:txBody>
      </p:sp>
      <p:sp>
        <p:nvSpPr>
          <p:cNvPr id="26627" name="内容占位符 2">
            <a:extLst>
              <a:ext uri="{FF2B5EF4-FFF2-40B4-BE49-F238E27FC236}">
                <a16:creationId xmlns:a16="http://schemas.microsoft.com/office/drawing/2014/main" id="{5CB0EC92-22F4-494C-86C9-56DB5A135277}"/>
              </a:ext>
            </a:extLst>
          </p:cNvPr>
          <p:cNvSpPr>
            <a:spLocks noGrp="1"/>
          </p:cNvSpPr>
          <p:nvPr>
            <p:ph idx="1"/>
          </p:nvPr>
        </p:nvSpPr>
        <p:spPr/>
        <p:txBody>
          <a:bodyPr/>
          <a:lstStyle/>
          <a:p>
            <a:r>
              <a:rPr lang="zh-CN" altLang="zh-CN" sz="2800" b="1">
                <a:ea typeface="宋体" panose="02010600030101010101" pitchFamily="2" charset="-122"/>
              </a:rPr>
              <a:t>（四）结尾：</a:t>
            </a:r>
            <a:endParaRPr lang="zh-CN" altLang="zh-CN" sz="2800">
              <a:ea typeface="宋体" panose="02010600030101010101" pitchFamily="2" charset="-122"/>
            </a:endParaRPr>
          </a:p>
          <a:p>
            <a:r>
              <a:rPr lang="zh-CN" altLang="zh-CN" sz="2000">
                <a:ea typeface="宋体" panose="02010600030101010101" pitchFamily="2" charset="-122"/>
              </a:rPr>
              <a:t>根据内容确定，与导语相呼应，使信息结构完整，逻辑严密，进一步体现主题思想，表明自己的观点。</a:t>
            </a:r>
          </a:p>
          <a:p>
            <a:r>
              <a:rPr lang="en-US" altLang="zh-CN" sz="2400" b="1">
                <a:ea typeface="宋体" panose="02010600030101010101" pitchFamily="2" charset="-122"/>
              </a:rPr>
              <a:t>1</a:t>
            </a:r>
            <a:r>
              <a:rPr lang="zh-CN" altLang="zh-CN" sz="2400" b="1">
                <a:ea typeface="宋体" panose="02010600030101010101" pitchFamily="2" charset="-122"/>
              </a:rPr>
              <a:t>、小结性结尾。</a:t>
            </a:r>
            <a:r>
              <a:rPr lang="zh-CN" altLang="zh-CN" sz="2000">
                <a:ea typeface="宋体" panose="02010600030101010101" pitchFamily="2" charset="-122"/>
              </a:rPr>
              <a:t>对信息反映的内容加以概括、小结，使读者更加明确信息的目的，加深印象。</a:t>
            </a:r>
          </a:p>
          <a:p>
            <a:r>
              <a:rPr lang="en-US" altLang="zh-CN" sz="2400" b="1">
                <a:ea typeface="宋体" panose="02010600030101010101" pitchFamily="2" charset="-122"/>
              </a:rPr>
              <a:t>2</a:t>
            </a:r>
            <a:r>
              <a:rPr lang="zh-CN" altLang="zh-CN" sz="2400" b="1">
                <a:ea typeface="宋体" panose="02010600030101010101" pitchFamily="2" charset="-122"/>
              </a:rPr>
              <a:t>、指向性结尾。</a:t>
            </a:r>
            <a:r>
              <a:rPr lang="zh-CN" altLang="zh-CN" sz="2000">
                <a:ea typeface="宋体" panose="02010600030101010101" pitchFamily="2" charset="-122"/>
              </a:rPr>
              <a:t>指明信息反映的问题，发展的趋向，引起读者关注。</a:t>
            </a:r>
          </a:p>
          <a:p>
            <a:r>
              <a:rPr lang="en-US" altLang="zh-CN" sz="2400" b="1">
                <a:ea typeface="宋体" panose="02010600030101010101" pitchFamily="2" charset="-122"/>
              </a:rPr>
              <a:t>3</a:t>
            </a:r>
            <a:r>
              <a:rPr lang="zh-CN" altLang="zh-CN" sz="2400" b="1">
                <a:ea typeface="宋体" panose="02010600030101010101" pitchFamily="2" charset="-122"/>
              </a:rPr>
              <a:t>、评论性结尾。</a:t>
            </a:r>
            <a:r>
              <a:rPr lang="zh-CN" altLang="zh-CN" sz="2000">
                <a:ea typeface="宋体" panose="02010600030101010101" pitchFamily="2" charset="-122"/>
              </a:rPr>
              <a:t>对信息反映的问题加以评论，表明立场、观点，帮助读者尽快把握信息的本质，特别是反映问题或预测性信息，在结尾时进行评论，强调解决问题的重要性。</a:t>
            </a:r>
          </a:p>
          <a:p>
            <a:endParaRPr lang="zh-CN" altLang="en-US">
              <a:ea typeface="宋体" panose="02010600030101010101" pitchFamily="2" charset="-122"/>
            </a:endParaRPr>
          </a:p>
        </p:txBody>
      </p:sp>
    </p:spTree>
  </p:cSld>
  <p:clrMapOvr>
    <a:masterClrMapping/>
  </p:clrMapOvr>
  <p:transition spd="slow">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CDE859-DF1C-470B-9C9D-D4CBD03F871E}"/>
              </a:ext>
            </a:extLst>
          </p:cNvPr>
          <p:cNvSpPr>
            <a:spLocks noGrp="1"/>
          </p:cNvSpPr>
          <p:nvPr>
            <p:ph type="title"/>
          </p:nvPr>
        </p:nvSpPr>
        <p:spPr/>
        <p:txBody>
          <a:bodyPr/>
          <a:lstStyle/>
          <a:p>
            <a:pPr>
              <a:defRPr/>
            </a:pPr>
            <a:r>
              <a:rPr lang="zh-CN" altLang="zh-CN" sz="3200">
                <a:ea typeface="宋体" pitchFamily="2" charset="-122"/>
              </a:rPr>
              <a:t>四、不同种类信息的写作特点</a:t>
            </a:r>
            <a:endParaRPr lang="zh-CN" altLang="en-US" sz="3200">
              <a:ea typeface="宋体" pitchFamily="2" charset="-122"/>
            </a:endParaRPr>
          </a:p>
        </p:txBody>
      </p:sp>
      <p:sp>
        <p:nvSpPr>
          <p:cNvPr id="27651" name="内容占位符 2">
            <a:extLst>
              <a:ext uri="{FF2B5EF4-FFF2-40B4-BE49-F238E27FC236}">
                <a16:creationId xmlns:a16="http://schemas.microsoft.com/office/drawing/2014/main" id="{B7087B48-51CD-4013-A04E-0598ACF73F2E}"/>
              </a:ext>
            </a:extLst>
          </p:cNvPr>
          <p:cNvSpPr>
            <a:spLocks noGrp="1"/>
          </p:cNvSpPr>
          <p:nvPr>
            <p:ph idx="1"/>
          </p:nvPr>
        </p:nvSpPr>
        <p:spPr/>
        <p:txBody>
          <a:bodyPr/>
          <a:lstStyle/>
          <a:p>
            <a:r>
              <a:rPr lang="en-US" altLang="zh-CN" sz="2000" b="1">
                <a:ea typeface="宋体" panose="02010600030101010101" pitchFamily="2" charset="-122"/>
              </a:rPr>
              <a:t>1</a:t>
            </a:r>
            <a:r>
              <a:rPr lang="zh-CN" altLang="zh-CN" sz="2000" b="1">
                <a:ea typeface="宋体" panose="02010600030101010101" pitchFamily="2" charset="-122"/>
              </a:rPr>
              <a:t>、经验类：</a:t>
            </a:r>
            <a:r>
              <a:rPr lang="zh-CN" altLang="zh-CN" sz="2000">
                <a:ea typeface="宋体" panose="02010600030101010101" pitchFamily="2" charset="-122"/>
              </a:rPr>
              <a:t>有特色、是创新、实践证明具指导（借鉴）意义。</a:t>
            </a:r>
            <a:endParaRPr lang="en-US" altLang="zh-CN" sz="2000">
              <a:ea typeface="宋体" panose="02010600030101010101" pitchFamily="2" charset="-122"/>
            </a:endParaRPr>
          </a:p>
          <a:p>
            <a:r>
              <a:rPr lang="zh-CN" altLang="zh-CN" sz="2000">
                <a:ea typeface="宋体" panose="02010600030101010101" pitchFamily="2" charset="-122"/>
              </a:rPr>
              <a:t>（</a:t>
            </a:r>
            <a:r>
              <a:rPr lang="en-US" altLang="zh-CN" sz="2000">
                <a:ea typeface="宋体" panose="02010600030101010101" pitchFamily="2" charset="-122"/>
              </a:rPr>
              <a:t>1</a:t>
            </a:r>
            <a:r>
              <a:rPr lang="zh-CN" altLang="zh-CN" sz="2000">
                <a:ea typeface="宋体" panose="02010600030101010101" pitchFamily="2" charset="-122"/>
              </a:rPr>
              <a:t>）为了什么：（</a:t>
            </a:r>
            <a:r>
              <a:rPr lang="en-US" altLang="zh-CN" sz="2000">
                <a:ea typeface="宋体" panose="02010600030101010101" pitchFamily="2" charset="-122"/>
              </a:rPr>
              <a:t>2</a:t>
            </a:r>
            <a:r>
              <a:rPr lang="zh-CN" altLang="zh-CN" sz="2000">
                <a:ea typeface="宋体" panose="02010600030101010101" pitchFamily="2" charset="-122"/>
              </a:rPr>
              <a:t>）怎么做的：（</a:t>
            </a:r>
            <a:r>
              <a:rPr lang="en-US" altLang="zh-CN" sz="2000">
                <a:ea typeface="宋体" panose="02010600030101010101" pitchFamily="2" charset="-122"/>
              </a:rPr>
              <a:t>3</a:t>
            </a:r>
            <a:r>
              <a:rPr lang="zh-CN" altLang="zh-CN" sz="2000">
                <a:ea typeface="宋体" panose="02010600030101010101" pitchFamily="2" charset="-122"/>
              </a:rPr>
              <a:t>）解决了什么</a:t>
            </a:r>
            <a:endParaRPr lang="en-US" altLang="zh-CN" sz="2000">
              <a:ea typeface="宋体" panose="02010600030101010101" pitchFamily="2" charset="-122"/>
            </a:endParaRPr>
          </a:p>
          <a:p>
            <a:endParaRPr lang="zh-CN" altLang="zh-CN" sz="2000">
              <a:ea typeface="宋体" panose="02010600030101010101" pitchFamily="2" charset="-122"/>
            </a:endParaRPr>
          </a:p>
          <a:p>
            <a:r>
              <a:rPr lang="en-US" altLang="zh-CN" sz="2000" b="1">
                <a:ea typeface="宋体" panose="02010600030101010101" pitchFamily="2" charset="-122"/>
              </a:rPr>
              <a:t>2</a:t>
            </a:r>
            <a:r>
              <a:rPr lang="zh-CN" altLang="zh-CN" sz="2000" b="1">
                <a:ea typeface="宋体" panose="02010600030101010101" pitchFamily="2" charset="-122"/>
              </a:rPr>
              <a:t>、问题类：</a:t>
            </a:r>
            <a:r>
              <a:rPr lang="zh-CN" altLang="zh-CN" sz="2000">
                <a:ea typeface="宋体" panose="02010600030101010101" pitchFamily="2" charset="-122"/>
              </a:rPr>
              <a:t>抓具苗头性、倾向性、前瞻性、危害性的问题（</a:t>
            </a:r>
            <a:endParaRPr lang="en-US" altLang="zh-CN" sz="2000">
              <a:ea typeface="宋体" panose="02010600030101010101" pitchFamily="2" charset="-122"/>
            </a:endParaRPr>
          </a:p>
          <a:p>
            <a:r>
              <a:rPr lang="en-US" altLang="zh-CN" sz="2000">
                <a:ea typeface="宋体" panose="02010600030101010101" pitchFamily="2" charset="-122"/>
              </a:rPr>
              <a:t>1</a:t>
            </a:r>
            <a:r>
              <a:rPr lang="zh-CN" altLang="zh-CN" sz="2000">
                <a:ea typeface="宋体" panose="02010600030101010101" pitchFamily="2" charset="-122"/>
              </a:rPr>
              <a:t>）表现形式：（</a:t>
            </a:r>
            <a:r>
              <a:rPr lang="en-US" altLang="zh-CN" sz="2000">
                <a:ea typeface="宋体" panose="02010600030101010101" pitchFamily="2" charset="-122"/>
              </a:rPr>
              <a:t>2</a:t>
            </a:r>
            <a:r>
              <a:rPr lang="zh-CN" altLang="zh-CN" sz="2000">
                <a:ea typeface="宋体" panose="02010600030101010101" pitchFamily="2" charset="-122"/>
              </a:rPr>
              <a:t>）成因分析：（</a:t>
            </a:r>
            <a:r>
              <a:rPr lang="en-US" altLang="zh-CN" sz="2000">
                <a:ea typeface="宋体" panose="02010600030101010101" pitchFamily="2" charset="-122"/>
              </a:rPr>
              <a:t>3</a:t>
            </a:r>
            <a:r>
              <a:rPr lang="zh-CN" altLang="zh-CN" sz="2000">
                <a:ea typeface="宋体" panose="02010600030101010101" pitchFamily="2" charset="-122"/>
              </a:rPr>
              <a:t>）对策建议： </a:t>
            </a:r>
            <a:endParaRPr lang="en-US" altLang="zh-CN" sz="2000">
              <a:ea typeface="宋体" panose="02010600030101010101" pitchFamily="2" charset="-122"/>
            </a:endParaRPr>
          </a:p>
          <a:p>
            <a:endParaRPr lang="zh-CN" altLang="zh-CN" sz="2000">
              <a:ea typeface="宋体" panose="02010600030101010101" pitchFamily="2" charset="-122"/>
            </a:endParaRPr>
          </a:p>
          <a:p>
            <a:r>
              <a:rPr lang="en-US" altLang="zh-CN" sz="2000" b="1">
                <a:ea typeface="宋体" panose="02010600030101010101" pitchFamily="2" charset="-122"/>
              </a:rPr>
              <a:t>3</a:t>
            </a:r>
            <a:r>
              <a:rPr lang="zh-CN" altLang="zh-CN" sz="2000" b="1">
                <a:ea typeface="宋体" panose="02010600030101010101" pitchFamily="2" charset="-122"/>
              </a:rPr>
              <a:t>、建议类：</a:t>
            </a:r>
            <a:r>
              <a:rPr lang="zh-CN" altLang="zh-CN" sz="2000">
                <a:ea typeface="宋体" panose="02010600030101010101" pitchFamily="2" charset="-122"/>
              </a:rPr>
              <a:t>所提建议要具体、可行、有可操作性、容易实现； </a:t>
            </a:r>
            <a:endParaRPr lang="en-US" altLang="zh-CN" sz="2000">
              <a:ea typeface="宋体" panose="02010600030101010101" pitchFamily="2" charset="-122"/>
            </a:endParaRPr>
          </a:p>
          <a:p>
            <a:endParaRPr lang="zh-CN" altLang="zh-CN" sz="2000">
              <a:ea typeface="宋体" panose="02010600030101010101" pitchFamily="2" charset="-122"/>
            </a:endParaRPr>
          </a:p>
          <a:p>
            <a:r>
              <a:rPr lang="en-US" altLang="zh-CN" sz="2000" b="1">
                <a:ea typeface="宋体" panose="02010600030101010101" pitchFamily="2" charset="-122"/>
              </a:rPr>
              <a:t>4</a:t>
            </a:r>
            <a:r>
              <a:rPr lang="zh-CN" altLang="zh-CN" sz="2000" b="1">
                <a:ea typeface="宋体" panose="02010600030101010101" pitchFamily="2" charset="-122"/>
              </a:rPr>
              <a:t>、综合类：</a:t>
            </a:r>
            <a:r>
              <a:rPr lang="zh-CN" altLang="zh-CN" sz="2000">
                <a:ea typeface="宋体" panose="02010600030101010101" pitchFamily="2" charset="-122"/>
              </a:rPr>
              <a:t>熟悉情况的基础上－本行业、本职工作去写；</a:t>
            </a:r>
            <a:endParaRPr lang="en-US" altLang="zh-CN" sz="2000">
              <a:ea typeface="宋体" panose="02010600030101010101" pitchFamily="2" charset="-122"/>
            </a:endParaRPr>
          </a:p>
          <a:p>
            <a:endParaRPr lang="zh-CN" altLang="zh-CN" sz="2000">
              <a:ea typeface="宋体" panose="02010600030101010101" pitchFamily="2" charset="-122"/>
            </a:endParaRPr>
          </a:p>
          <a:p>
            <a:r>
              <a:rPr lang="en-US" altLang="zh-CN" sz="2000" b="1">
                <a:ea typeface="宋体" panose="02010600030101010101" pitchFamily="2" charset="-122"/>
              </a:rPr>
              <a:t>5</a:t>
            </a:r>
            <a:r>
              <a:rPr lang="zh-CN" altLang="zh-CN" sz="2000" b="1">
                <a:ea typeface="宋体" panose="02010600030101010101" pitchFamily="2" charset="-122"/>
              </a:rPr>
              <a:t>、典型案例：</a:t>
            </a:r>
            <a:r>
              <a:rPr lang="zh-CN" altLang="zh-CN" sz="2000">
                <a:ea typeface="宋体" panose="02010600030101010101" pitchFamily="2" charset="-122"/>
              </a:rPr>
              <a:t>重点领域发生的；处理恰当到位；情节性质说清。</a:t>
            </a:r>
          </a:p>
          <a:p>
            <a:endParaRPr lang="zh-CN" altLang="en-US">
              <a:ea typeface="宋体" panose="02010600030101010101" pitchFamily="2" charset="-122"/>
            </a:endParaRPr>
          </a:p>
        </p:txBody>
      </p:sp>
    </p:spTree>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BDC2AB-D14D-44D8-866D-B3B18A6EB03A}"/>
              </a:ext>
            </a:extLst>
          </p:cNvPr>
          <p:cNvSpPr>
            <a:spLocks noGrp="1"/>
          </p:cNvSpPr>
          <p:nvPr>
            <p:ph type="title"/>
          </p:nvPr>
        </p:nvSpPr>
        <p:spPr/>
        <p:txBody>
          <a:bodyPr/>
          <a:lstStyle/>
          <a:p>
            <a:pPr>
              <a:defRPr/>
            </a:pPr>
            <a:r>
              <a:rPr lang="zh-CN" altLang="zh-CN" sz="3200">
                <a:ea typeface="宋体" pitchFamily="2" charset="-122"/>
              </a:rPr>
              <a:t>第四部分：调研信息报送重点</a:t>
            </a:r>
            <a:endParaRPr lang="zh-CN" altLang="en-US" sz="3200">
              <a:ea typeface="宋体" pitchFamily="2" charset="-122"/>
            </a:endParaRPr>
          </a:p>
        </p:txBody>
      </p:sp>
      <p:sp>
        <p:nvSpPr>
          <p:cNvPr id="28675" name="内容占位符 2">
            <a:extLst>
              <a:ext uri="{FF2B5EF4-FFF2-40B4-BE49-F238E27FC236}">
                <a16:creationId xmlns:a16="http://schemas.microsoft.com/office/drawing/2014/main" id="{477662EB-337B-46AA-9583-D8534E98BE4A}"/>
              </a:ext>
            </a:extLst>
          </p:cNvPr>
          <p:cNvSpPr>
            <a:spLocks noGrp="1"/>
          </p:cNvSpPr>
          <p:nvPr>
            <p:ph idx="1"/>
          </p:nvPr>
        </p:nvSpPr>
        <p:spPr>
          <a:xfrm>
            <a:off x="457200" y="1371600"/>
            <a:ext cx="8229600" cy="4953000"/>
          </a:xfrm>
        </p:spPr>
        <p:txBody>
          <a:bodyPr/>
          <a:lstStyle/>
          <a:p>
            <a:r>
              <a:rPr lang="zh-CN" altLang="zh-CN" sz="2400" b="1">
                <a:ea typeface="宋体" panose="02010600030101010101" pitchFamily="2" charset="-122"/>
              </a:rPr>
              <a:t>一、基层建设</a:t>
            </a:r>
            <a:endParaRPr lang="zh-CN" altLang="zh-CN" sz="2400">
              <a:ea typeface="宋体" panose="02010600030101010101" pitchFamily="2" charset="-122"/>
            </a:endParaRPr>
          </a:p>
          <a:p>
            <a:r>
              <a:rPr lang="en-US" altLang="zh-CN" sz="2000">
                <a:ea typeface="宋体" panose="02010600030101010101" pitchFamily="2" charset="-122"/>
              </a:rPr>
              <a:t>1</a:t>
            </a:r>
            <a:r>
              <a:rPr lang="zh-CN" altLang="zh-CN" sz="2000">
                <a:ea typeface="宋体" panose="02010600030101010101" pitchFamily="2" charset="-122"/>
              </a:rPr>
              <a:t>、基层反映强烈、损害群众利益、影响稳定的其他问题。</a:t>
            </a:r>
          </a:p>
          <a:p>
            <a:r>
              <a:rPr lang="en-US" altLang="zh-CN" sz="2000">
                <a:ea typeface="宋体" panose="02010600030101010101" pitchFamily="2" charset="-122"/>
              </a:rPr>
              <a:t>2</a:t>
            </a:r>
            <a:r>
              <a:rPr lang="zh-CN" altLang="zh-CN" sz="2000">
                <a:ea typeface="宋体" panose="02010600030101010101" pitchFamily="2" charset="-122"/>
              </a:rPr>
              <a:t>、涉、惠农专项资金落实、监管情况；</a:t>
            </a:r>
          </a:p>
          <a:p>
            <a:r>
              <a:rPr lang="en-US" altLang="zh-CN" sz="2000">
                <a:ea typeface="宋体" panose="02010600030101010101" pitchFamily="2" charset="-122"/>
              </a:rPr>
              <a:t>3</a:t>
            </a:r>
            <a:r>
              <a:rPr lang="zh-CN" altLang="zh-CN" sz="2000">
                <a:ea typeface="宋体" panose="02010600030101010101" pitchFamily="2" charset="-122"/>
              </a:rPr>
              <a:t>、“三资”管理、社区干部管理；</a:t>
            </a:r>
          </a:p>
          <a:p>
            <a:r>
              <a:rPr lang="en-US" altLang="zh-CN" sz="2000">
                <a:ea typeface="宋体" panose="02010600030101010101" pitchFamily="2" charset="-122"/>
              </a:rPr>
              <a:t>4</a:t>
            </a:r>
            <a:r>
              <a:rPr lang="zh-CN" altLang="zh-CN" sz="2000">
                <a:ea typeface="宋体" panose="02010600030101010101" pitchFamily="2" charset="-122"/>
              </a:rPr>
              <a:t>、加强基层民主、提高居民自治能力、管理制度；</a:t>
            </a:r>
          </a:p>
          <a:p>
            <a:r>
              <a:rPr lang="zh-CN" altLang="zh-CN" sz="2400" b="1">
                <a:ea typeface="宋体" panose="02010600030101010101" pitchFamily="2" charset="-122"/>
              </a:rPr>
              <a:t>二、信访稳定问题</a:t>
            </a:r>
            <a:endParaRPr lang="zh-CN" altLang="zh-CN" sz="2400">
              <a:ea typeface="宋体" panose="02010600030101010101" pitchFamily="2" charset="-122"/>
            </a:endParaRPr>
          </a:p>
          <a:p>
            <a:r>
              <a:rPr lang="zh-CN" altLang="zh-CN" sz="2000">
                <a:ea typeface="宋体" panose="02010600030101010101" pitchFamily="2" charset="-122"/>
              </a:rPr>
              <a:t>信访</a:t>
            </a:r>
            <a:r>
              <a:rPr lang="zh-CN" altLang="zh-CN" sz="2000" u="sng">
                <a:ea typeface="宋体" panose="02010600030101010101" pitchFamily="2" charset="-122"/>
              </a:rPr>
              <a:t>特点分析</a:t>
            </a:r>
            <a:r>
              <a:rPr lang="zh-CN" altLang="zh-CN" sz="2000">
                <a:ea typeface="宋体" panose="02010600030101010101" pitchFamily="2" charset="-122"/>
              </a:rPr>
              <a:t>、群众反映</a:t>
            </a:r>
            <a:r>
              <a:rPr lang="zh-CN" altLang="zh-CN" sz="2000" u="sng">
                <a:ea typeface="宋体" panose="02010600030101010101" pitchFamily="2" charset="-122"/>
              </a:rPr>
              <a:t>突出问</a:t>
            </a:r>
            <a:r>
              <a:rPr lang="zh-CN" altLang="zh-CN" sz="2000">
                <a:ea typeface="宋体" panose="02010600030101010101" pitchFamily="2" charset="-122"/>
              </a:rPr>
              <a:t>题（原因分析、对策建议）、加强信访稳定的</a:t>
            </a:r>
            <a:r>
              <a:rPr lang="zh-CN" altLang="zh-CN" sz="2000" u="sng">
                <a:ea typeface="宋体" panose="02010600030101010101" pitchFamily="2" charset="-122"/>
              </a:rPr>
              <a:t>好做法</a:t>
            </a:r>
            <a:r>
              <a:rPr lang="en-US" altLang="zh-CN" sz="2000">
                <a:ea typeface="宋体" panose="02010600030101010101" pitchFamily="2" charset="-122"/>
              </a:rPr>
              <a:t>…</a:t>
            </a:r>
          </a:p>
          <a:p>
            <a:r>
              <a:rPr lang="zh-CN" altLang="zh-CN" sz="2000">
                <a:ea typeface="宋体" panose="02010600030101010101" pitchFamily="2" charset="-122"/>
              </a:rPr>
              <a:t>三</a:t>
            </a:r>
            <a:r>
              <a:rPr lang="zh-CN" altLang="zh-CN" sz="2000" b="1">
                <a:ea typeface="宋体" panose="02010600030101010101" pitchFamily="2" charset="-122"/>
              </a:rPr>
              <a:t>、机关自身建设、作风建设方面。</a:t>
            </a:r>
            <a:endParaRPr lang="zh-CN" altLang="zh-CN" sz="2000">
              <a:ea typeface="宋体" panose="02010600030101010101" pitchFamily="2" charset="-122"/>
            </a:endParaRPr>
          </a:p>
          <a:p>
            <a:r>
              <a:rPr lang="en-US" altLang="zh-CN" sz="2000">
                <a:ea typeface="宋体" panose="02010600030101010101" pitchFamily="2" charset="-122"/>
              </a:rPr>
              <a:t>1</a:t>
            </a:r>
            <a:r>
              <a:rPr lang="zh-CN" altLang="zh-CN" sz="2000">
                <a:ea typeface="宋体" panose="02010600030101010101" pitchFamily="2" charset="-122"/>
              </a:rPr>
              <a:t>、提高工作能力：组织协调、监督检查…</a:t>
            </a:r>
          </a:p>
          <a:p>
            <a:r>
              <a:rPr lang="en-US" altLang="zh-CN" sz="2000">
                <a:ea typeface="宋体" panose="02010600030101010101" pitchFamily="2" charset="-122"/>
              </a:rPr>
              <a:t>2</a:t>
            </a:r>
            <a:r>
              <a:rPr lang="zh-CN" altLang="zh-CN" sz="2000">
                <a:ea typeface="宋体" panose="02010600030101010101" pitchFamily="2" charset="-122"/>
              </a:rPr>
              <a:t>、治理消极腐败、提高工作效能、转变文风会风、严肃工作纪律。</a:t>
            </a:r>
          </a:p>
          <a:p>
            <a:r>
              <a:rPr lang="en-US" altLang="zh-CN" sz="2000">
                <a:ea typeface="宋体" panose="02010600030101010101" pitchFamily="2" charset="-122"/>
              </a:rPr>
              <a:t>3</a:t>
            </a:r>
            <a:r>
              <a:rPr lang="zh-CN" altLang="zh-CN" sz="2000">
                <a:ea typeface="宋体" panose="02010600030101010101" pitchFamily="2" charset="-122"/>
              </a:rPr>
              <a:t>、</a:t>
            </a:r>
            <a:r>
              <a:rPr lang="zh-CN" altLang="zh-CN" sz="2000" b="1">
                <a:ea typeface="宋体" panose="02010600030101010101" pitchFamily="2" charset="-122"/>
              </a:rPr>
              <a:t>损害群众利益的突出问题。（围绕已开展、正在开展、将要开展的工作，及时总结上报）</a:t>
            </a:r>
            <a:endParaRPr lang="zh-CN" altLang="zh-CN" sz="2000">
              <a:ea typeface="宋体" panose="02010600030101010101" pitchFamily="2" charset="-122"/>
            </a:endParaRPr>
          </a:p>
          <a:p>
            <a:endParaRPr lang="zh-CN" altLang="zh-CN" sz="2000">
              <a:ea typeface="宋体" panose="02010600030101010101" pitchFamily="2" charset="-122"/>
            </a:endParaRPr>
          </a:p>
          <a:p>
            <a:endParaRPr lang="zh-CN" altLang="en-US">
              <a:ea typeface="宋体" panose="02010600030101010101" pitchFamily="2" charset="-122"/>
            </a:endParaRPr>
          </a:p>
        </p:txBody>
      </p:sp>
    </p:spTree>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F59FAE-E17C-4A6D-ADB6-E33C48AA0ED1}"/>
              </a:ext>
            </a:extLst>
          </p:cNvPr>
          <p:cNvSpPr>
            <a:spLocks noGrp="1"/>
          </p:cNvSpPr>
          <p:nvPr>
            <p:ph type="title"/>
          </p:nvPr>
        </p:nvSpPr>
        <p:spPr/>
        <p:txBody>
          <a:bodyPr/>
          <a:lstStyle/>
          <a:p>
            <a:pPr>
              <a:defRPr/>
            </a:pPr>
            <a:r>
              <a:rPr lang="zh-CN" altLang="zh-CN" sz="3200">
                <a:ea typeface="宋体" pitchFamily="2" charset="-122"/>
              </a:rPr>
              <a:t>第五部分：发现信息的渠道</a:t>
            </a:r>
            <a:endParaRPr lang="zh-CN" altLang="en-US" sz="3200">
              <a:ea typeface="宋体" pitchFamily="2" charset="-122"/>
            </a:endParaRPr>
          </a:p>
        </p:txBody>
      </p:sp>
      <p:sp>
        <p:nvSpPr>
          <p:cNvPr id="29699" name="内容占位符 2">
            <a:extLst>
              <a:ext uri="{FF2B5EF4-FFF2-40B4-BE49-F238E27FC236}">
                <a16:creationId xmlns:a16="http://schemas.microsoft.com/office/drawing/2014/main" id="{8241D98A-8B0E-4D70-B212-C5A691C3C7C2}"/>
              </a:ext>
            </a:extLst>
          </p:cNvPr>
          <p:cNvSpPr>
            <a:spLocks noGrp="1"/>
          </p:cNvSpPr>
          <p:nvPr>
            <p:ph idx="1"/>
          </p:nvPr>
        </p:nvSpPr>
        <p:spPr>
          <a:xfrm>
            <a:off x="457200" y="1600200"/>
            <a:ext cx="8229600" cy="3886200"/>
          </a:xfrm>
        </p:spPr>
        <p:txBody>
          <a:bodyPr/>
          <a:lstStyle/>
          <a:p>
            <a:r>
              <a:rPr lang="en-US" altLang="zh-CN" sz="2800">
                <a:ea typeface="宋体" panose="02010600030101010101" pitchFamily="2" charset="-122"/>
              </a:rPr>
              <a:t>1</a:t>
            </a:r>
            <a:r>
              <a:rPr lang="zh-CN" altLang="zh-CN" sz="2800">
                <a:ea typeface="宋体" panose="02010600030101010101" pitchFamily="2" charset="-122"/>
              </a:rPr>
              <a:t>、出台文件：</a:t>
            </a:r>
          </a:p>
          <a:p>
            <a:r>
              <a:rPr lang="en-US" altLang="zh-CN" sz="2800">
                <a:ea typeface="宋体" panose="02010600030101010101" pitchFamily="2" charset="-122"/>
              </a:rPr>
              <a:t>2</a:t>
            </a:r>
            <a:r>
              <a:rPr lang="zh-CN" altLang="zh-CN" sz="2800">
                <a:ea typeface="宋体" panose="02010600030101010101" pitchFamily="2" charset="-122"/>
              </a:rPr>
              <a:t>、领导讲话：</a:t>
            </a:r>
          </a:p>
          <a:p>
            <a:r>
              <a:rPr lang="en-US" altLang="zh-CN" sz="2800">
                <a:ea typeface="宋体" panose="02010600030101010101" pitchFamily="2" charset="-122"/>
              </a:rPr>
              <a:t>3</a:t>
            </a:r>
            <a:r>
              <a:rPr lang="zh-CN" altLang="zh-CN" sz="2800">
                <a:ea typeface="宋体" panose="02010600030101010101" pitchFamily="2" charset="-122"/>
              </a:rPr>
              <a:t>、经验材料、工作报告：</a:t>
            </a:r>
          </a:p>
          <a:p>
            <a:r>
              <a:rPr lang="en-US" altLang="zh-CN" sz="2800">
                <a:ea typeface="宋体" panose="02010600030101010101" pitchFamily="2" charset="-122"/>
              </a:rPr>
              <a:t>4</a:t>
            </a:r>
            <a:r>
              <a:rPr lang="zh-CN" altLang="zh-CN" sz="2800">
                <a:ea typeface="宋体" panose="02010600030101010101" pitchFamily="2" charset="-122"/>
              </a:rPr>
              <a:t>、信访情况分析、特点分析、开展特色工作</a:t>
            </a:r>
            <a:r>
              <a:rPr lang="en-US" altLang="zh-CN" sz="2800">
                <a:ea typeface="宋体" panose="02010600030101010101" pitchFamily="2" charset="-122"/>
              </a:rPr>
              <a:t>…</a:t>
            </a:r>
            <a:endParaRPr lang="zh-CN" altLang="zh-CN" sz="2800">
              <a:ea typeface="宋体" panose="02010600030101010101" pitchFamily="2" charset="-122"/>
            </a:endParaRPr>
          </a:p>
          <a:p>
            <a:r>
              <a:rPr lang="en-US" altLang="zh-CN" sz="2800">
                <a:ea typeface="宋体" panose="02010600030101010101" pitchFamily="2" charset="-122"/>
              </a:rPr>
              <a:t>5</a:t>
            </a:r>
            <a:r>
              <a:rPr lang="zh-CN" altLang="zh-CN" sz="2800">
                <a:ea typeface="宋体" panose="02010600030101010101" pitchFamily="2" charset="-122"/>
              </a:rPr>
              <a:t>、调查研究：</a:t>
            </a:r>
          </a:p>
          <a:p>
            <a:r>
              <a:rPr lang="en-US" altLang="zh-CN" sz="2800">
                <a:ea typeface="宋体" panose="02010600030101010101" pitchFamily="2" charset="-122"/>
              </a:rPr>
              <a:t>6</a:t>
            </a:r>
            <a:r>
              <a:rPr lang="zh-CN" altLang="zh-CN" sz="2800">
                <a:ea typeface="宋体" panose="02010600030101010101" pitchFamily="2" charset="-122"/>
              </a:rPr>
              <a:t>、横向联系。</a:t>
            </a:r>
          </a:p>
          <a:p>
            <a:endParaRPr lang="zh-CN" altLang="en-US">
              <a:ea typeface="宋体" panose="02010600030101010101" pitchFamily="2" charset="-122"/>
            </a:endParaRPr>
          </a:p>
        </p:txBody>
      </p:sp>
    </p:spTree>
  </p:cSld>
  <p:clrMapOvr>
    <a:masterClrMapping/>
  </p:clrMapOvr>
  <p:transition spd="slow">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A3CCEC0-91B0-43D4-85E6-A5B51E422BDE}"/>
              </a:ext>
            </a:extLst>
          </p:cNvPr>
          <p:cNvSpPr>
            <a:spLocks noGrp="1" noChangeArrowheads="1"/>
          </p:cNvSpPr>
          <p:nvPr>
            <p:ph type="ctrTitle" idx="4294967295"/>
          </p:nvPr>
        </p:nvSpPr>
        <p:spPr>
          <a:xfrm>
            <a:off x="304800" y="2209800"/>
            <a:ext cx="8229600" cy="1470025"/>
          </a:xfrm>
        </p:spPr>
        <p:txBody>
          <a:bodyPr/>
          <a:lstStyle/>
          <a:p>
            <a:pPr eaLnBrk="1" hangingPunct="1">
              <a:defRPr/>
            </a:pPr>
            <a:r>
              <a:rPr lang="zh-CN" altLang="en-US" sz="6000">
                <a:ea typeface="宋体" pitchFamily="2" charset="-122"/>
              </a:rPr>
              <a:t>    谢    谢</a:t>
            </a:r>
            <a:r>
              <a:rPr lang="en-US" altLang="zh-CN" sz="6000">
                <a:ea typeface="宋体" pitchFamily="2" charset="-122"/>
              </a:rPr>
              <a:t>!</a:t>
            </a:r>
          </a:p>
        </p:txBody>
      </p:sp>
    </p:spTree>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F8627AA-0A9E-4B16-A0FD-976E12EAA845}"/>
              </a:ext>
            </a:extLst>
          </p:cNvPr>
          <p:cNvSpPr>
            <a:spLocks noGrp="1" noChangeArrowheads="1"/>
          </p:cNvSpPr>
          <p:nvPr>
            <p:ph type="title"/>
          </p:nvPr>
        </p:nvSpPr>
        <p:spPr/>
        <p:txBody>
          <a:bodyPr/>
          <a:lstStyle/>
          <a:p>
            <a:pPr eaLnBrk="1" hangingPunct="1">
              <a:defRPr/>
            </a:pPr>
            <a:r>
              <a:rPr lang="zh-CN" altLang="zh-CN" sz="3200">
                <a:ea typeface="宋体" pitchFamily="2" charset="-122"/>
              </a:rPr>
              <a:t>二写信息前需考虑的问题</a:t>
            </a:r>
            <a:endParaRPr lang="zh-CN" altLang="en-US" sz="3200">
              <a:ea typeface="宋体" pitchFamily="2" charset="-122"/>
            </a:endParaRPr>
          </a:p>
        </p:txBody>
      </p:sp>
      <p:sp>
        <p:nvSpPr>
          <p:cNvPr id="5123" name="Rectangle 3">
            <a:extLst>
              <a:ext uri="{FF2B5EF4-FFF2-40B4-BE49-F238E27FC236}">
                <a16:creationId xmlns:a16="http://schemas.microsoft.com/office/drawing/2014/main" id="{E8FAD062-BF5E-45B9-B9BD-6EFF2CE75FB2}"/>
              </a:ext>
            </a:extLst>
          </p:cNvPr>
          <p:cNvSpPr>
            <a:spLocks noGrp="1" noChangeArrowheads="1"/>
          </p:cNvSpPr>
          <p:nvPr>
            <p:ph type="body" idx="1"/>
          </p:nvPr>
        </p:nvSpPr>
        <p:spPr>
          <a:xfrm>
            <a:off x="457200" y="1371600"/>
            <a:ext cx="8229600" cy="3200400"/>
          </a:xfrm>
        </p:spPr>
        <p:txBody>
          <a:bodyPr/>
          <a:lstStyle/>
          <a:p>
            <a:r>
              <a:rPr lang="en-US" altLang="zh-CN" sz="2400">
                <a:ea typeface="宋体" panose="02010600030101010101" pitchFamily="2" charset="-122"/>
              </a:rPr>
              <a:t>1</a:t>
            </a:r>
            <a:r>
              <a:rPr lang="zh-CN" altLang="zh-CN" sz="2400">
                <a:ea typeface="宋体" panose="02010600030101010101" pitchFamily="2" charset="-122"/>
              </a:rPr>
              <a:t>、是否具有供上级领导参考和在面上推广指导的</a:t>
            </a:r>
            <a:r>
              <a:rPr lang="zh-CN" altLang="zh-CN" sz="2400" u="sng">
                <a:ea typeface="宋体" panose="02010600030101010101" pitchFamily="2" charset="-122"/>
              </a:rPr>
              <a:t>价值</a:t>
            </a:r>
            <a:r>
              <a:rPr lang="zh-CN" altLang="zh-CN" sz="2400">
                <a:ea typeface="宋体" panose="02010600030101010101" pitchFamily="2" charset="-122"/>
              </a:rPr>
              <a:t>；</a:t>
            </a:r>
          </a:p>
          <a:p>
            <a:r>
              <a:rPr lang="en-US" altLang="zh-CN" sz="2400">
                <a:ea typeface="宋体" panose="02010600030101010101" pitchFamily="2" charset="-122"/>
              </a:rPr>
              <a:t>2</a:t>
            </a:r>
            <a:r>
              <a:rPr lang="zh-CN" altLang="zh-CN" sz="2400">
                <a:ea typeface="宋体" panose="02010600030101010101" pitchFamily="2" charset="-122"/>
              </a:rPr>
              <a:t>、是否能引起上级领导和机关的</a:t>
            </a:r>
            <a:r>
              <a:rPr lang="zh-CN" altLang="zh-CN" sz="2400" u="sng">
                <a:ea typeface="宋体" panose="02010600030101010101" pitchFamily="2" charset="-122"/>
              </a:rPr>
              <a:t>关注</a:t>
            </a:r>
            <a:r>
              <a:rPr lang="zh-CN" altLang="zh-CN" sz="2400">
                <a:ea typeface="宋体" panose="02010600030101010101" pitchFamily="2" charset="-122"/>
              </a:rPr>
              <a:t>；</a:t>
            </a:r>
          </a:p>
          <a:p>
            <a:r>
              <a:rPr lang="en-US" altLang="zh-CN" sz="2400">
                <a:ea typeface="宋体" panose="02010600030101010101" pitchFamily="2" charset="-122"/>
              </a:rPr>
              <a:t>3</a:t>
            </a:r>
            <a:r>
              <a:rPr lang="zh-CN" altLang="zh-CN" sz="2400">
                <a:ea typeface="宋体" panose="02010600030101010101" pitchFamily="2" charset="-122"/>
              </a:rPr>
              <a:t>、掌握内外有别的原则，材料表述要</a:t>
            </a:r>
            <a:r>
              <a:rPr lang="zh-CN" altLang="zh-CN" sz="2400" u="sng">
                <a:ea typeface="宋体" panose="02010600030101010101" pitchFamily="2" charset="-122"/>
              </a:rPr>
              <a:t>准确</a:t>
            </a:r>
            <a:r>
              <a:rPr lang="zh-CN" altLang="zh-CN" sz="2400">
                <a:ea typeface="宋体" panose="02010600030101010101" pitchFamily="2" charset="-122"/>
              </a:rPr>
              <a:t>到位（指出问题不能用模糊语言，应将数字和比例原始地搬上去），不需“技术处理”，但要经本级严格审核。</a:t>
            </a:r>
          </a:p>
        </p:txBody>
      </p:sp>
    </p:spTree>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105A2D4-658F-4692-BE96-2BB0023A0B0B}"/>
              </a:ext>
            </a:extLst>
          </p:cNvPr>
          <p:cNvSpPr>
            <a:spLocks noGrp="1" noChangeArrowheads="1"/>
          </p:cNvSpPr>
          <p:nvPr>
            <p:ph type="title"/>
          </p:nvPr>
        </p:nvSpPr>
        <p:spPr/>
        <p:txBody>
          <a:bodyPr/>
          <a:lstStyle/>
          <a:p>
            <a:pPr eaLnBrk="1" hangingPunct="1">
              <a:defRPr/>
            </a:pPr>
            <a:r>
              <a:rPr lang="zh-CN" altLang="zh-CN" sz="3200">
                <a:ea typeface="宋体" pitchFamily="2" charset="-122"/>
              </a:rPr>
              <a:t>三各种类型信息的含义</a:t>
            </a:r>
            <a:endParaRPr lang="zh-CN" altLang="en-US" sz="3200">
              <a:ea typeface="宋体" pitchFamily="2" charset="-122"/>
            </a:endParaRPr>
          </a:p>
        </p:txBody>
      </p:sp>
      <p:sp>
        <p:nvSpPr>
          <p:cNvPr id="6147" name="Rectangle 3">
            <a:extLst>
              <a:ext uri="{FF2B5EF4-FFF2-40B4-BE49-F238E27FC236}">
                <a16:creationId xmlns:a16="http://schemas.microsoft.com/office/drawing/2014/main" id="{3ECD6281-6326-4B9E-ACD3-1C06BA306109}"/>
              </a:ext>
            </a:extLst>
          </p:cNvPr>
          <p:cNvSpPr>
            <a:spLocks noGrp="1" noChangeArrowheads="1"/>
          </p:cNvSpPr>
          <p:nvPr>
            <p:ph type="body" idx="1"/>
          </p:nvPr>
        </p:nvSpPr>
        <p:spPr/>
        <p:txBody>
          <a:bodyPr/>
          <a:lstStyle/>
          <a:p>
            <a:pPr eaLnBrk="1" hangingPunct="1">
              <a:buFontTx/>
              <a:buNone/>
            </a:pPr>
            <a:r>
              <a:rPr lang="zh-CN" altLang="en-US" sz="2800" b="1">
                <a:latin typeface="宋体" panose="02010600030101010101" pitchFamily="2" charset="-122"/>
                <a:ea typeface="宋体" panose="02010600030101010101" pitchFamily="2" charset="-122"/>
              </a:rPr>
              <a:t>（</a:t>
            </a:r>
            <a:r>
              <a:rPr lang="en-US" altLang="zh-CN" sz="2800" b="1">
                <a:latin typeface="宋体" panose="02010600030101010101" pitchFamily="2" charset="-122"/>
                <a:ea typeface="宋体" panose="02010600030101010101" pitchFamily="2" charset="-122"/>
              </a:rPr>
              <a:t>1</a:t>
            </a:r>
            <a:r>
              <a:rPr lang="zh-CN" altLang="en-US" sz="2800" b="1">
                <a:latin typeface="宋体" panose="02010600030101010101" pitchFamily="2" charset="-122"/>
                <a:ea typeface="宋体" panose="02010600030101010101" pitchFamily="2" charset="-122"/>
              </a:rPr>
              <a:t>）动态性信息：</a:t>
            </a:r>
            <a:r>
              <a:rPr lang="zh-CN" altLang="en-US" sz="2400">
                <a:latin typeface="宋体" panose="02010600030101010101" pitchFamily="2" charset="-122"/>
                <a:ea typeface="宋体" panose="02010600030101010101" pitchFamily="2" charset="-122"/>
              </a:rPr>
              <a:t>是指反映某项工作、活动或事件发生、发展和变化客观情况的信息（最常见的一类信息）。具有客观真实、讲究时效、广泛多样、初级加工的特征；可分为：会议动态、工作动态、社会动态和思想动态四种类型；其写作须尊重事实、善于捕捉、快写快报、简明扼要。</a:t>
            </a:r>
          </a:p>
          <a:p>
            <a:pPr eaLnBrk="1" hangingPunct="1">
              <a:buFontTx/>
              <a:buNone/>
            </a:pPr>
            <a:endParaRPr lang="zh-CN" altLang="en-US">
              <a:latin typeface="仿宋_GB2312" panose="02010609030101010101" pitchFamily="49" charset="-122"/>
              <a:ea typeface="仿宋_GB2312" panose="02010609030101010101" pitchFamily="49" charset="-122"/>
            </a:endParaRPr>
          </a:p>
        </p:txBody>
      </p:sp>
      <p:pic>
        <p:nvPicPr>
          <p:cNvPr id="6148" name="Picture 4" descr="4">
            <a:extLst>
              <a:ext uri="{FF2B5EF4-FFF2-40B4-BE49-F238E27FC236}">
                <a16:creationId xmlns:a16="http://schemas.microsoft.com/office/drawing/2014/main" id="{081CF37F-3A7A-4D29-BB6F-D02460B11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8025" y="3505200"/>
            <a:ext cx="17811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21575FD-8178-42F4-A50D-B7E896D28482}"/>
              </a:ext>
            </a:extLst>
          </p:cNvPr>
          <p:cNvSpPr>
            <a:spLocks noGrp="1" noChangeArrowheads="1"/>
          </p:cNvSpPr>
          <p:nvPr>
            <p:ph type="title"/>
          </p:nvPr>
        </p:nvSpPr>
        <p:spPr/>
        <p:txBody>
          <a:bodyPr/>
          <a:lstStyle/>
          <a:p>
            <a:pPr eaLnBrk="1" hangingPunct="1">
              <a:defRPr/>
            </a:pPr>
            <a:r>
              <a:rPr lang="zh-CN" altLang="zh-CN" sz="3200">
                <a:ea typeface="宋体" pitchFamily="2" charset="-122"/>
              </a:rPr>
              <a:t>三各种类型信息的含义</a:t>
            </a:r>
            <a:endParaRPr lang="zh-CN" altLang="en-US" sz="3200">
              <a:latin typeface="PMingLiU" pitchFamily="18" charset="-120"/>
              <a:ea typeface="宋体" pitchFamily="2" charset="-122"/>
            </a:endParaRPr>
          </a:p>
        </p:txBody>
      </p:sp>
      <p:sp>
        <p:nvSpPr>
          <p:cNvPr id="7171" name="Rectangle 3">
            <a:extLst>
              <a:ext uri="{FF2B5EF4-FFF2-40B4-BE49-F238E27FC236}">
                <a16:creationId xmlns:a16="http://schemas.microsoft.com/office/drawing/2014/main" id="{58B7E5F2-F1A6-4BBB-AFA0-BCFD5723845F}"/>
              </a:ext>
            </a:extLst>
          </p:cNvPr>
          <p:cNvSpPr>
            <a:spLocks noGrp="1" noChangeArrowheads="1"/>
          </p:cNvSpPr>
          <p:nvPr>
            <p:ph type="body" idx="1"/>
          </p:nvPr>
        </p:nvSpPr>
        <p:spPr>
          <a:xfrm>
            <a:off x="458788" y="1295400"/>
            <a:ext cx="8228012" cy="5334000"/>
          </a:xfrm>
        </p:spPr>
        <p:txBody>
          <a:bodyPr/>
          <a:lstStyle/>
          <a:p>
            <a:r>
              <a:rPr lang="zh-CN" altLang="zh-CN" sz="2400">
                <a:ea typeface="宋体" panose="02010600030101010101" pitchFamily="2" charset="-122"/>
              </a:rPr>
              <a:t>（</a:t>
            </a:r>
            <a:r>
              <a:rPr lang="en-US" altLang="zh-CN" sz="2400">
                <a:ea typeface="宋体" panose="02010600030101010101" pitchFamily="2" charset="-122"/>
              </a:rPr>
              <a:t>2</a:t>
            </a:r>
            <a:r>
              <a:rPr lang="zh-CN" altLang="zh-CN" sz="2400">
                <a:ea typeface="宋体" panose="02010600030101010101" pitchFamily="2" charset="-122"/>
              </a:rPr>
              <a:t>）</a:t>
            </a:r>
            <a:r>
              <a:rPr lang="zh-CN" altLang="zh-CN" sz="2400" b="1">
                <a:ea typeface="宋体" panose="02010600030101010101" pitchFamily="2" charset="-122"/>
              </a:rPr>
              <a:t>负面信息</a:t>
            </a:r>
            <a:r>
              <a:rPr lang="zh-CN" altLang="zh-CN" sz="2400">
                <a:ea typeface="宋体" panose="02010600030101010101" pitchFamily="2" charset="-122"/>
              </a:rPr>
              <a:t>：指反映本地区（单位）工作中存在的问题及来自社会各方面的倾向性、苗头性问题的信息。具有滞后性、阶段性、时效性特征；要求：如实向上级领导机关反映下情，巧选角度，敢于暴露矛盾，剖析问题实质，增强负面信息的针对性、可用性。</a:t>
            </a:r>
            <a:endParaRPr lang="en-US" altLang="zh-CN" sz="2400">
              <a:ea typeface="宋体" panose="02010600030101010101" pitchFamily="2" charset="-122"/>
            </a:endParaRPr>
          </a:p>
          <a:p>
            <a:r>
              <a:rPr lang="zh-CN" altLang="zh-CN" sz="2400">
                <a:ea typeface="宋体" panose="02010600030101010101" pitchFamily="2" charset="-122"/>
              </a:rPr>
              <a:t>（</a:t>
            </a:r>
            <a:r>
              <a:rPr lang="en-US" altLang="zh-CN" sz="2400">
                <a:ea typeface="宋体" panose="02010600030101010101" pitchFamily="2" charset="-122"/>
              </a:rPr>
              <a:t>3</a:t>
            </a:r>
            <a:r>
              <a:rPr lang="zh-CN" altLang="zh-CN" sz="2400">
                <a:ea typeface="宋体" panose="02010600030101010101" pitchFamily="2" charset="-122"/>
              </a:rPr>
              <a:t>）</a:t>
            </a:r>
            <a:r>
              <a:rPr lang="zh-CN" altLang="zh-CN" sz="2400" b="1">
                <a:ea typeface="宋体" panose="02010600030101010101" pitchFamily="2" charset="-122"/>
              </a:rPr>
              <a:t>调研性信息</a:t>
            </a:r>
            <a:r>
              <a:rPr lang="zh-CN" altLang="zh-CN" sz="2400">
                <a:ea typeface="宋体" panose="02010600030101010101" pitchFamily="2" charset="-122"/>
              </a:rPr>
              <a:t>：指经过深入系统调查研究，在掌握初步情况的基础上，形成的有情况反映、有分析判断、有恰当对策建议的高层次信息。其反映的事物和问题要具有典型性；调查的情况要客观；调查的内容要有思想性；提出的对策建议要有实用性。</a:t>
            </a:r>
          </a:p>
          <a:p>
            <a:endParaRPr lang="zh-CN" altLang="zh-CN" sz="2800">
              <a:ea typeface="宋体" panose="02010600030101010101" pitchFamily="2" charset="-122"/>
            </a:endParaRPr>
          </a:p>
          <a:p>
            <a:pPr eaLnBrk="1" hangingPunct="1">
              <a:lnSpc>
                <a:spcPct val="80000"/>
              </a:lnSpc>
              <a:buFontTx/>
              <a:buNone/>
            </a:pPr>
            <a:endParaRPr lang="zh-CN" altLang="en-US" sz="2800">
              <a:latin typeface="PMingLiU" panose="020B0604030504040204" pitchFamily="18" charset="-120"/>
              <a:ea typeface="宋体" panose="02010600030101010101" pitchFamily="2" charset="-122"/>
            </a:endParaRPr>
          </a:p>
        </p:txBody>
      </p:sp>
    </p:spTree>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8BAFC1B-DFC1-4EB3-A707-1D177404DF93}"/>
              </a:ext>
            </a:extLst>
          </p:cNvPr>
          <p:cNvSpPr>
            <a:spLocks noGrp="1" noChangeArrowheads="1"/>
          </p:cNvSpPr>
          <p:nvPr>
            <p:ph type="title"/>
          </p:nvPr>
        </p:nvSpPr>
        <p:spPr/>
        <p:txBody>
          <a:bodyPr/>
          <a:lstStyle/>
          <a:p>
            <a:pPr eaLnBrk="1" hangingPunct="1">
              <a:defRPr/>
            </a:pPr>
            <a:r>
              <a:rPr lang="zh-CN" altLang="zh-CN" sz="3200">
                <a:ea typeface="宋体" pitchFamily="2" charset="-122"/>
              </a:rPr>
              <a:t>三各种类型信息的含义</a:t>
            </a:r>
            <a:endParaRPr lang="zh-CN" altLang="en-US" sz="3200">
              <a:ea typeface="宋体" pitchFamily="2" charset="-122"/>
            </a:endParaRPr>
          </a:p>
        </p:txBody>
      </p:sp>
      <p:sp>
        <p:nvSpPr>
          <p:cNvPr id="8195" name="Rectangle 3">
            <a:extLst>
              <a:ext uri="{FF2B5EF4-FFF2-40B4-BE49-F238E27FC236}">
                <a16:creationId xmlns:a16="http://schemas.microsoft.com/office/drawing/2014/main" id="{1559C704-8CA1-404C-8BA7-0F6F6435B493}"/>
              </a:ext>
            </a:extLst>
          </p:cNvPr>
          <p:cNvSpPr>
            <a:spLocks noGrp="1" noChangeArrowheads="1"/>
          </p:cNvSpPr>
          <p:nvPr>
            <p:ph type="body" idx="1"/>
          </p:nvPr>
        </p:nvSpPr>
        <p:spPr>
          <a:xfrm>
            <a:off x="609600" y="1295400"/>
            <a:ext cx="8229600" cy="4724400"/>
          </a:xfrm>
        </p:spPr>
        <p:txBody>
          <a:bodyPr/>
          <a:lstStyle/>
          <a:p>
            <a:r>
              <a:rPr lang="zh-CN" altLang="zh-CN" sz="2800">
                <a:ea typeface="宋体" panose="02010600030101010101" pitchFamily="2" charset="-122"/>
              </a:rPr>
              <a:t>（</a:t>
            </a:r>
            <a:r>
              <a:rPr lang="en-US" altLang="zh-CN" sz="2800">
                <a:ea typeface="宋体" panose="02010600030101010101" pitchFamily="2" charset="-122"/>
              </a:rPr>
              <a:t>4</a:t>
            </a:r>
            <a:r>
              <a:rPr lang="zh-CN" altLang="zh-CN" sz="2800">
                <a:ea typeface="宋体" panose="02010600030101010101" pitchFamily="2" charset="-122"/>
              </a:rPr>
              <a:t>）</a:t>
            </a:r>
            <a:r>
              <a:rPr lang="zh-CN" altLang="zh-CN" sz="2800" b="1">
                <a:ea typeface="宋体" panose="02010600030101010101" pitchFamily="2" charset="-122"/>
              </a:rPr>
              <a:t>经验性信息</a:t>
            </a:r>
            <a:r>
              <a:rPr lang="zh-CN" altLang="zh-CN" sz="2800">
                <a:ea typeface="宋体" panose="02010600030101010101" pitchFamily="2" charset="-122"/>
              </a:rPr>
              <a:t>：</a:t>
            </a:r>
            <a:r>
              <a:rPr lang="zh-CN" altLang="zh-CN" sz="2400">
                <a:ea typeface="宋体" panose="02010600030101010101" pitchFamily="2" charset="-122"/>
              </a:rPr>
              <a:t>是指反映我们在工作实践中创造总结的，具有指导推广意义的做法和经验的信息。一是其源于实践，但高于实践（由实变虚－选好角度，提炼的主题、突出特色）；二是无论是反映一个地区（部门、单位）的全面工作经验，还是反映某一单项工作的经验，都要力求做到相对完整（看后能让人跟着学）；三是要有指导推广价值；四是须交待情况、述说做法、反映效果（成效数字）。</a:t>
            </a:r>
            <a:r>
              <a:rPr lang="en-US" altLang="zh-CN" sz="2400">
                <a:ea typeface="宋体" panose="02010600030101010101" pitchFamily="2" charset="-122"/>
              </a:rPr>
              <a:t> </a:t>
            </a:r>
            <a:endParaRPr lang="zh-CN" altLang="zh-CN" sz="2400">
              <a:ea typeface="宋体" panose="02010600030101010101" pitchFamily="2" charset="-122"/>
            </a:endParaRPr>
          </a:p>
        </p:txBody>
      </p:sp>
    </p:spTree>
  </p:cSld>
  <p:clrMapOvr>
    <a:masterClrMapping/>
  </p:clrMapOvr>
  <p:transition spd="slow">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4C172AF-21EF-4880-BFBB-5A28F993BF3A}"/>
              </a:ext>
            </a:extLst>
          </p:cNvPr>
          <p:cNvSpPr>
            <a:spLocks noGrp="1" noChangeArrowheads="1"/>
          </p:cNvSpPr>
          <p:nvPr>
            <p:ph type="title"/>
          </p:nvPr>
        </p:nvSpPr>
        <p:spPr/>
        <p:txBody>
          <a:bodyPr/>
          <a:lstStyle/>
          <a:p>
            <a:pPr eaLnBrk="1" hangingPunct="1">
              <a:defRPr/>
            </a:pPr>
            <a:r>
              <a:rPr lang="zh-CN" altLang="zh-CN" sz="3200">
                <a:ea typeface="宋体" pitchFamily="2" charset="-122"/>
              </a:rPr>
              <a:t>三各种类型信息的含义</a:t>
            </a:r>
            <a:endParaRPr lang="zh-CN" altLang="en-US" sz="3200">
              <a:ea typeface="宋体" pitchFamily="2" charset="-122"/>
            </a:endParaRPr>
          </a:p>
        </p:txBody>
      </p:sp>
      <p:sp>
        <p:nvSpPr>
          <p:cNvPr id="9219" name="Rectangle 3">
            <a:extLst>
              <a:ext uri="{FF2B5EF4-FFF2-40B4-BE49-F238E27FC236}">
                <a16:creationId xmlns:a16="http://schemas.microsoft.com/office/drawing/2014/main" id="{602CA404-B500-4EF6-BE41-6C19EEF8CE0B}"/>
              </a:ext>
            </a:extLst>
          </p:cNvPr>
          <p:cNvSpPr txBox="1">
            <a:spLocks noChangeArrowheads="1"/>
          </p:cNvSpPr>
          <p:nvPr/>
        </p:nvSpPr>
        <p:spPr bwMode="auto">
          <a:xfrm>
            <a:off x="609600" y="1295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zh-CN" sz="2800">
                <a:ea typeface="宋体" panose="02010600030101010101" pitchFamily="2" charset="-122"/>
              </a:rPr>
              <a:t>（</a:t>
            </a:r>
            <a:r>
              <a:rPr lang="en-US" altLang="zh-CN" sz="2800">
                <a:ea typeface="宋体" panose="02010600030101010101" pitchFamily="2" charset="-122"/>
              </a:rPr>
              <a:t>5</a:t>
            </a:r>
            <a:r>
              <a:rPr lang="zh-CN" altLang="zh-CN" sz="2800">
                <a:ea typeface="宋体" panose="02010600030101010101" pitchFamily="2" charset="-122"/>
              </a:rPr>
              <a:t>）</a:t>
            </a:r>
            <a:r>
              <a:rPr lang="zh-CN" altLang="zh-CN" sz="2800" b="1">
                <a:ea typeface="宋体" panose="02010600030101010101" pitchFamily="2" charset="-122"/>
              </a:rPr>
              <a:t>突发性信息</a:t>
            </a:r>
            <a:r>
              <a:rPr lang="zh-CN" altLang="zh-CN" sz="2800">
                <a:ea typeface="宋体" panose="02010600030101010101" pitchFamily="2" charset="-122"/>
              </a:rPr>
              <a:t>（紧急信息）：是指人们事前未有预测、具有较大偶然性的各类突然发生的重大紧急情况的信息。如：重大自然灾害、重要的社情、重大刑事案件、重大伤亡事故、严重违法违纪案件等。</a:t>
            </a:r>
          </a:p>
          <a:p>
            <a:pPr algn="l" eaLnBrk="1" hangingPunct="1"/>
            <a:r>
              <a:rPr lang="zh-CN" altLang="zh-CN" sz="2800">
                <a:ea typeface="宋体" panose="02010600030101010101" pitchFamily="2" charset="-122"/>
              </a:rPr>
              <a:t>（</a:t>
            </a:r>
            <a:r>
              <a:rPr lang="en-US" altLang="zh-CN" sz="2800">
                <a:ea typeface="宋体" panose="02010600030101010101" pitchFamily="2" charset="-122"/>
              </a:rPr>
              <a:t>6</a:t>
            </a:r>
            <a:r>
              <a:rPr lang="zh-CN" altLang="zh-CN" sz="2800">
                <a:ea typeface="宋体" panose="02010600030101010101" pitchFamily="2" charset="-122"/>
              </a:rPr>
              <a:t>）</a:t>
            </a:r>
            <a:r>
              <a:rPr lang="zh-CN" altLang="zh-CN" sz="2800" b="1">
                <a:ea typeface="宋体" panose="02010600030101010101" pitchFamily="2" charset="-122"/>
              </a:rPr>
              <a:t>综合性信息</a:t>
            </a:r>
            <a:r>
              <a:rPr lang="zh-CN" altLang="zh-CN" sz="2800">
                <a:ea typeface="宋体" panose="02010600030101010101" pitchFamily="2" charset="-122"/>
              </a:rPr>
              <a:t>：是指将获取的各种初级信息按照需求和内在联系，围绕一个主题，进行综合处理，归纳整理形成的全面、准确反映某一特定事物全貌的系统性信息。</a:t>
            </a:r>
          </a:p>
        </p:txBody>
      </p:sp>
    </p:spTree>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2">
            <a:extLst>
              <a:ext uri="{FF2B5EF4-FFF2-40B4-BE49-F238E27FC236}">
                <a16:creationId xmlns:a16="http://schemas.microsoft.com/office/drawing/2014/main" id="{4367490C-49EC-45F2-B34C-2D6035B67B02}"/>
              </a:ext>
            </a:extLst>
          </p:cNvPr>
          <p:cNvSpPr>
            <a:spLocks noGrp="1" noChangeArrowheads="1"/>
          </p:cNvSpPr>
          <p:nvPr>
            <p:ph type="title"/>
          </p:nvPr>
        </p:nvSpPr>
        <p:spPr/>
        <p:txBody>
          <a:bodyPr/>
          <a:lstStyle/>
          <a:p>
            <a:pPr algn="ctr" eaLnBrk="1" hangingPunct="1">
              <a:defRPr/>
            </a:pPr>
            <a:r>
              <a:rPr lang="zh-CN" altLang="en-US" sz="3200" dirty="0">
                <a:ea typeface="宋体" pitchFamily="2" charset="-122"/>
              </a:rPr>
              <a:t>信息</a:t>
            </a:r>
            <a:r>
              <a:rPr lang="zh-CN" altLang="zh-CN" sz="3200" dirty="0">
                <a:ea typeface="宋体" pitchFamily="2" charset="-122"/>
              </a:rPr>
              <a:t>写作提纲</a:t>
            </a:r>
            <a:endParaRPr lang="zh-CN" altLang="en-US" sz="3200" dirty="0">
              <a:ea typeface="宋体" pitchFamily="2" charset="-122"/>
            </a:endParaRPr>
          </a:p>
        </p:txBody>
      </p:sp>
      <p:sp>
        <p:nvSpPr>
          <p:cNvPr id="10243" name="Rectangle 3">
            <a:extLst>
              <a:ext uri="{FF2B5EF4-FFF2-40B4-BE49-F238E27FC236}">
                <a16:creationId xmlns:a16="http://schemas.microsoft.com/office/drawing/2014/main" id="{0D42C291-D5F3-46D1-8C8C-D1DAA9987723}"/>
              </a:ext>
            </a:extLst>
          </p:cNvPr>
          <p:cNvSpPr txBox="1">
            <a:spLocks noChangeArrowheads="1"/>
          </p:cNvSpPr>
          <p:nvPr/>
        </p:nvSpPr>
        <p:spPr bwMode="auto">
          <a:xfrm>
            <a:off x="609600" y="1295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zh-CN" sz="2800">
                <a:ea typeface="宋体" panose="02010600030101010101" pitchFamily="2" charset="-122"/>
              </a:rPr>
              <a:t>1.</a:t>
            </a:r>
            <a:r>
              <a:rPr lang="zh-CN" altLang="zh-CN" sz="2800">
                <a:ea typeface="宋体" panose="02010600030101010101" pitchFamily="2" charset="-122"/>
              </a:rPr>
              <a:t>是什么</a:t>
            </a:r>
            <a:endParaRPr lang="en-US" altLang="zh-CN" sz="2800">
              <a:ea typeface="宋体" panose="02010600030101010101" pitchFamily="2" charset="-122"/>
            </a:endParaRPr>
          </a:p>
          <a:p>
            <a:pPr algn="l" eaLnBrk="1" hangingPunct="1"/>
            <a:r>
              <a:rPr lang="en-US" altLang="zh-CN" sz="2800">
                <a:ea typeface="宋体" panose="02010600030101010101" pitchFamily="2" charset="-122"/>
              </a:rPr>
              <a:t>2.</a:t>
            </a:r>
            <a:r>
              <a:rPr lang="zh-CN" altLang="zh-CN" sz="2800">
                <a:ea typeface="宋体" panose="02010600030101010101" pitchFamily="2" charset="-122"/>
              </a:rPr>
              <a:t>写什么</a:t>
            </a:r>
            <a:endParaRPr lang="en-US" altLang="zh-CN" sz="2800">
              <a:ea typeface="宋体" panose="02010600030101010101" pitchFamily="2" charset="-122"/>
            </a:endParaRPr>
          </a:p>
          <a:p>
            <a:pPr algn="l" eaLnBrk="1" hangingPunct="1"/>
            <a:r>
              <a:rPr lang="en-US" altLang="zh-CN" sz="2800">
                <a:ea typeface="宋体" panose="02010600030101010101" pitchFamily="2" charset="-122"/>
              </a:rPr>
              <a:t>3.</a:t>
            </a:r>
            <a:r>
              <a:rPr lang="zh-CN" altLang="zh-CN" sz="2800">
                <a:ea typeface="宋体" panose="02010600030101010101" pitchFamily="2" charset="-122"/>
              </a:rPr>
              <a:t>怎么写</a:t>
            </a:r>
            <a:r>
              <a:rPr lang="en-US" altLang="zh-CN" sz="2800">
                <a:ea typeface="宋体" panose="02010600030101010101" pitchFamily="2" charset="-122"/>
              </a:rPr>
              <a:t> </a:t>
            </a:r>
          </a:p>
          <a:p>
            <a:pPr algn="l" eaLnBrk="1" hangingPunct="1"/>
            <a:r>
              <a:rPr lang="en-US" altLang="zh-CN" sz="2800">
                <a:ea typeface="宋体" panose="02010600030101010101" pitchFamily="2" charset="-122"/>
              </a:rPr>
              <a:t>4.</a:t>
            </a:r>
            <a:r>
              <a:rPr lang="zh-CN" altLang="zh-CN" sz="2800">
                <a:ea typeface="宋体" panose="02010600030101010101" pitchFamily="2" charset="-122"/>
              </a:rPr>
              <a:t>把握的重点</a:t>
            </a:r>
            <a:r>
              <a:rPr lang="en-US" altLang="zh-CN" sz="2800">
                <a:ea typeface="宋体" panose="02010600030101010101" pitchFamily="2" charset="-122"/>
              </a:rPr>
              <a:t> </a:t>
            </a:r>
          </a:p>
          <a:p>
            <a:pPr algn="l" eaLnBrk="1" hangingPunct="1"/>
            <a:r>
              <a:rPr lang="en-US" altLang="zh-CN" sz="2800">
                <a:ea typeface="宋体" panose="02010600030101010101" pitchFamily="2" charset="-122"/>
              </a:rPr>
              <a:t>5.</a:t>
            </a:r>
            <a:r>
              <a:rPr lang="zh-CN" altLang="zh-CN" sz="2800">
                <a:ea typeface="宋体" panose="02010600030101010101" pitchFamily="2" charset="-122"/>
              </a:rPr>
              <a:t>如何发现和组织</a:t>
            </a:r>
          </a:p>
        </p:txBody>
      </p:sp>
    </p:spTree>
  </p:cSld>
  <p:clrMapOvr>
    <a:masterClrMapping/>
  </p:clrMapOvr>
  <p:transition spd="slow">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BEFD4BD-7350-4F5D-8616-D5D31F1ECA2E}"/>
              </a:ext>
            </a:extLst>
          </p:cNvPr>
          <p:cNvSpPr>
            <a:spLocks noGrp="1" noChangeArrowheads="1"/>
          </p:cNvSpPr>
          <p:nvPr>
            <p:ph type="title"/>
          </p:nvPr>
        </p:nvSpPr>
        <p:spPr>
          <a:xfrm>
            <a:off x="457200" y="325438"/>
            <a:ext cx="8229600" cy="738187"/>
          </a:xfrm>
        </p:spPr>
        <p:txBody>
          <a:bodyPr/>
          <a:lstStyle/>
          <a:p>
            <a:pPr>
              <a:defRPr/>
            </a:pPr>
            <a:r>
              <a:rPr lang="zh-CN" altLang="zh-CN" sz="3200">
                <a:ea typeface="宋体" pitchFamily="2" charset="-122"/>
              </a:rPr>
              <a:t>第一部分：调研信息的含义</a:t>
            </a:r>
          </a:p>
        </p:txBody>
      </p:sp>
      <p:sp>
        <p:nvSpPr>
          <p:cNvPr id="11267" name="Rectangle 3">
            <a:extLst>
              <a:ext uri="{FF2B5EF4-FFF2-40B4-BE49-F238E27FC236}">
                <a16:creationId xmlns:a16="http://schemas.microsoft.com/office/drawing/2014/main" id="{5161BC4A-A5A9-4125-B092-561EDA7E934C}"/>
              </a:ext>
            </a:extLst>
          </p:cNvPr>
          <p:cNvSpPr txBox="1">
            <a:spLocks noChangeArrowheads="1"/>
          </p:cNvSpPr>
          <p:nvPr/>
        </p:nvSpPr>
        <p:spPr bwMode="auto">
          <a:xfrm>
            <a:off x="609600" y="1295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zh-CN" altLang="zh-CN" sz="2800" b="1">
                <a:ea typeface="宋体" panose="02010600030101010101" pitchFamily="2" charset="-122"/>
              </a:rPr>
              <a:t>一、信息</a:t>
            </a:r>
            <a:r>
              <a:rPr lang="zh-CN" altLang="zh-CN" sz="2800">
                <a:ea typeface="宋体" panose="02010600030101010101" pitchFamily="2" charset="-122"/>
              </a:rPr>
              <a:t>：是客观事物运动、变化及其相互联系的最新反映，是人们通过一定的载体获得的新知识、新情况、新经验等。</a:t>
            </a:r>
            <a:endParaRPr lang="en-US" altLang="zh-CN" sz="2800">
              <a:ea typeface="宋体" panose="02010600030101010101" pitchFamily="2" charset="-122"/>
            </a:endParaRPr>
          </a:p>
          <a:p>
            <a:pPr algn="l" eaLnBrk="1" hangingPunct="1"/>
            <a:endParaRPr lang="zh-CN" altLang="zh-CN" sz="2800">
              <a:ea typeface="宋体" panose="02010600030101010101" pitchFamily="2" charset="-122"/>
            </a:endParaRPr>
          </a:p>
          <a:p>
            <a:pPr algn="l" eaLnBrk="1" hangingPunct="1"/>
            <a:r>
              <a:rPr lang="zh-CN" altLang="zh-CN" sz="2800" b="1">
                <a:ea typeface="宋体" panose="02010600030101010101" pitchFamily="2" charset="-122"/>
              </a:rPr>
              <a:t>二、动态信息</a:t>
            </a:r>
            <a:r>
              <a:rPr lang="zh-CN" altLang="zh-CN" sz="2800">
                <a:ea typeface="宋体" panose="02010600030101010101" pitchFamily="2" charset="-122"/>
              </a:rPr>
              <a:t>：是各级党政办公室运行在实际工作中通过某种载体的传递而获得的关于“党政军民学东西南北中”工作方面的情况（情报）等。一般可分为综合性信息、调研性信息、经验性信息、负面信息、动态性信息，预测性、突发性信息等。</a:t>
            </a:r>
          </a:p>
        </p:txBody>
      </p:sp>
    </p:spTree>
  </p:cSld>
  <p:clrMapOvr>
    <a:masterClrMapping/>
  </p:clrMapOvr>
  <p:transition spd="slow">
    <p:strips dir="rd"/>
  </p:transition>
</p:sld>
</file>

<file path=ppt/theme/theme1.xml><?xml version="1.0" encoding="utf-8"?>
<a:theme xmlns:a="http://schemas.openxmlformats.org/drawingml/2006/main" name="Default Design">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TotalTime>
  <Pages>0</Pages>
  <Words>2656</Words>
  <Characters>0</Characters>
  <Application>Microsoft Office PowerPoint</Application>
  <DocSecurity>0</DocSecurity>
  <PresentationFormat>全屏显示(4:3)</PresentationFormat>
  <Lines>0</Lines>
  <Paragraphs>146</Paragraphs>
  <Slides>28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Arial</vt:lpstr>
      <vt:lpstr>宋体</vt:lpstr>
      <vt:lpstr>幼圆</vt:lpstr>
      <vt:lpstr>Times New Roman</vt:lpstr>
      <vt:lpstr>仿宋_GB2312</vt:lpstr>
      <vt:lpstr>PMingLiU</vt:lpstr>
      <vt:lpstr>Default Design</vt:lpstr>
      <vt:lpstr>PowerPoint 演示文稿</vt:lpstr>
      <vt:lpstr>一信息的几个主要特点</vt:lpstr>
      <vt:lpstr>二写信息前需考虑的问题</vt:lpstr>
      <vt:lpstr>三各种类型信息的含义</vt:lpstr>
      <vt:lpstr>三各种类型信息的含义</vt:lpstr>
      <vt:lpstr>三各种类型信息的含义</vt:lpstr>
      <vt:lpstr>三各种类型信息的含义</vt:lpstr>
      <vt:lpstr>信息写作提纲</vt:lpstr>
      <vt:lpstr>第一部分：调研信息的含义</vt:lpstr>
      <vt:lpstr>重点说一下调研性信息</vt:lpstr>
      <vt:lpstr>PowerPoint 演示文稿</vt:lpstr>
      <vt:lpstr>第二部分：信息写作的内容</vt:lpstr>
      <vt:lpstr>第二部分：信息写作的内容</vt:lpstr>
      <vt:lpstr>三、写作重点</vt:lpstr>
      <vt:lpstr>把握四个贴近</vt:lpstr>
      <vt:lpstr>四、写作种类：（5种类型）</vt:lpstr>
      <vt:lpstr>四、写作种类：（5种类型）</vt:lpstr>
      <vt:lpstr>四、写作种类：（5种类型）</vt:lpstr>
      <vt:lpstr>四、写作种类：（5种类型）</vt:lpstr>
      <vt:lpstr>第三部分：调研信息写作要领</vt:lpstr>
      <vt:lpstr>PowerPoint 演示文稿</vt:lpstr>
      <vt:lpstr>PowerPoint 演示文稿</vt:lpstr>
      <vt:lpstr>PowerPoint 演示文稿</vt:lpstr>
      <vt:lpstr>PowerPoint 演示文稿</vt:lpstr>
      <vt:lpstr>四、不同种类信息的写作特点</vt:lpstr>
      <vt:lpstr>第四部分：调研信息报送重点</vt:lpstr>
      <vt:lpstr>第五部分：发现信息的渠道</vt:lpstr>
      <vt:lpstr>    谢    谢!</vt:lpstr>
    </vt:vector>
  </TitlesOfParts>
  <Company>Guild Design Inc.</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www.themegallery.com</dc:creator>
  <cp:lastModifiedBy>bj</cp:lastModifiedBy>
  <cp:revision>201</cp:revision>
  <cp:lastPrinted>1899-12-30T00:00:00Z</cp:lastPrinted>
  <dcterms:created xsi:type="dcterms:W3CDTF">2008-03-10T09:13:42Z</dcterms:created>
  <dcterms:modified xsi:type="dcterms:W3CDTF">2018-12-26T12:48:50Z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2052-6.6.0.2461</vt:lpwstr>
  </property>
</Properties>
</file>