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724" r:id="rId2"/>
    <p:sldId id="529" r:id="rId3"/>
    <p:sldId id="843" r:id="rId4"/>
    <p:sldId id="929" r:id="rId5"/>
    <p:sldId id="790" r:id="rId6"/>
    <p:sldId id="792" r:id="rId7"/>
    <p:sldId id="875" r:id="rId8"/>
    <p:sldId id="877" r:id="rId9"/>
    <p:sldId id="930" r:id="rId10"/>
    <p:sldId id="879" r:id="rId11"/>
    <p:sldId id="931" r:id="rId12"/>
    <p:sldId id="932" r:id="rId13"/>
    <p:sldId id="846" r:id="rId14"/>
    <p:sldId id="836" r:id="rId15"/>
    <p:sldId id="884" r:id="rId16"/>
    <p:sldId id="886" r:id="rId17"/>
    <p:sldId id="887" r:id="rId18"/>
    <p:sldId id="909" r:id="rId19"/>
    <p:sldId id="910" r:id="rId20"/>
    <p:sldId id="911" r:id="rId21"/>
    <p:sldId id="912" r:id="rId22"/>
    <p:sldId id="913" r:id="rId23"/>
    <p:sldId id="914" r:id="rId24"/>
    <p:sldId id="915" r:id="rId25"/>
    <p:sldId id="916" r:id="rId26"/>
    <p:sldId id="917" r:id="rId27"/>
    <p:sldId id="918" r:id="rId28"/>
    <p:sldId id="847" r:id="rId29"/>
    <p:sldId id="860" r:id="rId30"/>
    <p:sldId id="933" r:id="rId31"/>
    <p:sldId id="888" r:id="rId32"/>
    <p:sldId id="803" r:id="rId33"/>
    <p:sldId id="921" r:id="rId34"/>
    <p:sldId id="924" r:id="rId35"/>
    <p:sldId id="925" r:id="rId36"/>
    <p:sldId id="926" r:id="rId37"/>
    <p:sldId id="928" r:id="rId38"/>
    <p:sldId id="890" r:id="rId39"/>
  </p:sldIdLst>
  <p:sldSz cx="12196763" cy="6858000"/>
  <p:notesSz cx="6858000" cy="9144000"/>
  <p:custDataLst>
    <p:tags r:id="rId4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5250" autoAdjust="0"/>
  </p:normalViewPr>
  <p:slideViewPr>
    <p:cSldViewPr snapToObjects="1">
      <p:cViewPr varScale="1">
        <p:scale>
          <a:sx n="63" d="100"/>
          <a:sy n="63" d="100"/>
        </p:scale>
        <p:origin x="900" y="56"/>
      </p:cViewPr>
      <p:guideLst>
        <p:guide orient="horz" pos="2160"/>
        <p:guide pos="392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8AB757A0-0D48-492D-BCE0-AE452A67D6FE}" type="datetimeFigureOut">
              <a:rPr lang="zh-CN" altLang="en-US"/>
              <a:t>2019/5/17</a:t>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43494ED5-D662-4B4B-BC97-E55E2CEF262B}"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dirty="0"/>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8A2B791-F294-4050-9AFA-9A68E8CC97E1}"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10</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11</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0566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12</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5160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14</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15</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16</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17</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18</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19</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20</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21</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22</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23</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24</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25</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26</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27</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29</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30</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58753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31</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32</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33</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34</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35</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36</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37</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dirty="0"/>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8A2B791-F294-4050-9AFA-9A68E8CC97E1}" type="slidenum">
              <a:rPr lang="zh-CN" altLang="en-US"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dirty="0"/>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4</a:t>
            </a:fld>
            <a:endParaRPr lang="en-US" altLang="zh-CN"/>
          </a:p>
        </p:txBody>
      </p:sp>
    </p:spTree>
    <p:extLst>
      <p:ext uri="{BB962C8B-B14F-4D97-AF65-F5344CB8AC3E}">
        <p14:creationId xmlns:p14="http://schemas.microsoft.com/office/powerpoint/2010/main" val="366993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6</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7</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8</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9</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3385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8F8F8"/>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7999"/>
          </a:xfrm>
          <a:prstGeom prst="rect">
            <a:avLst/>
          </a:prstGeom>
        </p:spPr>
      </p:pic>
      <p:sp>
        <p:nvSpPr>
          <p:cNvPr id="26" name="Rectangle 3"/>
          <p:cNvSpPr txBox="1">
            <a:spLocks noChangeArrowheads="1"/>
          </p:cNvSpPr>
          <p:nvPr/>
        </p:nvSpPr>
        <p:spPr bwMode="auto">
          <a:xfrm>
            <a:off x="409749" y="2636912"/>
            <a:ext cx="11521280"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4800" b="1" dirty="0">
                <a:solidFill>
                  <a:srgbClr val="C00000"/>
                </a:solidFill>
                <a:latin typeface="黑体" panose="02010609060101010101" charset="-122"/>
                <a:ea typeface="黑体" panose="02010609060101010101" charset="-122"/>
              </a:rPr>
              <a:t>为实现中华民族伟大复兴中国梦不懈奋斗</a:t>
            </a:r>
            <a:endParaRPr lang="zh-CN" altLang="zh-CN" sz="4800" b="1" dirty="0">
              <a:solidFill>
                <a:srgbClr val="C00000"/>
              </a:solidFill>
              <a:latin typeface="黑体" panose="02010609060101010101" charset="-122"/>
              <a:ea typeface="黑体" panose="02010609060101010101" charset="-122"/>
            </a:endParaRPr>
          </a:p>
        </p:txBody>
      </p:sp>
      <p:pic>
        <p:nvPicPr>
          <p:cNvPr id="6" name="图片 5" descr="C:\Users\Administrator.SC-201901162329\Desktop\PPT\微信图片_20190516131458.png微信图片_20190516131458"/>
          <p:cNvPicPr>
            <a:picLocks noChangeAspect="1"/>
          </p:cNvPicPr>
          <p:nvPr/>
        </p:nvPicPr>
        <p:blipFill>
          <a:blip r:embed="rId4"/>
          <a:srcRect l="1663" r="1395"/>
          <a:stretch>
            <a:fillRect/>
          </a:stretch>
        </p:blipFill>
        <p:spPr>
          <a:xfrm>
            <a:off x="1238885" y="1165860"/>
            <a:ext cx="10097770" cy="1423670"/>
          </a:xfrm>
          <a:prstGeom prst="rect">
            <a:avLst/>
          </a:prstGeom>
        </p:spPr>
      </p:pic>
      <p:sp>
        <p:nvSpPr>
          <p:cNvPr id="8" name="矩形 7"/>
          <p:cNvSpPr/>
          <p:nvPr/>
        </p:nvSpPr>
        <p:spPr>
          <a:xfrm>
            <a:off x="4240341" y="3861048"/>
            <a:ext cx="3716082" cy="461665"/>
          </a:xfrm>
          <a:prstGeom prst="rect">
            <a:avLst/>
          </a:prstGeom>
        </p:spPr>
        <p:txBody>
          <a:bodyPr wrap="none">
            <a:spAutoFit/>
          </a:bodyPr>
          <a:lstStyle/>
          <a:p>
            <a:pPr algn="ctr" eaLnBrk="1" hangingPunct="1">
              <a:buFont typeface="Arial" pitchFamily="34" charset="0"/>
              <a:buNone/>
              <a:defRPr/>
            </a:pPr>
            <a:r>
              <a:rPr lang="zh-CN" altLang="en-US" sz="2400" b="1" dirty="0">
                <a:solidFill>
                  <a:schemeClr val="accent2"/>
                </a:solidFill>
                <a:latin typeface="+mj-ea"/>
                <a:ea typeface="+mj-ea"/>
              </a:rPr>
              <a:t>授课人：单位</a:t>
            </a:r>
            <a:r>
              <a:rPr lang="en-US" altLang="zh-CN" sz="2400" b="1" dirty="0">
                <a:solidFill>
                  <a:schemeClr val="accent2"/>
                </a:solidFill>
                <a:latin typeface="+mj-ea"/>
                <a:ea typeface="+mj-ea"/>
              </a:rPr>
              <a:t>/</a:t>
            </a:r>
            <a:r>
              <a:rPr lang="zh-CN" altLang="en-US" sz="2400" b="1" dirty="0">
                <a:solidFill>
                  <a:schemeClr val="accent2"/>
                </a:solidFill>
                <a:latin typeface="+mj-ea"/>
                <a:ea typeface="+mj-ea"/>
              </a:rPr>
              <a:t>党组织名称</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by="(-#ppt_w*2)" calcmode="lin" valueType="num">
                                      <p:cBhvr rctx="PPT">
                                        <p:cTn id="11" dur="500" autoRev="1" fill="hold">
                                          <p:stCondLst>
                                            <p:cond delay="0"/>
                                          </p:stCondLst>
                                        </p:cTn>
                                        <p:tgtEl>
                                          <p:spTgt spid="26"/>
                                        </p:tgtEl>
                                        <p:attrNameLst>
                                          <p:attrName>ppt_w</p:attrName>
                                        </p:attrNameLst>
                                      </p:cBhvr>
                                    </p:anim>
                                    <p:anim by="(#ppt_w*0.50)" calcmode="lin" valueType="num">
                                      <p:cBhvr>
                                        <p:cTn id="12" dur="500" decel="50000" autoRev="1" fill="hold">
                                          <p:stCondLst>
                                            <p:cond delay="0"/>
                                          </p:stCondLst>
                                        </p:cTn>
                                        <p:tgtEl>
                                          <p:spTgt spid="26"/>
                                        </p:tgtEl>
                                        <p:attrNameLst>
                                          <p:attrName>ppt_x</p:attrName>
                                        </p:attrNameLst>
                                      </p:cBhvr>
                                    </p:anim>
                                    <p:anim from="(-#ppt_h/2)" to="(#ppt_y)" calcmode="lin" valueType="num">
                                      <p:cBhvr>
                                        <p:cTn id="13" dur="1000" fill="hold">
                                          <p:stCondLst>
                                            <p:cond delay="0"/>
                                          </p:stCondLst>
                                        </p:cTn>
                                        <p:tgtEl>
                                          <p:spTgt spid="26"/>
                                        </p:tgtEl>
                                        <p:attrNameLst>
                                          <p:attrName>ppt_y</p:attrName>
                                        </p:attrNameLst>
                                      </p:cBhvr>
                                    </p:anim>
                                    <p:animRot by="21600000">
                                      <p:cBhvr>
                                        <p:cTn id="14" dur="1000" fill="hold">
                                          <p:stCondLst>
                                            <p:cond delay="0"/>
                                          </p:stCondLst>
                                        </p:cTn>
                                        <p:tgtEl>
                                          <p:spTgt spid="26"/>
                                        </p:tgtEl>
                                        <p:attrNameLst>
                                          <p:attrName>r</p:attrName>
                                        </p:attrNameLst>
                                      </p:cBhvr>
                                    </p:animRot>
                                  </p:childTnLst>
                                </p:cTn>
                              </p:par>
                            </p:childTnLst>
                          </p:cTn>
                        </p:par>
                        <p:par>
                          <p:cTn id="15" fill="hold">
                            <p:stCondLst>
                              <p:cond delay="32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90"/>
                                          </p:val>
                                        </p:tav>
                                        <p:tav tm="100000">
                                          <p:val>
                                            <p:fltVal val="0"/>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 y="0"/>
            <a:ext cx="12196763" cy="6858000"/>
          </a:xfrm>
          <a:prstGeom prst="rect">
            <a:avLst/>
          </a:prstGeom>
        </p:spPr>
      </p:pic>
      <p:sp>
        <p:nvSpPr>
          <p:cNvPr id="20" name="TextBox 54"/>
          <p:cNvSpPr txBox="1"/>
          <p:nvPr/>
        </p:nvSpPr>
        <p:spPr>
          <a:xfrm>
            <a:off x="902005" y="57769"/>
            <a:ext cx="412870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solidFill>
                  <a:schemeClr val="tx1"/>
                </a:solidFill>
                <a:latin typeface="微软雅黑" panose="020B0503020204020204" pitchFamily="34" charset="-122"/>
                <a:ea typeface="微软雅黑" panose="020B0503020204020204" pitchFamily="34" charset="-122"/>
              </a:rPr>
              <a:t>共产党人的</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初心</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57187" y="10078"/>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493" y="814786"/>
            <a:ext cx="1696437" cy="136957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65" y="577624"/>
            <a:ext cx="5843488" cy="5843488"/>
          </a:xfrm>
          <a:prstGeom prst="rect">
            <a:avLst/>
          </a:prstGeom>
        </p:spPr>
      </p:pic>
      <p:sp>
        <p:nvSpPr>
          <p:cNvPr id="12" name="矩形 11"/>
          <p:cNvSpPr/>
          <p:nvPr/>
        </p:nvSpPr>
        <p:spPr bwMode="auto">
          <a:xfrm>
            <a:off x="5746456" y="2168424"/>
            <a:ext cx="5104453" cy="363684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 name="矩形 1"/>
          <p:cNvSpPr/>
          <p:nvPr/>
        </p:nvSpPr>
        <p:spPr>
          <a:xfrm>
            <a:off x="6026373" y="2420888"/>
            <a:ext cx="4752528" cy="3170099"/>
          </a:xfrm>
          <a:prstGeom prst="rect">
            <a:avLst/>
          </a:prstGeom>
        </p:spPr>
        <p:txBody>
          <a:bodyPr wrap="square">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     《共产党宣言》所描绘的“</a:t>
            </a:r>
            <a:r>
              <a:rPr lang="zh-CN" altLang="en-US" sz="2000" b="1" dirty="0">
                <a:latin typeface="微软雅黑" panose="020B0503020204020204" pitchFamily="34" charset="-122"/>
                <a:ea typeface="微软雅黑" panose="020B0503020204020204" pitchFamily="34" charset="-122"/>
              </a:rPr>
              <a:t>在那里，每个人的自由发展是一切人的自由发展的条件</a:t>
            </a:r>
            <a:r>
              <a:rPr lang="zh-CN" altLang="en-US" sz="2000" dirty="0">
                <a:latin typeface="微软雅黑" panose="020B0503020204020204" pitchFamily="34" charset="-122"/>
                <a:ea typeface="微软雅黑" panose="020B0503020204020204" pitchFamily="34" charset="-122"/>
              </a:rPr>
              <a:t>”。是共产主义远大理想的重要组成部分，是中国特色社会主义共同理想的阶段性目标。</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400" fill="hold"/>
                                        <p:tgtEl>
                                          <p:spTgt spid="37"/>
                                        </p:tgtEl>
                                        <p:attrNameLst>
                                          <p:attrName>ppt_w</p:attrName>
                                        </p:attrNameLst>
                                      </p:cBhvr>
                                      <p:tavLst>
                                        <p:tav tm="0">
                                          <p:val>
                                            <p:fltVal val="0"/>
                                          </p:val>
                                        </p:tav>
                                        <p:tav tm="100000">
                                          <p:val>
                                            <p:strVal val="#ppt_w"/>
                                          </p:val>
                                        </p:tav>
                                      </p:tavLst>
                                    </p:anim>
                                    <p:anim calcmode="lin" valueType="num">
                                      <p:cBhvr>
                                        <p:cTn id="12" dur="400" fill="hold"/>
                                        <p:tgtEl>
                                          <p:spTgt spid="37"/>
                                        </p:tgtEl>
                                        <p:attrNameLst>
                                          <p:attrName>ppt_h</p:attrName>
                                        </p:attrNameLst>
                                      </p:cBhvr>
                                      <p:tavLst>
                                        <p:tav tm="0">
                                          <p:val>
                                            <p:fltVal val="0"/>
                                          </p:val>
                                        </p:tav>
                                        <p:tav tm="100000">
                                          <p:val>
                                            <p:strVal val="#ppt_h"/>
                                          </p:val>
                                        </p:tav>
                                      </p:tavLst>
                                    </p:anim>
                                    <p:anim calcmode="lin" valueType="num">
                                      <p:cBhvr>
                                        <p:cTn id="13" dur="400" fill="hold"/>
                                        <p:tgtEl>
                                          <p:spTgt spid="37"/>
                                        </p:tgtEl>
                                        <p:attrNameLst>
                                          <p:attrName>style.rotation</p:attrName>
                                        </p:attrNameLst>
                                      </p:cBhvr>
                                      <p:tavLst>
                                        <p:tav tm="0">
                                          <p:val>
                                            <p:fltVal val="90"/>
                                          </p:val>
                                        </p:tav>
                                        <p:tav tm="100000">
                                          <p:val>
                                            <p:fltVal val="0"/>
                                          </p:val>
                                        </p:tav>
                                      </p:tavLst>
                                    </p:anim>
                                    <p:animEffect transition="in" filter="fade">
                                      <p:cBhvr>
                                        <p:cTn id="14" dur="400"/>
                                        <p:tgtEl>
                                          <p:spTgt spid="37"/>
                                        </p:tgtEl>
                                      </p:cBhvr>
                                    </p:animEffect>
                                  </p:childTnLst>
                                </p:cTn>
                              </p:par>
                            </p:childTnLst>
                          </p:cTn>
                        </p:par>
                        <p:par>
                          <p:cTn id="15" fill="hold">
                            <p:stCondLst>
                              <p:cond delay="9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74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 y="0"/>
            <a:ext cx="12196763" cy="6858000"/>
          </a:xfrm>
          <a:prstGeom prst="rect">
            <a:avLst/>
          </a:prstGeom>
        </p:spPr>
      </p:pic>
      <p:sp>
        <p:nvSpPr>
          <p:cNvPr id="20" name="TextBox 54"/>
          <p:cNvSpPr txBox="1"/>
          <p:nvPr/>
        </p:nvSpPr>
        <p:spPr>
          <a:xfrm>
            <a:off x="748030" y="139700"/>
            <a:ext cx="475043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331795" y="998533"/>
            <a:ext cx="2440680" cy="1783943"/>
          </a:xfrm>
          <a:prstGeom prst="rect">
            <a:avLst/>
          </a:prstGeom>
        </p:spPr>
      </p:pic>
      <p:sp>
        <p:nvSpPr>
          <p:cNvPr id="5" name="矩形 4"/>
          <p:cNvSpPr/>
          <p:nvPr/>
        </p:nvSpPr>
        <p:spPr>
          <a:xfrm>
            <a:off x="3900388" y="1946455"/>
            <a:ext cx="4585970" cy="707886"/>
          </a:xfrm>
          <a:prstGeom prst="rect">
            <a:avLst/>
          </a:prstGeom>
        </p:spPr>
        <p:txBody>
          <a:bodyPr wrap="square">
            <a:spAutoFit/>
          </a:bodyPr>
          <a:lstStyle/>
          <a:p>
            <a:pPr algn="ctr"/>
            <a:r>
              <a:rPr lang="zh-CN" altLang="en-US" sz="4000" b="1" dirty="0">
                <a:latin typeface="微软雅黑" panose="020B0503020204020204" pitchFamily="34" charset="-122"/>
                <a:ea typeface="微软雅黑" panose="020B0503020204020204" pitchFamily="34" charset="-122"/>
              </a:rPr>
              <a:t>就要敢于担当</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654972" y="1030969"/>
            <a:ext cx="2440680" cy="1783943"/>
          </a:xfrm>
          <a:prstGeom prst="rect">
            <a:avLst/>
          </a:prstGeom>
        </p:spPr>
      </p:pic>
      <p:pic>
        <p:nvPicPr>
          <p:cNvPr id="2" name="图片 1"/>
          <p:cNvPicPr>
            <a:picLocks noChangeAspect="1"/>
          </p:cNvPicPr>
          <p:nvPr/>
        </p:nvPicPr>
        <p:blipFill>
          <a:blip r:embed="rId5"/>
          <a:stretch>
            <a:fillRect/>
          </a:stretch>
        </p:blipFill>
        <p:spPr>
          <a:xfrm>
            <a:off x="4661222" y="925532"/>
            <a:ext cx="4858933" cy="1286367"/>
          </a:xfrm>
          <a:prstGeom prst="rect">
            <a:avLst/>
          </a:prstGeom>
        </p:spPr>
      </p:pic>
      <p:sp>
        <p:nvSpPr>
          <p:cNvPr id="14" name="矩形 13"/>
          <p:cNvSpPr/>
          <p:nvPr/>
        </p:nvSpPr>
        <p:spPr bwMode="auto">
          <a:xfrm>
            <a:off x="1057821" y="3027063"/>
            <a:ext cx="10087693" cy="2202137"/>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ïśḻidé"/>
          <p:cNvSpPr txBox="1"/>
          <p:nvPr/>
        </p:nvSpPr>
        <p:spPr>
          <a:xfrm>
            <a:off x="1360411" y="2852936"/>
            <a:ext cx="9343801" cy="2145411"/>
          </a:xfrm>
          <a:prstGeom prst="rect">
            <a:avLst/>
          </a:prstGeom>
          <a:noFill/>
        </p:spPr>
        <p:txBody>
          <a:bodyPr wrap="square" lIns="91440" tIns="45720" rIns="91440" bIns="45720" anchor="b">
            <a:noAutofit/>
          </a:bodyPr>
          <a:lstStyle/>
          <a:p>
            <a:pPr algn="just" latinLnBrk="0">
              <a:lnSpc>
                <a:spcPct val="150000"/>
              </a:lnSpc>
            </a:pPr>
            <a:r>
              <a:rPr lang="zh-CN" altLang="en-US" sz="2000" dirty="0">
                <a:solidFill>
                  <a:srgbClr val="C00000"/>
                </a:solidFill>
                <a:latin typeface="+mn-ea"/>
                <a:ea typeface="+mn-ea"/>
              </a:rPr>
              <a:t>      当今世界正经历一场深刻变局，波及范围之广、影响程度之深、改变世界格局之大，前所未有；当今中国正经历一场深刻变革，涉及人数之众、阶层之多，触及利益问题之深刻复杂，世所罕见。相互交织、相互激荡的世情与国情，对我们党的胆识、定力和担当提出了更高要求。</a:t>
            </a:r>
          </a:p>
        </p:txBody>
      </p:sp>
    </p:spTree>
    <p:extLst>
      <p:ext uri="{BB962C8B-B14F-4D97-AF65-F5344CB8AC3E}">
        <p14:creationId xmlns:p14="http://schemas.microsoft.com/office/powerpoint/2010/main" val="259548438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 y="0"/>
            <a:ext cx="12196763" cy="6858000"/>
          </a:xfrm>
          <a:prstGeom prst="rect">
            <a:avLst/>
          </a:prstGeom>
        </p:spPr>
      </p:pic>
      <p:sp>
        <p:nvSpPr>
          <p:cNvPr id="20" name="TextBox 54"/>
          <p:cNvSpPr txBox="1"/>
          <p:nvPr/>
        </p:nvSpPr>
        <p:spPr>
          <a:xfrm>
            <a:off x="748030" y="139700"/>
            <a:ext cx="475043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317134" y="926525"/>
            <a:ext cx="2440680" cy="1783943"/>
          </a:xfrm>
          <a:prstGeom prst="rect">
            <a:avLst/>
          </a:prstGeom>
        </p:spPr>
      </p:pic>
      <p:sp>
        <p:nvSpPr>
          <p:cNvPr id="5" name="矩形 4"/>
          <p:cNvSpPr/>
          <p:nvPr/>
        </p:nvSpPr>
        <p:spPr>
          <a:xfrm>
            <a:off x="3885727" y="1874447"/>
            <a:ext cx="4585970" cy="707886"/>
          </a:xfrm>
          <a:prstGeom prst="rect">
            <a:avLst/>
          </a:prstGeom>
        </p:spPr>
        <p:txBody>
          <a:bodyPr wrap="square">
            <a:spAutoFit/>
          </a:bodyPr>
          <a:lstStyle/>
          <a:p>
            <a:pPr algn="ctr"/>
            <a:r>
              <a:rPr lang="zh-CN" altLang="en-US" sz="4000" b="1" dirty="0">
                <a:latin typeface="微软雅黑" panose="020B0503020204020204" pitchFamily="34" charset="-122"/>
                <a:ea typeface="微软雅黑" panose="020B0503020204020204" pitchFamily="34" charset="-122"/>
              </a:rPr>
              <a:t>就要不忘人民</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640311" y="958961"/>
            <a:ext cx="2440680" cy="1783943"/>
          </a:xfrm>
          <a:prstGeom prst="rect">
            <a:avLst/>
          </a:prstGeom>
        </p:spPr>
      </p:pic>
      <p:pic>
        <p:nvPicPr>
          <p:cNvPr id="2" name="图片 1"/>
          <p:cNvPicPr>
            <a:picLocks noChangeAspect="1"/>
          </p:cNvPicPr>
          <p:nvPr/>
        </p:nvPicPr>
        <p:blipFill>
          <a:blip r:embed="rId5"/>
          <a:stretch>
            <a:fillRect/>
          </a:stretch>
        </p:blipFill>
        <p:spPr>
          <a:xfrm>
            <a:off x="4646561" y="853524"/>
            <a:ext cx="4858933" cy="1286367"/>
          </a:xfrm>
          <a:prstGeom prst="rect">
            <a:avLst/>
          </a:prstGeom>
        </p:spPr>
      </p:pic>
      <p:sp>
        <p:nvSpPr>
          <p:cNvPr id="14" name="矩形 13"/>
          <p:cNvSpPr/>
          <p:nvPr/>
        </p:nvSpPr>
        <p:spPr bwMode="auto">
          <a:xfrm>
            <a:off x="1123255" y="2955055"/>
            <a:ext cx="10087693" cy="2202137"/>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ïśḻidé"/>
          <p:cNvSpPr txBox="1"/>
          <p:nvPr/>
        </p:nvSpPr>
        <p:spPr>
          <a:xfrm>
            <a:off x="1425845" y="2852936"/>
            <a:ext cx="9343801" cy="2145411"/>
          </a:xfrm>
          <a:prstGeom prst="rect">
            <a:avLst/>
          </a:prstGeom>
          <a:noFill/>
        </p:spPr>
        <p:txBody>
          <a:bodyPr wrap="square" lIns="91440" tIns="45720" rIns="91440" bIns="45720" anchor="b">
            <a:noAutofit/>
          </a:bodyPr>
          <a:lstStyle/>
          <a:p>
            <a:pPr algn="just" latinLnBrk="0">
              <a:lnSpc>
                <a:spcPct val="150000"/>
              </a:lnSpc>
            </a:pPr>
            <a:r>
              <a:rPr lang="zh-CN" altLang="en-US" sz="2000" dirty="0">
                <a:solidFill>
                  <a:srgbClr val="C00000"/>
                </a:solidFill>
                <a:latin typeface="+mn-ea"/>
                <a:ea typeface="+mn-ea"/>
              </a:rPr>
              <a:t>      人民立场是中国共产党的根本政治立场，是马克思主义政党区别于其他政党的显著标志。全心全意为人民服务是我们党的根本宗旨。不忘初心，就要不忘人民。习近平总书记要求全党树立以人民为中心的发展思想、工作导向，是对党员的党性要求，是对“为了谁、依靠谁、我是谁”这“执政三问”的明确回答。</a:t>
            </a:r>
          </a:p>
        </p:txBody>
      </p:sp>
    </p:spTree>
    <p:extLst>
      <p:ext uri="{BB962C8B-B14F-4D97-AF65-F5344CB8AC3E}">
        <p14:creationId xmlns:p14="http://schemas.microsoft.com/office/powerpoint/2010/main" val="298678898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5" name="文本框 34"/>
          <p:cNvSpPr txBox="1"/>
          <p:nvPr/>
        </p:nvSpPr>
        <p:spPr>
          <a:xfrm>
            <a:off x="1769872" y="3424340"/>
            <a:ext cx="8657018" cy="1014730"/>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6000" b="1" dirty="0">
                <a:solidFill>
                  <a:schemeClr val="tx1"/>
                </a:solidFill>
              </a:rPr>
              <a:t>为什么要“不忘初心”</a:t>
            </a:r>
          </a:p>
        </p:txBody>
      </p:sp>
      <p:sp>
        <p:nvSpPr>
          <p:cNvPr id="9" name="Rectangle 3"/>
          <p:cNvSpPr txBox="1">
            <a:spLocks noChangeArrowheads="1"/>
          </p:cNvSpPr>
          <p:nvPr/>
        </p:nvSpPr>
        <p:spPr bwMode="auto">
          <a:xfrm>
            <a:off x="3748233" y="2042263"/>
            <a:ext cx="489654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7200" dirty="0">
                <a:solidFill>
                  <a:srgbClr val="C00000"/>
                </a:solidFill>
                <a:latin typeface="微软雅黑" panose="020B0503020204020204" pitchFamily="34" charset="-122"/>
                <a:ea typeface="微软雅黑" panose="020B0503020204020204" pitchFamily="34" charset="-122"/>
              </a:rPr>
              <a:t>第二章节</a:t>
            </a:r>
            <a:endParaRPr lang="zh-CN" altLang="zh-CN" sz="7200" dirty="0">
              <a:solidFill>
                <a:srgbClr val="C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261" y="198027"/>
            <a:ext cx="1912461" cy="15439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00" autoRev="1" fill="hold">
                                          <p:stCondLst>
                                            <p:cond delay="0"/>
                                          </p:stCondLst>
                                        </p:cTn>
                                        <p:tgtEl>
                                          <p:spTgt spid="35"/>
                                        </p:tgtEl>
                                        <p:attrNameLst>
                                          <p:attrName>ppt_w</p:attrName>
                                        </p:attrNameLst>
                                      </p:cBhvr>
                                    </p:anim>
                                    <p:anim by="(#ppt_w*0.50)" calcmode="lin" valueType="num">
                                      <p:cBhvr>
                                        <p:cTn id="8" dur="200" decel="50000" autoRev="1" fill="hold">
                                          <p:stCondLst>
                                            <p:cond delay="0"/>
                                          </p:stCondLst>
                                        </p:cTn>
                                        <p:tgtEl>
                                          <p:spTgt spid="35"/>
                                        </p:tgtEl>
                                        <p:attrNameLst>
                                          <p:attrName>ppt_x</p:attrName>
                                        </p:attrNameLst>
                                      </p:cBhvr>
                                    </p:anim>
                                    <p:anim from="(-#ppt_h/2)" to="(#ppt_y)" calcmode="lin" valueType="num">
                                      <p:cBhvr>
                                        <p:cTn id="9" dur="400" fill="hold">
                                          <p:stCondLst>
                                            <p:cond delay="0"/>
                                          </p:stCondLst>
                                        </p:cTn>
                                        <p:tgtEl>
                                          <p:spTgt spid="35"/>
                                        </p:tgtEl>
                                        <p:attrNameLst>
                                          <p:attrName>ppt_y</p:attrName>
                                        </p:attrNameLst>
                                      </p:cBhvr>
                                    </p:anim>
                                    <p:animRot by="21600000">
                                      <p:cBhvr>
                                        <p:cTn id="10" dur="400" fill="hold">
                                          <p:stCondLst>
                                            <p:cond delay="0"/>
                                          </p:stCondLst>
                                        </p:cTn>
                                        <p:tgtEl>
                                          <p:spTgt spid="35"/>
                                        </p:tgtEl>
                                        <p:attrNameLst>
                                          <p:attrName>r</p:attrName>
                                        </p:attrNameLst>
                                      </p:cBhvr>
                                    </p:animRot>
                                  </p:childTnLst>
                                </p:cTn>
                              </p:par>
                            </p:childTnLst>
                          </p:cTn>
                        </p:par>
                        <p:par>
                          <p:cTn id="11" fill="hold">
                            <p:stCondLst>
                              <p:cond delay="76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par>
                          <p:cTn id="18" fill="hold">
                            <p:stCondLst>
                              <p:cond delay="206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12196763" cy="6858000"/>
          </a:xfrm>
          <a:prstGeom prst="rect">
            <a:avLst/>
          </a:prstGeom>
        </p:spPr>
      </p:pic>
      <p:sp>
        <p:nvSpPr>
          <p:cNvPr id="20" name="TextBox 54"/>
          <p:cNvSpPr txBox="1"/>
          <p:nvPr/>
        </p:nvSpPr>
        <p:spPr>
          <a:xfrm>
            <a:off x="842010" y="108585"/>
            <a:ext cx="323278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2425973" y="3740839"/>
            <a:ext cx="7720835" cy="1200329"/>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1800" dirty="0">
                <a:solidFill>
                  <a:schemeClr val="tx1"/>
                </a:solidFill>
              </a:rPr>
              <a:t>       </a:t>
            </a:r>
            <a:r>
              <a:rPr lang="zh-CN" altLang="en-US" sz="1800" dirty="0">
                <a:solidFill>
                  <a:schemeClr val="tx1"/>
                </a:solidFill>
              </a:rPr>
              <a:t>党的十九大，再次将“不忘初心、牢记使命”确定主题，是以习近平同志为核心的党中央在科学判断自身所处历史方位、所面临时代问题、所承担历史使命的基础上，表现出的一种精神状态，而采取的一种行动姿态。</a:t>
            </a:r>
          </a:p>
        </p:txBody>
      </p:sp>
      <p:grpSp>
        <p:nvGrpSpPr>
          <p:cNvPr id="63" name="组合 62"/>
          <p:cNvGrpSpPr/>
          <p:nvPr/>
        </p:nvGrpSpPr>
        <p:grpSpPr>
          <a:xfrm>
            <a:off x="1953754" y="1394081"/>
            <a:ext cx="952436" cy="952781"/>
            <a:chOff x="3686418" y="1491630"/>
            <a:chExt cx="1245622" cy="1245622"/>
          </a:xfrm>
        </p:grpSpPr>
        <p:grpSp>
          <p:nvGrpSpPr>
            <p:cNvPr id="64" name="组合 63"/>
            <p:cNvGrpSpPr/>
            <p:nvPr/>
          </p:nvGrpSpPr>
          <p:grpSpPr>
            <a:xfrm>
              <a:off x="3686418" y="1491630"/>
              <a:ext cx="1245622" cy="1245622"/>
              <a:chOff x="3597091" y="1563638"/>
              <a:chExt cx="1245622" cy="1245622"/>
            </a:xfrm>
          </p:grpSpPr>
          <p:sp>
            <p:nvSpPr>
              <p:cNvPr id="66" name="椭圆 65"/>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67" name="椭圆 6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65"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不</a:t>
              </a:r>
            </a:p>
          </p:txBody>
        </p:sp>
      </p:grpSp>
      <p:grpSp>
        <p:nvGrpSpPr>
          <p:cNvPr id="68" name="组合 67"/>
          <p:cNvGrpSpPr/>
          <p:nvPr/>
        </p:nvGrpSpPr>
        <p:grpSpPr>
          <a:xfrm>
            <a:off x="2930045" y="1409860"/>
            <a:ext cx="952436" cy="952781"/>
            <a:chOff x="3686418" y="1491630"/>
            <a:chExt cx="1245622" cy="1245622"/>
          </a:xfrm>
        </p:grpSpPr>
        <p:grpSp>
          <p:nvGrpSpPr>
            <p:cNvPr id="69" name="组合 68"/>
            <p:cNvGrpSpPr/>
            <p:nvPr/>
          </p:nvGrpSpPr>
          <p:grpSpPr>
            <a:xfrm>
              <a:off x="3686418" y="1491630"/>
              <a:ext cx="1245622" cy="1245622"/>
              <a:chOff x="3597091" y="1563638"/>
              <a:chExt cx="1245622" cy="1245622"/>
            </a:xfrm>
          </p:grpSpPr>
          <p:sp>
            <p:nvSpPr>
              <p:cNvPr id="71" name="椭圆 70"/>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72" name="椭圆 7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7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忘</a:t>
              </a:r>
            </a:p>
          </p:txBody>
        </p:sp>
      </p:grpSp>
      <p:grpSp>
        <p:nvGrpSpPr>
          <p:cNvPr id="73" name="组合 72"/>
          <p:cNvGrpSpPr/>
          <p:nvPr/>
        </p:nvGrpSpPr>
        <p:grpSpPr>
          <a:xfrm>
            <a:off x="3906336" y="1412362"/>
            <a:ext cx="952436" cy="952781"/>
            <a:chOff x="3686418" y="1491630"/>
            <a:chExt cx="1245622" cy="1245622"/>
          </a:xfrm>
        </p:grpSpPr>
        <p:grpSp>
          <p:nvGrpSpPr>
            <p:cNvPr id="74" name="组合 73"/>
            <p:cNvGrpSpPr/>
            <p:nvPr/>
          </p:nvGrpSpPr>
          <p:grpSpPr>
            <a:xfrm>
              <a:off x="3686418" y="1491630"/>
              <a:ext cx="1245622" cy="1245622"/>
              <a:chOff x="3597091" y="1563638"/>
              <a:chExt cx="1245622" cy="1245622"/>
            </a:xfrm>
          </p:grpSpPr>
          <p:sp>
            <p:nvSpPr>
              <p:cNvPr id="76" name="椭圆 75"/>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77" name="椭圆 7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75"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初</a:t>
              </a:r>
            </a:p>
          </p:txBody>
        </p:sp>
      </p:grpSp>
      <p:grpSp>
        <p:nvGrpSpPr>
          <p:cNvPr id="78" name="组合 77"/>
          <p:cNvGrpSpPr/>
          <p:nvPr/>
        </p:nvGrpSpPr>
        <p:grpSpPr>
          <a:xfrm>
            <a:off x="4908863" y="1409859"/>
            <a:ext cx="952436" cy="952781"/>
            <a:chOff x="3686418" y="1491630"/>
            <a:chExt cx="1245622" cy="1245622"/>
          </a:xfrm>
        </p:grpSpPr>
        <p:grpSp>
          <p:nvGrpSpPr>
            <p:cNvPr id="79" name="组合 78"/>
            <p:cNvGrpSpPr/>
            <p:nvPr/>
          </p:nvGrpSpPr>
          <p:grpSpPr>
            <a:xfrm>
              <a:off x="3686418" y="1491630"/>
              <a:ext cx="1245622" cy="1245622"/>
              <a:chOff x="3597091" y="1563638"/>
              <a:chExt cx="1245622" cy="1245622"/>
            </a:xfrm>
          </p:grpSpPr>
          <p:sp>
            <p:nvSpPr>
              <p:cNvPr id="81" name="椭圆 80"/>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82" name="椭圆 8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8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心</a:t>
              </a:r>
            </a:p>
          </p:txBody>
        </p:sp>
      </p:grpSp>
      <p:grpSp>
        <p:nvGrpSpPr>
          <p:cNvPr id="83" name="组合 82"/>
          <p:cNvGrpSpPr/>
          <p:nvPr/>
        </p:nvGrpSpPr>
        <p:grpSpPr>
          <a:xfrm>
            <a:off x="9288041" y="1412362"/>
            <a:ext cx="952436" cy="952781"/>
            <a:chOff x="3686418" y="1491630"/>
            <a:chExt cx="1245622" cy="1245622"/>
          </a:xfrm>
        </p:grpSpPr>
        <p:grpSp>
          <p:nvGrpSpPr>
            <p:cNvPr id="84" name="组合 83"/>
            <p:cNvGrpSpPr/>
            <p:nvPr/>
          </p:nvGrpSpPr>
          <p:grpSpPr>
            <a:xfrm>
              <a:off x="3686418" y="1491630"/>
              <a:ext cx="1245622" cy="1245622"/>
              <a:chOff x="3597091" y="1563638"/>
              <a:chExt cx="1245622" cy="1245622"/>
            </a:xfrm>
          </p:grpSpPr>
          <p:sp>
            <p:nvSpPr>
              <p:cNvPr id="86" name="椭圆 85"/>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87" name="椭圆 8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85"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命</a:t>
              </a:r>
            </a:p>
          </p:txBody>
        </p:sp>
      </p:grpSp>
      <p:grpSp>
        <p:nvGrpSpPr>
          <p:cNvPr id="88" name="组合 87"/>
          <p:cNvGrpSpPr/>
          <p:nvPr/>
        </p:nvGrpSpPr>
        <p:grpSpPr>
          <a:xfrm>
            <a:off x="8279676" y="1402608"/>
            <a:ext cx="952436" cy="952781"/>
            <a:chOff x="3686418" y="1491630"/>
            <a:chExt cx="1245622" cy="1245622"/>
          </a:xfrm>
        </p:grpSpPr>
        <p:grpSp>
          <p:nvGrpSpPr>
            <p:cNvPr id="89" name="组合 88"/>
            <p:cNvGrpSpPr/>
            <p:nvPr/>
          </p:nvGrpSpPr>
          <p:grpSpPr>
            <a:xfrm>
              <a:off x="3686418" y="1491630"/>
              <a:ext cx="1245622" cy="1245622"/>
              <a:chOff x="3597091" y="1563638"/>
              <a:chExt cx="1245622" cy="1245622"/>
            </a:xfrm>
          </p:grpSpPr>
          <p:sp>
            <p:nvSpPr>
              <p:cNvPr id="91" name="椭圆 90"/>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92" name="椭圆 9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9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使</a:t>
              </a:r>
            </a:p>
          </p:txBody>
        </p:sp>
      </p:grpSp>
      <p:grpSp>
        <p:nvGrpSpPr>
          <p:cNvPr id="93" name="组合 92"/>
          <p:cNvGrpSpPr/>
          <p:nvPr/>
        </p:nvGrpSpPr>
        <p:grpSpPr>
          <a:xfrm>
            <a:off x="7279530" y="1401610"/>
            <a:ext cx="952436" cy="952781"/>
            <a:chOff x="3686418" y="1491630"/>
            <a:chExt cx="1245622" cy="1245622"/>
          </a:xfrm>
        </p:grpSpPr>
        <p:grpSp>
          <p:nvGrpSpPr>
            <p:cNvPr id="94" name="组合 93"/>
            <p:cNvGrpSpPr/>
            <p:nvPr/>
          </p:nvGrpSpPr>
          <p:grpSpPr>
            <a:xfrm>
              <a:off x="3686418" y="1491630"/>
              <a:ext cx="1245622" cy="1245622"/>
              <a:chOff x="3597091" y="1563638"/>
              <a:chExt cx="1245622" cy="1245622"/>
            </a:xfrm>
          </p:grpSpPr>
          <p:sp>
            <p:nvSpPr>
              <p:cNvPr id="96" name="椭圆 95"/>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97" name="椭圆 9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95"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记</a:t>
              </a:r>
            </a:p>
          </p:txBody>
        </p:sp>
      </p:grpSp>
      <p:grpSp>
        <p:nvGrpSpPr>
          <p:cNvPr id="98" name="组合 97"/>
          <p:cNvGrpSpPr/>
          <p:nvPr/>
        </p:nvGrpSpPr>
        <p:grpSpPr>
          <a:xfrm>
            <a:off x="6273198" y="1412362"/>
            <a:ext cx="952436" cy="952781"/>
            <a:chOff x="3686418" y="1491630"/>
            <a:chExt cx="1245622" cy="1245622"/>
          </a:xfrm>
        </p:grpSpPr>
        <p:grpSp>
          <p:nvGrpSpPr>
            <p:cNvPr id="99" name="组合 98"/>
            <p:cNvGrpSpPr/>
            <p:nvPr/>
          </p:nvGrpSpPr>
          <p:grpSpPr>
            <a:xfrm>
              <a:off x="3686418" y="1491630"/>
              <a:ext cx="1245622" cy="1245622"/>
              <a:chOff x="3597091" y="1563638"/>
              <a:chExt cx="1245622" cy="1245622"/>
            </a:xfrm>
          </p:grpSpPr>
          <p:sp>
            <p:nvSpPr>
              <p:cNvPr id="101" name="椭圆 100"/>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02" name="椭圆 10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0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牢</a:t>
              </a:r>
            </a:p>
          </p:txBody>
        </p:sp>
      </p:grpSp>
      <p:sp>
        <p:nvSpPr>
          <p:cNvPr id="104" name="矩形 103"/>
          <p:cNvSpPr/>
          <p:nvPr/>
        </p:nvSpPr>
        <p:spPr>
          <a:xfrm>
            <a:off x="2043463" y="2684510"/>
            <a:ext cx="8375398" cy="528466"/>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1900" kern="0" dirty="0">
                <a:solidFill>
                  <a:srgbClr val="FFFFFF"/>
                </a:solidFill>
                <a:latin typeface="Impact"/>
                <a:ea typeface="微软雅黑"/>
              </a:rPr>
              <a:t>中国共产党的“初心”，就是中国共产党人的“本”。</a:t>
            </a:r>
            <a:endParaRPr kumimoji="0" lang="zh-CN" altLang="en-US" sz="19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138" name="矩形 137"/>
          <p:cNvSpPr/>
          <p:nvPr/>
        </p:nvSpPr>
        <p:spPr>
          <a:xfrm>
            <a:off x="2052587" y="3539702"/>
            <a:ext cx="8366274" cy="1545481"/>
          </a:xfrm>
          <a:prstGeom prst="rect">
            <a:avLst/>
          </a:prstGeom>
          <a:noFill/>
          <a:ln w="19050" cap="flat" cmpd="sng" algn="ctr">
            <a:solidFill>
              <a:srgbClr val="9B0D13"/>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FFFFFF"/>
              </a:solidFill>
              <a:effectLst/>
              <a:uLnTx/>
              <a:uFillTx/>
              <a:latin typeface="Impact"/>
              <a:ea typeface="微软雅黑"/>
              <a:cs typeface="+mn-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anim calcmode="lin" valueType="num">
                                      <p:cBhvr>
                                        <p:cTn id="27" dur="1000" fill="hold"/>
                                        <p:tgtEl>
                                          <p:spTgt spid="63"/>
                                        </p:tgtEl>
                                        <p:attrNameLst>
                                          <p:attrName>ppt_x</p:attrName>
                                        </p:attrNameLst>
                                      </p:cBhvr>
                                      <p:tavLst>
                                        <p:tav tm="0">
                                          <p:val>
                                            <p:strVal val="#ppt_x"/>
                                          </p:val>
                                        </p:tav>
                                        <p:tav tm="100000">
                                          <p:val>
                                            <p:strVal val="#ppt_x"/>
                                          </p:val>
                                        </p:tav>
                                      </p:tavLst>
                                    </p:anim>
                                    <p:anim calcmode="lin" valueType="num">
                                      <p:cBhvr>
                                        <p:cTn id="28" dur="1000" fill="hold"/>
                                        <p:tgtEl>
                                          <p:spTgt spid="63"/>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1000"/>
                                        <p:tgtEl>
                                          <p:spTgt spid="73"/>
                                        </p:tgtEl>
                                      </p:cBhvr>
                                    </p:animEffect>
                                    <p:anim calcmode="lin" valueType="num">
                                      <p:cBhvr>
                                        <p:cTn id="39" dur="1000" fill="hold"/>
                                        <p:tgtEl>
                                          <p:spTgt spid="73"/>
                                        </p:tgtEl>
                                        <p:attrNameLst>
                                          <p:attrName>ppt_x</p:attrName>
                                        </p:attrNameLst>
                                      </p:cBhvr>
                                      <p:tavLst>
                                        <p:tav tm="0">
                                          <p:val>
                                            <p:strVal val="#ppt_x"/>
                                          </p:val>
                                        </p:tav>
                                        <p:tav tm="100000">
                                          <p:val>
                                            <p:strVal val="#ppt_x"/>
                                          </p:val>
                                        </p:tav>
                                      </p:tavLst>
                                    </p:anim>
                                    <p:anim calcmode="lin" valueType="num">
                                      <p:cBhvr>
                                        <p:cTn id="40" dur="1000" fill="hold"/>
                                        <p:tgtEl>
                                          <p:spTgt spid="73"/>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1000"/>
                                        <p:tgtEl>
                                          <p:spTgt spid="78"/>
                                        </p:tgtEl>
                                      </p:cBhvr>
                                    </p:animEffect>
                                    <p:anim calcmode="lin" valueType="num">
                                      <p:cBhvr>
                                        <p:cTn id="45" dur="1000" fill="hold"/>
                                        <p:tgtEl>
                                          <p:spTgt spid="78"/>
                                        </p:tgtEl>
                                        <p:attrNameLst>
                                          <p:attrName>ppt_x</p:attrName>
                                        </p:attrNameLst>
                                      </p:cBhvr>
                                      <p:tavLst>
                                        <p:tav tm="0">
                                          <p:val>
                                            <p:strVal val="#ppt_x"/>
                                          </p:val>
                                        </p:tav>
                                        <p:tav tm="100000">
                                          <p:val>
                                            <p:strVal val="#ppt_x"/>
                                          </p:val>
                                        </p:tav>
                                      </p:tavLst>
                                    </p:anim>
                                    <p:anim calcmode="lin" valueType="num">
                                      <p:cBhvr>
                                        <p:cTn id="46" dur="1000" fill="hold"/>
                                        <p:tgtEl>
                                          <p:spTgt spid="78"/>
                                        </p:tgtEl>
                                        <p:attrNameLst>
                                          <p:attrName>ppt_y</p:attrName>
                                        </p:attrNameLst>
                                      </p:cBhvr>
                                      <p:tavLst>
                                        <p:tav tm="0">
                                          <p:val>
                                            <p:strVal val="#ppt_y+.1"/>
                                          </p:val>
                                        </p:tav>
                                        <p:tav tm="100000">
                                          <p:val>
                                            <p:strVal val="#ppt_y"/>
                                          </p:val>
                                        </p:tav>
                                      </p:tavLst>
                                    </p:anim>
                                  </p:childTnLst>
                                </p:cTn>
                              </p:par>
                            </p:childTnLst>
                          </p:cTn>
                        </p:par>
                        <p:par>
                          <p:cTn id="47" fill="hold">
                            <p:stCondLst>
                              <p:cond delay="5659"/>
                            </p:stCondLst>
                            <p:childTnLst>
                              <p:par>
                                <p:cTn id="48" presetID="42" presetClass="entr" presetSubtype="0" fill="hold"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1000"/>
                                        <p:tgtEl>
                                          <p:spTgt spid="83"/>
                                        </p:tgtEl>
                                      </p:cBhvr>
                                    </p:animEffect>
                                    <p:anim calcmode="lin" valueType="num">
                                      <p:cBhvr>
                                        <p:cTn id="51" dur="1000" fill="hold"/>
                                        <p:tgtEl>
                                          <p:spTgt spid="83"/>
                                        </p:tgtEl>
                                        <p:attrNameLst>
                                          <p:attrName>ppt_x</p:attrName>
                                        </p:attrNameLst>
                                      </p:cBhvr>
                                      <p:tavLst>
                                        <p:tav tm="0">
                                          <p:val>
                                            <p:strVal val="#ppt_x"/>
                                          </p:val>
                                        </p:tav>
                                        <p:tav tm="100000">
                                          <p:val>
                                            <p:strVal val="#ppt_x"/>
                                          </p:val>
                                        </p:tav>
                                      </p:tavLst>
                                    </p:anim>
                                    <p:anim calcmode="lin" valueType="num">
                                      <p:cBhvr>
                                        <p:cTn id="52" dur="1000" fill="hold"/>
                                        <p:tgtEl>
                                          <p:spTgt spid="83"/>
                                        </p:tgtEl>
                                        <p:attrNameLst>
                                          <p:attrName>ppt_y</p:attrName>
                                        </p:attrNameLst>
                                      </p:cBhvr>
                                      <p:tavLst>
                                        <p:tav tm="0">
                                          <p:val>
                                            <p:strVal val="#ppt_y+.1"/>
                                          </p:val>
                                        </p:tav>
                                        <p:tav tm="100000">
                                          <p:val>
                                            <p:strVal val="#ppt_y"/>
                                          </p:val>
                                        </p:tav>
                                      </p:tavLst>
                                    </p:anim>
                                  </p:childTnLst>
                                </p:cTn>
                              </p:par>
                            </p:childTnLst>
                          </p:cTn>
                        </p:par>
                        <p:par>
                          <p:cTn id="53" fill="hold">
                            <p:stCondLst>
                              <p:cond delay="6659"/>
                            </p:stCondLst>
                            <p:childTnLst>
                              <p:par>
                                <p:cTn id="54" presetID="42" presetClass="entr" presetSubtype="0"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1000"/>
                                        <p:tgtEl>
                                          <p:spTgt spid="88"/>
                                        </p:tgtEl>
                                      </p:cBhvr>
                                    </p:animEffect>
                                    <p:anim calcmode="lin" valueType="num">
                                      <p:cBhvr>
                                        <p:cTn id="57" dur="1000" fill="hold"/>
                                        <p:tgtEl>
                                          <p:spTgt spid="88"/>
                                        </p:tgtEl>
                                        <p:attrNameLst>
                                          <p:attrName>ppt_x</p:attrName>
                                        </p:attrNameLst>
                                      </p:cBhvr>
                                      <p:tavLst>
                                        <p:tav tm="0">
                                          <p:val>
                                            <p:strVal val="#ppt_x"/>
                                          </p:val>
                                        </p:tav>
                                        <p:tav tm="100000">
                                          <p:val>
                                            <p:strVal val="#ppt_x"/>
                                          </p:val>
                                        </p:tav>
                                      </p:tavLst>
                                    </p:anim>
                                    <p:anim calcmode="lin" valueType="num">
                                      <p:cBhvr>
                                        <p:cTn id="58" dur="1000" fill="hold"/>
                                        <p:tgtEl>
                                          <p:spTgt spid="88"/>
                                        </p:tgtEl>
                                        <p:attrNameLst>
                                          <p:attrName>ppt_y</p:attrName>
                                        </p:attrNameLst>
                                      </p:cBhvr>
                                      <p:tavLst>
                                        <p:tav tm="0">
                                          <p:val>
                                            <p:strVal val="#ppt_y+.1"/>
                                          </p:val>
                                        </p:tav>
                                        <p:tav tm="100000">
                                          <p:val>
                                            <p:strVal val="#ppt_y"/>
                                          </p:val>
                                        </p:tav>
                                      </p:tavLst>
                                    </p:anim>
                                  </p:childTnLst>
                                </p:cTn>
                              </p:par>
                            </p:childTnLst>
                          </p:cTn>
                        </p:par>
                        <p:par>
                          <p:cTn id="59" fill="hold">
                            <p:stCondLst>
                              <p:cond delay="7659"/>
                            </p:stCondLst>
                            <p:childTnLst>
                              <p:par>
                                <p:cTn id="60" presetID="42" presetClass="entr" presetSubtype="0" fill="hold"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1000"/>
                                        <p:tgtEl>
                                          <p:spTgt spid="93"/>
                                        </p:tgtEl>
                                      </p:cBhvr>
                                    </p:animEffect>
                                    <p:anim calcmode="lin" valueType="num">
                                      <p:cBhvr>
                                        <p:cTn id="63" dur="1000" fill="hold"/>
                                        <p:tgtEl>
                                          <p:spTgt spid="93"/>
                                        </p:tgtEl>
                                        <p:attrNameLst>
                                          <p:attrName>ppt_x</p:attrName>
                                        </p:attrNameLst>
                                      </p:cBhvr>
                                      <p:tavLst>
                                        <p:tav tm="0">
                                          <p:val>
                                            <p:strVal val="#ppt_x"/>
                                          </p:val>
                                        </p:tav>
                                        <p:tav tm="100000">
                                          <p:val>
                                            <p:strVal val="#ppt_x"/>
                                          </p:val>
                                        </p:tav>
                                      </p:tavLst>
                                    </p:anim>
                                    <p:anim calcmode="lin" valueType="num">
                                      <p:cBhvr>
                                        <p:cTn id="64" dur="1000" fill="hold"/>
                                        <p:tgtEl>
                                          <p:spTgt spid="93"/>
                                        </p:tgtEl>
                                        <p:attrNameLst>
                                          <p:attrName>ppt_y</p:attrName>
                                        </p:attrNameLst>
                                      </p:cBhvr>
                                      <p:tavLst>
                                        <p:tav tm="0">
                                          <p:val>
                                            <p:strVal val="#ppt_y+.1"/>
                                          </p:val>
                                        </p:tav>
                                        <p:tav tm="100000">
                                          <p:val>
                                            <p:strVal val="#ppt_y"/>
                                          </p:val>
                                        </p:tav>
                                      </p:tavLst>
                                    </p:anim>
                                  </p:childTnLst>
                                </p:cTn>
                              </p:par>
                            </p:childTnLst>
                          </p:cTn>
                        </p:par>
                        <p:par>
                          <p:cTn id="65" fill="hold">
                            <p:stCondLst>
                              <p:cond delay="8659"/>
                            </p:stCondLst>
                            <p:childTnLst>
                              <p:par>
                                <p:cTn id="66" presetID="42" presetClass="entr" presetSubtype="0" fill="hold"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1000"/>
                                        <p:tgtEl>
                                          <p:spTgt spid="98"/>
                                        </p:tgtEl>
                                      </p:cBhvr>
                                    </p:animEffect>
                                    <p:anim calcmode="lin" valueType="num">
                                      <p:cBhvr>
                                        <p:cTn id="69" dur="1000" fill="hold"/>
                                        <p:tgtEl>
                                          <p:spTgt spid="98"/>
                                        </p:tgtEl>
                                        <p:attrNameLst>
                                          <p:attrName>ppt_x</p:attrName>
                                        </p:attrNameLst>
                                      </p:cBhvr>
                                      <p:tavLst>
                                        <p:tav tm="0">
                                          <p:val>
                                            <p:strVal val="#ppt_x"/>
                                          </p:val>
                                        </p:tav>
                                        <p:tav tm="100000">
                                          <p:val>
                                            <p:strVal val="#ppt_x"/>
                                          </p:val>
                                        </p:tav>
                                      </p:tavLst>
                                    </p:anim>
                                    <p:anim calcmode="lin" valueType="num">
                                      <p:cBhvr>
                                        <p:cTn id="70" dur="1000" fill="hold"/>
                                        <p:tgtEl>
                                          <p:spTgt spid="98"/>
                                        </p:tgtEl>
                                        <p:attrNameLst>
                                          <p:attrName>ppt_y</p:attrName>
                                        </p:attrNameLst>
                                      </p:cBhvr>
                                      <p:tavLst>
                                        <p:tav tm="0">
                                          <p:val>
                                            <p:strVal val="#ppt_y+.1"/>
                                          </p:val>
                                        </p:tav>
                                        <p:tav tm="100000">
                                          <p:val>
                                            <p:strVal val="#ppt_y"/>
                                          </p:val>
                                        </p:tav>
                                      </p:tavLst>
                                    </p:anim>
                                  </p:childTnLst>
                                </p:cTn>
                              </p:par>
                            </p:childTnLst>
                          </p:cTn>
                        </p:par>
                        <p:par>
                          <p:cTn id="71" fill="hold">
                            <p:stCondLst>
                              <p:cond delay="9659"/>
                            </p:stCondLst>
                            <p:childTnLst>
                              <p:par>
                                <p:cTn id="72" presetID="42" presetClass="entr" presetSubtype="0" fill="hold" grpId="0"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1750"/>
                                        <p:tgtEl>
                                          <p:spTgt spid="104"/>
                                        </p:tgtEl>
                                      </p:cBhvr>
                                    </p:animEffect>
                                    <p:anim calcmode="lin" valueType="num">
                                      <p:cBhvr>
                                        <p:cTn id="75" dur="1750" fill="hold"/>
                                        <p:tgtEl>
                                          <p:spTgt spid="104"/>
                                        </p:tgtEl>
                                        <p:attrNameLst>
                                          <p:attrName>ppt_x</p:attrName>
                                        </p:attrNameLst>
                                      </p:cBhvr>
                                      <p:tavLst>
                                        <p:tav tm="0">
                                          <p:val>
                                            <p:strVal val="#ppt_x"/>
                                          </p:val>
                                        </p:tav>
                                        <p:tav tm="100000">
                                          <p:val>
                                            <p:strVal val="#ppt_x"/>
                                          </p:val>
                                        </p:tav>
                                      </p:tavLst>
                                    </p:anim>
                                    <p:anim calcmode="lin" valueType="num">
                                      <p:cBhvr>
                                        <p:cTn id="76" dur="175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1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0" name="TextBox 54"/>
          <p:cNvSpPr txBox="1"/>
          <p:nvPr/>
        </p:nvSpPr>
        <p:spPr>
          <a:xfrm>
            <a:off x="842010" y="108585"/>
            <a:ext cx="354203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7339344" y="3389506"/>
            <a:ext cx="3743628" cy="1631216"/>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zh-CN" altLang="en-US" b="1" dirty="0">
                <a:solidFill>
                  <a:schemeClr val="tx1"/>
                </a:solidFill>
                <a:latin typeface="微软雅黑" panose="020B0503020204020204" pitchFamily="34" charset="-122"/>
                <a:sym typeface="+mn-ea"/>
              </a:rPr>
              <a:t>党的一切运动都必须深入到广大的群众里面去。</a:t>
            </a:r>
          </a:p>
          <a:p>
            <a:endParaRPr lang="en-US" altLang="zh-CN" b="1" dirty="0">
              <a:solidFill>
                <a:schemeClr val="tx1"/>
              </a:solidFill>
              <a:latin typeface="微软雅黑" panose="020B0503020204020204" pitchFamily="34" charset="-122"/>
              <a:sym typeface="+mn-ea"/>
            </a:endParaRPr>
          </a:p>
          <a:p>
            <a:r>
              <a:rPr lang="zh-CN" altLang="en-US" b="1" dirty="0">
                <a:solidFill>
                  <a:schemeClr val="tx1"/>
                </a:solidFill>
                <a:latin typeface="微软雅黑" panose="020B0503020204020204" pitchFamily="34" charset="-122"/>
                <a:sym typeface="+mn-ea"/>
              </a:rPr>
              <a:t>党的内部必须有适应于革命的组织与训练。</a:t>
            </a:r>
            <a:endParaRPr lang="zh-CN" altLang="en-US" dirty="0">
              <a:solidFill>
                <a:schemeClr val="tx1"/>
              </a:solidFill>
              <a:latin typeface="+mn-ea"/>
              <a:ea typeface="+mn-ea"/>
            </a:endParaRPr>
          </a:p>
        </p:txBody>
      </p:sp>
      <p:grpSp>
        <p:nvGrpSpPr>
          <p:cNvPr id="8" name="组合 7"/>
          <p:cNvGrpSpPr/>
          <p:nvPr/>
        </p:nvGrpSpPr>
        <p:grpSpPr>
          <a:xfrm>
            <a:off x="1345853" y="1087887"/>
            <a:ext cx="7054814" cy="644668"/>
            <a:chOff x="3419872" y="1672334"/>
            <a:chExt cx="5291799" cy="483389"/>
          </a:xfrm>
        </p:grpSpPr>
        <p:sp>
          <p:nvSpPr>
            <p:cNvPr id="9" name="矩形 8"/>
            <p:cNvSpPr/>
            <p:nvPr/>
          </p:nvSpPr>
          <p:spPr>
            <a:xfrm>
              <a:off x="4276842" y="1752446"/>
              <a:ext cx="2889629" cy="323090"/>
            </a:xfrm>
            <a:prstGeom prst="rect">
              <a:avLst/>
            </a:prstGeom>
          </p:spPr>
          <p:txBody>
            <a:bodyPr wrap="none">
              <a:spAutoFit/>
            </a:bodyPr>
            <a:lstStyle/>
            <a:p>
              <a:pPr marL="0" marR="0" lvl="0" indent="0"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因为只有共产党才能救中国。</a:t>
              </a:r>
              <a:endParaRPr kumimoji="0" lang="zh-CN" altLang="en-US" sz="1900" b="0" i="0" u="none" strike="noStrike" kern="0" cap="none" spc="0" normalizeH="0" baseline="0" noProof="0" dirty="0">
                <a:ln>
                  <a:noFill/>
                </a:ln>
                <a:solidFill>
                  <a:srgbClr val="000000"/>
                </a:solidFill>
                <a:effectLst/>
                <a:uLnTx/>
                <a:uFillTx/>
                <a:latin typeface="Impact"/>
                <a:ea typeface="微软雅黑"/>
              </a:endParaRPr>
            </a:p>
          </p:txBody>
        </p:sp>
        <p:sp>
          <p:nvSpPr>
            <p:cNvPr id="11" name="矩形 10"/>
            <p:cNvSpPr/>
            <p:nvPr/>
          </p:nvSpPr>
          <p:spPr>
            <a:xfrm>
              <a:off x="4256842" y="1672334"/>
              <a:ext cx="4454829" cy="468000"/>
            </a:xfrm>
            <a:prstGeom prst="rect">
              <a:avLst/>
            </a:prstGeom>
            <a:noFill/>
            <a:ln w="19050" cap="flat" cmpd="sng" algn="ctr">
              <a:solidFill>
                <a:srgbClr val="000000">
                  <a:lumMod val="50000"/>
                  <a:lumOff val="50000"/>
                </a:srgbClr>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srgbClr val="FFFFFF"/>
                </a:solidFill>
                <a:effectLst/>
                <a:uLnTx/>
                <a:uFillTx/>
                <a:latin typeface="Impact"/>
                <a:ea typeface="微软雅黑"/>
                <a:cs typeface="+mn-cs"/>
              </a:endParaRPr>
            </a:p>
          </p:txBody>
        </p:sp>
        <p:sp>
          <p:nvSpPr>
            <p:cNvPr id="12" name="矩形 11"/>
            <p:cNvSpPr/>
            <p:nvPr/>
          </p:nvSpPr>
          <p:spPr>
            <a:xfrm>
              <a:off x="3419872" y="1687723"/>
              <a:ext cx="720000" cy="468000"/>
            </a:xfrm>
            <a:prstGeom prst="rect">
              <a:avLst/>
            </a:prstGeom>
            <a:solidFill>
              <a:srgbClr val="C00000"/>
            </a:solidFill>
            <a:ln w="9525" cap="flat" cmpd="sng" algn="ctr">
              <a:solidFill>
                <a:srgbClr val="9B0D13"/>
              </a:solidFill>
              <a:prstDash val="solid"/>
            </a:ln>
            <a:effectLst>
              <a:outerShdw blurRad="50800" dist="38100" dir="2700000" algn="tl" rotWithShape="0">
                <a:prstClr val="black">
                  <a:alpha val="40000"/>
                </a:prstClr>
              </a:outerShdw>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Impact"/>
                  <a:ea typeface="微软雅黑"/>
                  <a:cs typeface="+mn-cs"/>
                </a:rPr>
                <a:t>一</a:t>
              </a: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852" y="2168094"/>
            <a:ext cx="4705409" cy="3133114"/>
          </a:xfrm>
          <a:prstGeom prst="rect">
            <a:avLst/>
          </a:prstGeom>
        </p:spPr>
      </p:pic>
      <p:sp>
        <p:nvSpPr>
          <p:cNvPr id="18" name="TextBox 3"/>
          <p:cNvSpPr txBox="1">
            <a:spLocks noChangeArrowheads="1"/>
          </p:cNvSpPr>
          <p:nvPr/>
        </p:nvSpPr>
        <p:spPr bwMode="auto">
          <a:xfrm>
            <a:off x="7194540" y="2348880"/>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党</a:t>
            </a:r>
          </a:p>
        </p:txBody>
      </p:sp>
      <p:sp>
        <p:nvSpPr>
          <p:cNvPr id="19" name="TextBox 3"/>
          <p:cNvSpPr txBox="1">
            <a:spLocks noChangeArrowheads="1"/>
          </p:cNvSpPr>
          <p:nvPr/>
        </p:nvSpPr>
        <p:spPr bwMode="auto">
          <a:xfrm>
            <a:off x="8049434" y="2348880"/>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的</a:t>
            </a:r>
          </a:p>
        </p:txBody>
      </p:sp>
      <p:sp>
        <p:nvSpPr>
          <p:cNvPr id="21" name="TextBox 3"/>
          <p:cNvSpPr txBox="1">
            <a:spLocks noChangeArrowheads="1"/>
          </p:cNvSpPr>
          <p:nvPr/>
        </p:nvSpPr>
        <p:spPr bwMode="auto">
          <a:xfrm>
            <a:off x="8914718" y="2348880"/>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二</a:t>
            </a:r>
          </a:p>
        </p:txBody>
      </p:sp>
      <p:sp>
        <p:nvSpPr>
          <p:cNvPr id="22" name="TextBox 3"/>
          <p:cNvSpPr txBox="1">
            <a:spLocks noChangeArrowheads="1"/>
          </p:cNvSpPr>
          <p:nvPr/>
        </p:nvSpPr>
        <p:spPr bwMode="auto">
          <a:xfrm>
            <a:off x="9769612" y="2348880"/>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大</a:t>
            </a:r>
          </a:p>
        </p:txBody>
      </p:sp>
      <p:grpSp>
        <p:nvGrpSpPr>
          <p:cNvPr id="64" name="组合 63"/>
          <p:cNvGrpSpPr/>
          <p:nvPr/>
        </p:nvGrpSpPr>
        <p:grpSpPr>
          <a:xfrm>
            <a:off x="6602437" y="3405872"/>
            <a:ext cx="648072" cy="643037"/>
            <a:chOff x="4563580" y="1529285"/>
            <a:chExt cx="648072" cy="643037"/>
          </a:xfrm>
        </p:grpSpPr>
        <p:sp>
          <p:nvSpPr>
            <p:cNvPr id="65" name="等腰三角形 5"/>
            <p:cNvSpPr>
              <a:spLocks noChangeArrowheads="1"/>
            </p:cNvSpPr>
            <p:nvPr/>
          </p:nvSpPr>
          <p:spPr bwMode="auto">
            <a:xfrm rot="10800000" flipV="1">
              <a:off x="4563580" y="1529285"/>
              <a:ext cx="648072" cy="392660"/>
            </a:xfrm>
            <a:prstGeom prst="triangle">
              <a:avLst>
                <a:gd name="adj" fmla="val 50000"/>
              </a:avLst>
            </a:prstGeom>
            <a:solidFill>
              <a:srgbClr val="C00000"/>
            </a:solidFill>
            <a:ln>
              <a:noFill/>
            </a:ln>
          </p:spPr>
          <p:txBody>
            <a:bodyPr/>
            <a:lstStyle/>
            <a:p>
              <a:pPr eaLnBrk="1" fontAlgn="auto" hangingPunct="1">
                <a:spcBef>
                  <a:spcPts val="0"/>
                </a:spcBef>
                <a:spcAft>
                  <a:spcPts val="0"/>
                </a:spcAft>
                <a:buFont typeface="Arial" pitchFamily="34" charset="0"/>
                <a:buNone/>
              </a:pPr>
              <a:endParaRPr lang="zh-CN" altLang="en-US">
                <a:solidFill>
                  <a:prstClr val="black"/>
                </a:solidFill>
                <a:latin typeface="Calibri"/>
                <a:ea typeface="微软雅黑"/>
              </a:endParaRPr>
            </a:p>
          </p:txBody>
        </p:sp>
        <p:sp>
          <p:nvSpPr>
            <p:cNvPr id="66" name="等腰三角形 5"/>
            <p:cNvSpPr>
              <a:spLocks noChangeArrowheads="1"/>
            </p:cNvSpPr>
            <p:nvPr/>
          </p:nvSpPr>
          <p:spPr bwMode="auto">
            <a:xfrm flipV="1">
              <a:off x="4563580" y="1779662"/>
              <a:ext cx="648072" cy="392660"/>
            </a:xfrm>
            <a:prstGeom prst="triangle">
              <a:avLst>
                <a:gd name="adj" fmla="val 50000"/>
              </a:avLst>
            </a:prstGeom>
            <a:solidFill>
              <a:srgbClr val="C00000"/>
            </a:solidFill>
            <a:ln>
              <a:noFill/>
            </a:ln>
          </p:spPr>
          <p:txBody>
            <a:bodyPr/>
            <a:lstStyle/>
            <a:p>
              <a:pPr eaLnBrk="1" fontAlgn="auto" hangingPunct="1">
                <a:spcBef>
                  <a:spcPts val="0"/>
                </a:spcBef>
                <a:spcAft>
                  <a:spcPts val="0"/>
                </a:spcAft>
                <a:buFont typeface="Arial" pitchFamily="34" charset="0"/>
                <a:buNone/>
              </a:pPr>
              <a:endParaRPr lang="zh-CN" altLang="en-US">
                <a:solidFill>
                  <a:prstClr val="black"/>
                </a:solidFill>
                <a:latin typeface="Calibri"/>
                <a:ea typeface="微软雅黑"/>
              </a:endParaRPr>
            </a:p>
          </p:txBody>
        </p:sp>
      </p:grpSp>
      <p:sp>
        <p:nvSpPr>
          <p:cNvPr id="67" name="TextBox 92"/>
          <p:cNvSpPr txBox="1"/>
          <p:nvPr/>
        </p:nvSpPr>
        <p:spPr>
          <a:xfrm>
            <a:off x="6691272" y="3482616"/>
            <a:ext cx="495649" cy="461665"/>
          </a:xfrm>
          <a:prstGeom prst="rect">
            <a:avLst/>
          </a:prstGeom>
          <a:noFill/>
        </p:spPr>
        <p:txBody>
          <a:bodyPr wrap="none" rtlCol="0">
            <a:spAutoFit/>
          </a:bodyPr>
          <a:lstStyle/>
          <a:p>
            <a:pPr eaLnBrk="1" fontAlgn="auto" hangingPunct="1">
              <a:spcBef>
                <a:spcPts val="0"/>
              </a:spcBef>
              <a:spcAft>
                <a:spcPts val="0"/>
              </a:spcAft>
            </a:pPr>
            <a:r>
              <a:rPr lang="en-US" altLang="zh-CN" sz="2400" b="1" dirty="0">
                <a:solidFill>
                  <a:prstClr val="white"/>
                </a:solidFill>
                <a:latin typeface="Calibri"/>
                <a:ea typeface="微软雅黑"/>
              </a:rPr>
              <a:t>01</a:t>
            </a:r>
            <a:endParaRPr lang="zh-CN" altLang="en-US" sz="2400" b="1" dirty="0">
              <a:solidFill>
                <a:prstClr val="white"/>
              </a:solidFill>
              <a:latin typeface="Calibri"/>
              <a:ea typeface="微软雅黑"/>
            </a:endParaRPr>
          </a:p>
        </p:txBody>
      </p:sp>
      <p:grpSp>
        <p:nvGrpSpPr>
          <p:cNvPr id="68" name="组合 67"/>
          <p:cNvGrpSpPr/>
          <p:nvPr/>
        </p:nvGrpSpPr>
        <p:grpSpPr>
          <a:xfrm>
            <a:off x="6602437" y="4258637"/>
            <a:ext cx="648072" cy="643037"/>
            <a:chOff x="4563580" y="1529285"/>
            <a:chExt cx="648072" cy="643037"/>
          </a:xfrm>
        </p:grpSpPr>
        <p:sp>
          <p:nvSpPr>
            <p:cNvPr id="69" name="等腰三角形 5"/>
            <p:cNvSpPr>
              <a:spLocks noChangeArrowheads="1"/>
            </p:cNvSpPr>
            <p:nvPr/>
          </p:nvSpPr>
          <p:spPr bwMode="auto">
            <a:xfrm rot="10800000" flipV="1">
              <a:off x="4563580" y="1529285"/>
              <a:ext cx="648072" cy="392660"/>
            </a:xfrm>
            <a:prstGeom prst="triangle">
              <a:avLst>
                <a:gd name="adj" fmla="val 50000"/>
              </a:avLst>
            </a:prstGeom>
            <a:solidFill>
              <a:srgbClr val="C00000"/>
            </a:solidFill>
            <a:ln>
              <a:noFill/>
            </a:ln>
          </p:spPr>
          <p:txBody>
            <a:bodyPr/>
            <a:lstStyle/>
            <a:p>
              <a:pPr eaLnBrk="1" fontAlgn="auto" hangingPunct="1">
                <a:spcBef>
                  <a:spcPts val="0"/>
                </a:spcBef>
                <a:spcAft>
                  <a:spcPts val="0"/>
                </a:spcAft>
                <a:buFont typeface="Arial" pitchFamily="34" charset="0"/>
                <a:buNone/>
              </a:pPr>
              <a:endParaRPr lang="zh-CN" altLang="en-US">
                <a:solidFill>
                  <a:prstClr val="black"/>
                </a:solidFill>
                <a:latin typeface="Calibri"/>
                <a:ea typeface="微软雅黑"/>
              </a:endParaRPr>
            </a:p>
          </p:txBody>
        </p:sp>
        <p:sp>
          <p:nvSpPr>
            <p:cNvPr id="70" name="等腰三角形 5"/>
            <p:cNvSpPr>
              <a:spLocks noChangeArrowheads="1"/>
            </p:cNvSpPr>
            <p:nvPr/>
          </p:nvSpPr>
          <p:spPr bwMode="auto">
            <a:xfrm flipV="1">
              <a:off x="4563580" y="1779662"/>
              <a:ext cx="648072" cy="392660"/>
            </a:xfrm>
            <a:prstGeom prst="triangle">
              <a:avLst>
                <a:gd name="adj" fmla="val 50000"/>
              </a:avLst>
            </a:prstGeom>
            <a:solidFill>
              <a:srgbClr val="C00000"/>
            </a:solidFill>
            <a:ln>
              <a:noFill/>
            </a:ln>
          </p:spPr>
          <p:txBody>
            <a:bodyPr/>
            <a:lstStyle/>
            <a:p>
              <a:pPr eaLnBrk="1" fontAlgn="auto" hangingPunct="1">
                <a:spcBef>
                  <a:spcPts val="0"/>
                </a:spcBef>
                <a:spcAft>
                  <a:spcPts val="0"/>
                </a:spcAft>
                <a:buFont typeface="Arial" pitchFamily="34" charset="0"/>
                <a:buNone/>
              </a:pPr>
              <a:endParaRPr lang="zh-CN" altLang="en-US">
                <a:solidFill>
                  <a:prstClr val="black"/>
                </a:solidFill>
                <a:latin typeface="Calibri"/>
                <a:ea typeface="微软雅黑"/>
              </a:endParaRPr>
            </a:p>
          </p:txBody>
        </p:sp>
      </p:grpSp>
      <p:sp>
        <p:nvSpPr>
          <p:cNvPr id="71" name="TextBox 97"/>
          <p:cNvSpPr txBox="1"/>
          <p:nvPr/>
        </p:nvSpPr>
        <p:spPr>
          <a:xfrm>
            <a:off x="6691272" y="4335381"/>
            <a:ext cx="495649" cy="461665"/>
          </a:xfrm>
          <a:prstGeom prst="rect">
            <a:avLst/>
          </a:prstGeom>
          <a:noFill/>
        </p:spPr>
        <p:txBody>
          <a:bodyPr wrap="none" rtlCol="0">
            <a:spAutoFit/>
          </a:bodyPr>
          <a:lstStyle/>
          <a:p>
            <a:pPr eaLnBrk="1" fontAlgn="auto" hangingPunct="1">
              <a:spcBef>
                <a:spcPts val="0"/>
              </a:spcBef>
              <a:spcAft>
                <a:spcPts val="0"/>
              </a:spcAft>
            </a:pPr>
            <a:r>
              <a:rPr lang="en-US" altLang="zh-CN" sz="2400" b="1" dirty="0">
                <a:solidFill>
                  <a:prstClr val="white"/>
                </a:solidFill>
                <a:latin typeface="Calibri"/>
                <a:ea typeface="微软雅黑"/>
              </a:rPr>
              <a:t>02</a:t>
            </a:r>
            <a:endParaRPr lang="zh-CN" altLang="en-US" sz="2400" b="1" dirty="0">
              <a:solidFill>
                <a:prstClr val="white"/>
              </a:solidFill>
              <a:latin typeface="Calibri"/>
              <a:ea typeface="微软雅黑"/>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14:presetBounceEnd="33333">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33333">
                                          <p:cBhvr additive="base">
                                            <p:cTn id="26"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3159"/>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659"/>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159"/>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659"/>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159"/>
                                </p:stCondLst>
                                <p:childTnLst>
                                  <p:par>
                                    <p:cTn id="45" presetID="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0"/>
                                      </p:stCondLst>
                                      <p:childTnLst>
                                        <p:animRot by="21600000">
                                          <p:cBhvr>
                                            <p:cTn id="50" dur="500" fill="hold"/>
                                            <p:tgtEl>
                                              <p:spTgt spid="64"/>
                                            </p:tgtEl>
                                            <p:attrNameLst>
                                              <p:attrName>r</p:attrName>
                                            </p:attrNameLst>
                                          </p:cBhvr>
                                        </p:animRot>
                                      </p:childTnLst>
                                    </p:cTn>
                                  </p:par>
                                </p:childTnLst>
                              </p:cTn>
                            </p:par>
                            <p:par>
                              <p:cTn id="51" fill="hold">
                                <p:stCondLst>
                                  <p:cond delay="5659"/>
                                </p:stCondLst>
                                <p:childTnLst>
                                  <p:par>
                                    <p:cTn id="52" presetID="2" presetClass="entr" presetSubtype="4"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fill="hold"/>
                                            <p:tgtEl>
                                              <p:spTgt spid="68"/>
                                            </p:tgtEl>
                                            <p:attrNameLst>
                                              <p:attrName>ppt_x</p:attrName>
                                            </p:attrNameLst>
                                          </p:cBhvr>
                                          <p:tavLst>
                                            <p:tav tm="0">
                                              <p:val>
                                                <p:strVal val="#ppt_x"/>
                                              </p:val>
                                            </p:tav>
                                            <p:tav tm="100000">
                                              <p:val>
                                                <p:strVal val="#ppt_x"/>
                                              </p:val>
                                            </p:tav>
                                          </p:tavLst>
                                        </p:anim>
                                        <p:anim calcmode="lin" valueType="num">
                                          <p:cBhvr additive="base">
                                            <p:cTn id="55" dur="500" fill="hold"/>
                                            <p:tgtEl>
                                              <p:spTgt spid="68"/>
                                            </p:tgtEl>
                                            <p:attrNameLst>
                                              <p:attrName>ppt_y</p:attrName>
                                            </p:attrNameLst>
                                          </p:cBhvr>
                                          <p:tavLst>
                                            <p:tav tm="0">
                                              <p:val>
                                                <p:strVal val="1+#ppt_h/2"/>
                                              </p:val>
                                            </p:tav>
                                            <p:tav tm="100000">
                                              <p:val>
                                                <p:strVal val="#ppt_y"/>
                                              </p:val>
                                            </p:tav>
                                          </p:tavLst>
                                        </p:anim>
                                      </p:childTnLst>
                                    </p:cTn>
                                  </p:par>
                                  <p:par>
                                    <p:cTn id="56" presetID="8" presetClass="emph" presetSubtype="0" fill="hold" nodeType="withEffect">
                                      <p:stCondLst>
                                        <p:cond delay="0"/>
                                      </p:stCondLst>
                                      <p:childTnLst>
                                        <p:animRot by="21600000">
                                          <p:cBhvr>
                                            <p:cTn id="57" dur="5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18" grpId="0" animBg="1"/>
          <p:bldP spid="19"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1+#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3159"/>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659"/>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159"/>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659"/>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159"/>
                                </p:stCondLst>
                                <p:childTnLst>
                                  <p:par>
                                    <p:cTn id="45" presetID="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0"/>
                                      </p:stCondLst>
                                      <p:childTnLst>
                                        <p:animRot by="21600000">
                                          <p:cBhvr>
                                            <p:cTn id="50" dur="500" fill="hold"/>
                                            <p:tgtEl>
                                              <p:spTgt spid="64"/>
                                            </p:tgtEl>
                                            <p:attrNameLst>
                                              <p:attrName>r</p:attrName>
                                            </p:attrNameLst>
                                          </p:cBhvr>
                                        </p:animRot>
                                      </p:childTnLst>
                                    </p:cTn>
                                  </p:par>
                                </p:childTnLst>
                              </p:cTn>
                            </p:par>
                            <p:par>
                              <p:cTn id="51" fill="hold">
                                <p:stCondLst>
                                  <p:cond delay="5659"/>
                                </p:stCondLst>
                                <p:childTnLst>
                                  <p:par>
                                    <p:cTn id="52" presetID="2" presetClass="entr" presetSubtype="4"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fill="hold"/>
                                            <p:tgtEl>
                                              <p:spTgt spid="68"/>
                                            </p:tgtEl>
                                            <p:attrNameLst>
                                              <p:attrName>ppt_x</p:attrName>
                                            </p:attrNameLst>
                                          </p:cBhvr>
                                          <p:tavLst>
                                            <p:tav tm="0">
                                              <p:val>
                                                <p:strVal val="#ppt_x"/>
                                              </p:val>
                                            </p:tav>
                                            <p:tav tm="100000">
                                              <p:val>
                                                <p:strVal val="#ppt_x"/>
                                              </p:val>
                                            </p:tav>
                                          </p:tavLst>
                                        </p:anim>
                                        <p:anim calcmode="lin" valueType="num">
                                          <p:cBhvr additive="base">
                                            <p:cTn id="55" dur="500" fill="hold"/>
                                            <p:tgtEl>
                                              <p:spTgt spid="68"/>
                                            </p:tgtEl>
                                            <p:attrNameLst>
                                              <p:attrName>ppt_y</p:attrName>
                                            </p:attrNameLst>
                                          </p:cBhvr>
                                          <p:tavLst>
                                            <p:tav tm="0">
                                              <p:val>
                                                <p:strVal val="1+#ppt_h/2"/>
                                              </p:val>
                                            </p:tav>
                                            <p:tav tm="100000">
                                              <p:val>
                                                <p:strVal val="#ppt_y"/>
                                              </p:val>
                                            </p:tav>
                                          </p:tavLst>
                                        </p:anim>
                                      </p:childTnLst>
                                    </p:cTn>
                                  </p:par>
                                  <p:par>
                                    <p:cTn id="56" presetID="8" presetClass="emph" presetSubtype="0" fill="hold" nodeType="withEffect">
                                      <p:stCondLst>
                                        <p:cond delay="0"/>
                                      </p:stCondLst>
                                      <p:childTnLst>
                                        <p:animRot by="21600000">
                                          <p:cBhvr>
                                            <p:cTn id="57" dur="5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18" grpId="0" animBg="1"/>
          <p:bldP spid="19" grpId="0" animBg="1"/>
          <p:bldP spid="21" grpId="0" animBg="1"/>
          <p:bldP spid="2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0" name="TextBox 54"/>
          <p:cNvSpPr txBox="1"/>
          <p:nvPr/>
        </p:nvSpPr>
        <p:spPr>
          <a:xfrm>
            <a:off x="842010" y="108585"/>
            <a:ext cx="333248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633885" y="4243980"/>
            <a:ext cx="9001000" cy="707886"/>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zh-CN" altLang="en-US" dirty="0">
                <a:solidFill>
                  <a:schemeClr val="accent1"/>
                </a:solidFill>
                <a:latin typeface="微软雅黑" panose="020B0503020204020204" pitchFamily="34" charset="-122"/>
              </a:rPr>
              <a:t>正是这种“横向到边纵向到底的”、处于领导者组织者地位的、具有统一动能的高度组织化政党，具备把一盘散沙的中国组织起来、团结起来的潜能。</a:t>
            </a:r>
          </a:p>
        </p:txBody>
      </p:sp>
      <p:grpSp>
        <p:nvGrpSpPr>
          <p:cNvPr id="8" name="组合 7"/>
          <p:cNvGrpSpPr/>
          <p:nvPr/>
        </p:nvGrpSpPr>
        <p:grpSpPr>
          <a:xfrm>
            <a:off x="1345853" y="1087887"/>
            <a:ext cx="7054814" cy="644668"/>
            <a:chOff x="3419872" y="1672334"/>
            <a:chExt cx="5291799" cy="483389"/>
          </a:xfrm>
        </p:grpSpPr>
        <p:sp>
          <p:nvSpPr>
            <p:cNvPr id="11" name="矩形 10"/>
            <p:cNvSpPr/>
            <p:nvPr/>
          </p:nvSpPr>
          <p:spPr>
            <a:xfrm>
              <a:off x="4276842" y="1752446"/>
              <a:ext cx="2889629" cy="323090"/>
            </a:xfrm>
            <a:prstGeom prst="rect">
              <a:avLst/>
            </a:prstGeom>
          </p:spPr>
          <p:txBody>
            <a:bodyPr wrap="none">
              <a:spAutoFit/>
            </a:bodyPr>
            <a:lstStyle/>
            <a:p>
              <a:pPr marL="0" marR="0" lvl="0" indent="0"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因为只有共产党才能救中国。</a:t>
              </a:r>
              <a:endParaRPr kumimoji="0" lang="zh-CN" altLang="en-US" sz="1900" b="0" i="0" u="none" strike="noStrike" kern="0" cap="none" spc="0" normalizeH="0" baseline="0" noProof="0" dirty="0">
                <a:ln>
                  <a:noFill/>
                </a:ln>
                <a:solidFill>
                  <a:srgbClr val="000000"/>
                </a:solidFill>
                <a:effectLst/>
                <a:uLnTx/>
                <a:uFillTx/>
                <a:latin typeface="Impact"/>
                <a:ea typeface="微软雅黑"/>
              </a:endParaRPr>
            </a:p>
          </p:txBody>
        </p:sp>
        <p:sp>
          <p:nvSpPr>
            <p:cNvPr id="12" name="矩形 11"/>
            <p:cNvSpPr/>
            <p:nvPr/>
          </p:nvSpPr>
          <p:spPr>
            <a:xfrm>
              <a:off x="4256842" y="1672334"/>
              <a:ext cx="4454829" cy="468000"/>
            </a:xfrm>
            <a:prstGeom prst="rect">
              <a:avLst/>
            </a:prstGeom>
            <a:noFill/>
            <a:ln w="19050" cap="flat" cmpd="sng" algn="ctr">
              <a:solidFill>
                <a:srgbClr val="000000">
                  <a:lumMod val="50000"/>
                  <a:lumOff val="50000"/>
                </a:srgbClr>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srgbClr val="FFFFFF"/>
                </a:solidFill>
                <a:effectLst/>
                <a:uLnTx/>
                <a:uFillTx/>
                <a:latin typeface="Impact"/>
                <a:ea typeface="微软雅黑"/>
                <a:cs typeface="+mn-cs"/>
              </a:endParaRPr>
            </a:p>
          </p:txBody>
        </p:sp>
        <p:sp>
          <p:nvSpPr>
            <p:cNvPr id="13" name="矩形 12"/>
            <p:cNvSpPr/>
            <p:nvPr/>
          </p:nvSpPr>
          <p:spPr>
            <a:xfrm>
              <a:off x="3419872" y="1687723"/>
              <a:ext cx="720000" cy="468000"/>
            </a:xfrm>
            <a:prstGeom prst="rect">
              <a:avLst/>
            </a:prstGeom>
            <a:solidFill>
              <a:srgbClr val="C00000"/>
            </a:solidFill>
            <a:ln w="9525" cap="flat" cmpd="sng" algn="ctr">
              <a:solidFill>
                <a:srgbClr val="9B0D13"/>
              </a:solidFill>
              <a:prstDash val="solid"/>
            </a:ln>
            <a:effectLst>
              <a:outerShdw blurRad="50800" dist="38100" dir="2700000" algn="tl" rotWithShape="0">
                <a:prstClr val="black">
                  <a:alpha val="40000"/>
                </a:prstClr>
              </a:outerShdw>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Impact"/>
                  <a:ea typeface="微软雅黑"/>
                  <a:cs typeface="+mn-cs"/>
                </a:rPr>
                <a:t>一</a:t>
              </a:r>
            </a:p>
          </p:txBody>
        </p:sp>
      </p:grpSp>
      <p:sp>
        <p:nvSpPr>
          <p:cNvPr id="17" name="矩形 16"/>
          <p:cNvSpPr/>
          <p:nvPr/>
        </p:nvSpPr>
        <p:spPr>
          <a:xfrm>
            <a:off x="1345852" y="2188617"/>
            <a:ext cx="5089589" cy="528466"/>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“支部建在连上面”</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18" name="矩形 17"/>
          <p:cNvSpPr/>
          <p:nvPr/>
        </p:nvSpPr>
        <p:spPr>
          <a:xfrm>
            <a:off x="6530429" y="2188617"/>
            <a:ext cx="4248472" cy="528466"/>
          </a:xfrm>
          <a:prstGeom prst="rect">
            <a:avLst/>
          </a:prstGeom>
          <a:solidFill>
            <a:srgbClr val="000000">
              <a:lumMod val="75000"/>
              <a:lumOff val="25000"/>
            </a:srgbClr>
          </a:solidFill>
          <a:ln w="19050" cap="flat" cmpd="sng" algn="ctr">
            <a:solidFill>
              <a:srgbClr val="000000">
                <a:lumMod val="75000"/>
                <a:lumOff val="25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生产生活和战斗的一线</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19" name="矩形 18"/>
          <p:cNvSpPr/>
          <p:nvPr/>
        </p:nvSpPr>
        <p:spPr>
          <a:xfrm>
            <a:off x="1345852" y="2852936"/>
            <a:ext cx="5089589" cy="528466"/>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“党对军队的绝对领导”</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21" name="矩形 20"/>
          <p:cNvSpPr/>
          <p:nvPr/>
        </p:nvSpPr>
        <p:spPr>
          <a:xfrm>
            <a:off x="6530429" y="2852936"/>
            <a:ext cx="4248472" cy="528466"/>
          </a:xfrm>
          <a:prstGeom prst="rect">
            <a:avLst/>
          </a:prstGeom>
          <a:solidFill>
            <a:srgbClr val="000000">
              <a:lumMod val="75000"/>
              <a:lumOff val="25000"/>
            </a:srgbClr>
          </a:solidFill>
          <a:ln w="19050" cap="flat" cmpd="sng" algn="ctr">
            <a:solidFill>
              <a:srgbClr val="000000">
                <a:lumMod val="75000"/>
                <a:lumOff val="25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一切重大行动的领导者组织者</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22" name="矩形 21"/>
          <p:cNvSpPr/>
          <p:nvPr/>
        </p:nvSpPr>
        <p:spPr>
          <a:xfrm>
            <a:off x="1345852" y="3501663"/>
            <a:ext cx="5089589" cy="528466"/>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“四个服从”</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23" name="矩形 22"/>
          <p:cNvSpPr/>
          <p:nvPr/>
        </p:nvSpPr>
        <p:spPr>
          <a:xfrm>
            <a:off x="6530429" y="3501663"/>
            <a:ext cx="4248472" cy="528466"/>
          </a:xfrm>
          <a:prstGeom prst="rect">
            <a:avLst/>
          </a:prstGeom>
          <a:solidFill>
            <a:srgbClr val="000000">
              <a:lumMod val="75000"/>
              <a:lumOff val="25000"/>
            </a:srgbClr>
          </a:solidFill>
          <a:ln w="19050" cap="flat" cmpd="sng" algn="ctr">
            <a:solidFill>
              <a:srgbClr val="000000">
                <a:lumMod val="75000"/>
                <a:lumOff val="25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FFFFFF"/>
                </a:solidFill>
                <a:latin typeface="Impact"/>
                <a:ea typeface="微软雅黑"/>
              </a:rPr>
              <a:t>强大动能的有机统一体</a:t>
            </a:r>
            <a:endParaRPr kumimoji="0" lang="zh-CN" altLang="en-US" sz="2200" b="1" i="0" u="none" strike="noStrike" kern="0" cap="none" spc="0" normalizeH="0" baseline="0" noProof="0" dirty="0">
              <a:ln>
                <a:noFill/>
              </a:ln>
              <a:solidFill>
                <a:srgbClr val="FFFFFF"/>
              </a:solidFill>
              <a:effectLst/>
              <a:uLnTx/>
              <a:uFillTx/>
              <a:latin typeface="Impact"/>
              <a:ea typeface="微软雅黑"/>
              <a:cs typeface="+mn-cs"/>
            </a:endParaRPr>
          </a:p>
        </p:txBody>
      </p:sp>
      <p:sp>
        <p:nvSpPr>
          <p:cNvPr id="25" name="矩形 24"/>
          <p:cNvSpPr/>
          <p:nvPr/>
        </p:nvSpPr>
        <p:spPr>
          <a:xfrm>
            <a:off x="1345852" y="5119985"/>
            <a:ext cx="9433049" cy="109215"/>
          </a:xfrm>
          <a:prstGeom prst="rect">
            <a:avLst/>
          </a:prstGeom>
          <a:pattFill prst="dkUpDiag">
            <a:fgClr>
              <a:srgbClr val="9B0D13"/>
            </a:fgClr>
            <a:bgClr>
              <a:srgbClr val="FFFFFF"/>
            </a:bgClr>
          </a:pattFill>
          <a:ln w="19050" cap="flat" cmpd="sng" algn="ctr">
            <a:no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Impact"/>
              <a:ea typeface="微软雅黑"/>
              <a:cs typeface="+mn-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14:presetBounceEnd="33333">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33333">
                                          <p:cBhvr additive="base">
                                            <p:cTn id="26"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3159"/>
                                </p:stCondLst>
                                <p:childTnLst>
                                  <p:par>
                                    <p:cTn id="29" presetID="2" presetClass="entr" presetSubtype="2" fill="hold" grpId="0" nodeType="afterEffect" p14:presetBounceEnd="33333">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33333">
                                          <p:cBhvr additive="base">
                                            <p:cTn id="31" dur="1250" fill="hold"/>
                                            <p:tgtEl>
                                              <p:spTgt spid="17"/>
                                            </p:tgtEl>
                                            <p:attrNameLst>
                                              <p:attrName>ppt_x</p:attrName>
                                            </p:attrNameLst>
                                          </p:cBhvr>
                                          <p:tavLst>
                                            <p:tav tm="0">
                                              <p:val>
                                                <p:strVal val="1+#ppt_w/2"/>
                                              </p:val>
                                            </p:tav>
                                            <p:tav tm="100000">
                                              <p:val>
                                                <p:strVal val="#ppt_x"/>
                                              </p:val>
                                            </p:tav>
                                          </p:tavLst>
                                        </p:anim>
                                        <p:anim calcmode="lin" valueType="num" p14:bounceEnd="33333">
                                          <p:cBhvr additive="base">
                                            <p:cTn id="32" dur="125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409"/>
                                </p:stCondLst>
                                <p:childTnLst>
                                  <p:par>
                                    <p:cTn id="34" presetID="2" presetClass="entr" presetSubtype="2" fill="hold" grpId="0" nodeType="afterEffect" p14:presetBounceEnd="33333">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33333">
                                          <p:cBhvr additive="base">
                                            <p:cTn id="36" dur="1250" fill="hold"/>
                                            <p:tgtEl>
                                              <p:spTgt spid="18"/>
                                            </p:tgtEl>
                                            <p:attrNameLst>
                                              <p:attrName>ppt_x</p:attrName>
                                            </p:attrNameLst>
                                          </p:cBhvr>
                                          <p:tavLst>
                                            <p:tav tm="0">
                                              <p:val>
                                                <p:strVal val="1+#ppt_w/2"/>
                                              </p:val>
                                            </p:tav>
                                            <p:tav tm="100000">
                                              <p:val>
                                                <p:strVal val="#ppt_x"/>
                                              </p:val>
                                            </p:tav>
                                          </p:tavLst>
                                        </p:anim>
                                        <p:anim calcmode="lin" valueType="num" p14:bounceEnd="33333">
                                          <p:cBhvr additive="base">
                                            <p:cTn id="37" dur="125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5659"/>
                                </p:stCondLst>
                                <p:childTnLst>
                                  <p:par>
                                    <p:cTn id="39" presetID="2" presetClass="entr" presetSubtype="2" fill="hold" grpId="0" nodeType="afterEffect" p14:presetBounceEnd="33333">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33333">
                                          <p:cBhvr additive="base">
                                            <p:cTn id="41" dur="1250" fill="hold"/>
                                            <p:tgtEl>
                                              <p:spTgt spid="19"/>
                                            </p:tgtEl>
                                            <p:attrNameLst>
                                              <p:attrName>ppt_x</p:attrName>
                                            </p:attrNameLst>
                                          </p:cBhvr>
                                          <p:tavLst>
                                            <p:tav tm="0">
                                              <p:val>
                                                <p:strVal val="1+#ppt_w/2"/>
                                              </p:val>
                                            </p:tav>
                                            <p:tav tm="100000">
                                              <p:val>
                                                <p:strVal val="#ppt_x"/>
                                              </p:val>
                                            </p:tav>
                                          </p:tavLst>
                                        </p:anim>
                                        <p:anim calcmode="lin" valueType="num" p14:bounceEnd="33333">
                                          <p:cBhvr additive="base">
                                            <p:cTn id="42" dur="125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6909"/>
                                </p:stCondLst>
                                <p:childTnLst>
                                  <p:par>
                                    <p:cTn id="44" presetID="2" presetClass="entr" presetSubtype="2" fill="hold" grpId="0" nodeType="afterEffect" p14:presetBounceEnd="33333">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14:bounceEnd="33333">
                                          <p:cBhvr additive="base">
                                            <p:cTn id="46" dur="1250" fill="hold"/>
                                            <p:tgtEl>
                                              <p:spTgt spid="21"/>
                                            </p:tgtEl>
                                            <p:attrNameLst>
                                              <p:attrName>ppt_x</p:attrName>
                                            </p:attrNameLst>
                                          </p:cBhvr>
                                          <p:tavLst>
                                            <p:tav tm="0">
                                              <p:val>
                                                <p:strVal val="1+#ppt_w/2"/>
                                              </p:val>
                                            </p:tav>
                                            <p:tav tm="100000">
                                              <p:val>
                                                <p:strVal val="#ppt_x"/>
                                              </p:val>
                                            </p:tav>
                                          </p:tavLst>
                                        </p:anim>
                                        <p:anim calcmode="lin" valueType="num" p14:bounceEnd="33333">
                                          <p:cBhvr additive="base">
                                            <p:cTn id="47" dur="125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8159"/>
                                </p:stCondLst>
                                <p:childTnLst>
                                  <p:par>
                                    <p:cTn id="49" presetID="2" presetClass="entr" presetSubtype="2" fill="hold" grpId="0" nodeType="afterEffect" p14:presetBounceEnd="33333">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14:bounceEnd="33333">
                                          <p:cBhvr additive="base">
                                            <p:cTn id="51" dur="1250" fill="hold"/>
                                            <p:tgtEl>
                                              <p:spTgt spid="22"/>
                                            </p:tgtEl>
                                            <p:attrNameLst>
                                              <p:attrName>ppt_x</p:attrName>
                                            </p:attrNameLst>
                                          </p:cBhvr>
                                          <p:tavLst>
                                            <p:tav tm="0">
                                              <p:val>
                                                <p:strVal val="1+#ppt_w/2"/>
                                              </p:val>
                                            </p:tav>
                                            <p:tav tm="100000">
                                              <p:val>
                                                <p:strVal val="#ppt_x"/>
                                              </p:val>
                                            </p:tav>
                                          </p:tavLst>
                                        </p:anim>
                                        <p:anim calcmode="lin" valueType="num" p14:bounceEnd="33333">
                                          <p:cBhvr additive="base">
                                            <p:cTn id="52" dur="125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9409"/>
                                </p:stCondLst>
                                <p:childTnLst>
                                  <p:par>
                                    <p:cTn id="54" presetID="2" presetClass="entr" presetSubtype="2" fill="hold" grpId="0" nodeType="afterEffect" p14:presetBounceEnd="33333">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14:bounceEnd="33333">
                                          <p:cBhvr additive="base">
                                            <p:cTn id="56" dur="1250" fill="hold"/>
                                            <p:tgtEl>
                                              <p:spTgt spid="23"/>
                                            </p:tgtEl>
                                            <p:attrNameLst>
                                              <p:attrName>ppt_x</p:attrName>
                                            </p:attrNameLst>
                                          </p:cBhvr>
                                          <p:tavLst>
                                            <p:tav tm="0">
                                              <p:val>
                                                <p:strVal val="1+#ppt_w/2"/>
                                              </p:val>
                                            </p:tav>
                                            <p:tav tm="100000">
                                              <p:val>
                                                <p:strVal val="#ppt_x"/>
                                              </p:val>
                                            </p:tav>
                                          </p:tavLst>
                                        </p:anim>
                                        <p:anim calcmode="lin" valueType="num" p14:bounceEnd="33333">
                                          <p:cBhvr additive="base">
                                            <p:cTn id="57" dur="1250" fill="hold"/>
                                            <p:tgtEl>
                                              <p:spTgt spid="23"/>
                                            </p:tgtEl>
                                            <p:attrNameLst>
                                              <p:attrName>ppt_y</p:attrName>
                                            </p:attrNameLst>
                                          </p:cBhvr>
                                          <p:tavLst>
                                            <p:tav tm="0">
                                              <p:val>
                                                <p:strVal val="#ppt_y"/>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17" grpId="0" animBg="1"/>
          <p:bldP spid="18" grpId="0" animBg="1"/>
          <p:bldP spid="19" grpId="0" animBg="1"/>
          <p:bldP spid="21" grpId="0" animBg="1"/>
          <p:bldP spid="22" grpId="0" animBg="1"/>
          <p:bldP spid="23"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1+#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3159"/>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250" fill="hold"/>
                                            <p:tgtEl>
                                              <p:spTgt spid="17"/>
                                            </p:tgtEl>
                                            <p:attrNameLst>
                                              <p:attrName>ppt_x</p:attrName>
                                            </p:attrNameLst>
                                          </p:cBhvr>
                                          <p:tavLst>
                                            <p:tav tm="0">
                                              <p:val>
                                                <p:strVal val="1+#ppt_w/2"/>
                                              </p:val>
                                            </p:tav>
                                            <p:tav tm="100000">
                                              <p:val>
                                                <p:strVal val="#ppt_x"/>
                                              </p:val>
                                            </p:tav>
                                          </p:tavLst>
                                        </p:anim>
                                        <p:anim calcmode="lin" valueType="num">
                                          <p:cBhvr additive="base">
                                            <p:cTn id="32" dur="125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409"/>
                                </p:stCondLst>
                                <p:childTnLst>
                                  <p:par>
                                    <p:cTn id="34" presetID="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250" fill="hold"/>
                                            <p:tgtEl>
                                              <p:spTgt spid="18"/>
                                            </p:tgtEl>
                                            <p:attrNameLst>
                                              <p:attrName>ppt_x</p:attrName>
                                            </p:attrNameLst>
                                          </p:cBhvr>
                                          <p:tavLst>
                                            <p:tav tm="0">
                                              <p:val>
                                                <p:strVal val="1+#ppt_w/2"/>
                                              </p:val>
                                            </p:tav>
                                            <p:tav tm="100000">
                                              <p:val>
                                                <p:strVal val="#ppt_x"/>
                                              </p:val>
                                            </p:tav>
                                          </p:tavLst>
                                        </p:anim>
                                        <p:anim calcmode="lin" valueType="num">
                                          <p:cBhvr additive="base">
                                            <p:cTn id="37" dur="125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5659"/>
                                </p:stCondLst>
                                <p:childTnLst>
                                  <p:par>
                                    <p:cTn id="39" presetID="2" presetClass="entr" presetSubtype="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250" fill="hold"/>
                                            <p:tgtEl>
                                              <p:spTgt spid="19"/>
                                            </p:tgtEl>
                                            <p:attrNameLst>
                                              <p:attrName>ppt_x</p:attrName>
                                            </p:attrNameLst>
                                          </p:cBhvr>
                                          <p:tavLst>
                                            <p:tav tm="0">
                                              <p:val>
                                                <p:strVal val="1+#ppt_w/2"/>
                                              </p:val>
                                            </p:tav>
                                            <p:tav tm="100000">
                                              <p:val>
                                                <p:strVal val="#ppt_x"/>
                                              </p:val>
                                            </p:tav>
                                          </p:tavLst>
                                        </p:anim>
                                        <p:anim calcmode="lin" valueType="num">
                                          <p:cBhvr additive="base">
                                            <p:cTn id="42" dur="125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6909"/>
                                </p:stCondLst>
                                <p:childTnLst>
                                  <p:par>
                                    <p:cTn id="44" presetID="2" presetClass="entr" presetSubtype="2"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250" fill="hold"/>
                                            <p:tgtEl>
                                              <p:spTgt spid="21"/>
                                            </p:tgtEl>
                                            <p:attrNameLst>
                                              <p:attrName>ppt_x</p:attrName>
                                            </p:attrNameLst>
                                          </p:cBhvr>
                                          <p:tavLst>
                                            <p:tav tm="0">
                                              <p:val>
                                                <p:strVal val="1+#ppt_w/2"/>
                                              </p:val>
                                            </p:tav>
                                            <p:tav tm="100000">
                                              <p:val>
                                                <p:strVal val="#ppt_x"/>
                                              </p:val>
                                            </p:tav>
                                          </p:tavLst>
                                        </p:anim>
                                        <p:anim calcmode="lin" valueType="num">
                                          <p:cBhvr additive="base">
                                            <p:cTn id="47" dur="125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8159"/>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250" fill="hold"/>
                                            <p:tgtEl>
                                              <p:spTgt spid="22"/>
                                            </p:tgtEl>
                                            <p:attrNameLst>
                                              <p:attrName>ppt_x</p:attrName>
                                            </p:attrNameLst>
                                          </p:cBhvr>
                                          <p:tavLst>
                                            <p:tav tm="0">
                                              <p:val>
                                                <p:strVal val="1+#ppt_w/2"/>
                                              </p:val>
                                            </p:tav>
                                            <p:tav tm="100000">
                                              <p:val>
                                                <p:strVal val="#ppt_x"/>
                                              </p:val>
                                            </p:tav>
                                          </p:tavLst>
                                        </p:anim>
                                        <p:anim calcmode="lin" valueType="num">
                                          <p:cBhvr additive="base">
                                            <p:cTn id="52" dur="125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9409"/>
                                </p:stCondLst>
                                <p:childTnLst>
                                  <p:par>
                                    <p:cTn id="54" presetID="2" presetClass="entr" presetSubtype="2"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1250" fill="hold"/>
                                            <p:tgtEl>
                                              <p:spTgt spid="23"/>
                                            </p:tgtEl>
                                            <p:attrNameLst>
                                              <p:attrName>ppt_x</p:attrName>
                                            </p:attrNameLst>
                                          </p:cBhvr>
                                          <p:tavLst>
                                            <p:tav tm="0">
                                              <p:val>
                                                <p:strVal val="1+#ppt_w/2"/>
                                              </p:val>
                                            </p:tav>
                                            <p:tav tm="100000">
                                              <p:val>
                                                <p:strVal val="#ppt_x"/>
                                              </p:val>
                                            </p:tav>
                                          </p:tavLst>
                                        </p:anim>
                                        <p:anim calcmode="lin" valueType="num">
                                          <p:cBhvr additive="base">
                                            <p:cTn id="57" dur="1250" fill="hold"/>
                                            <p:tgtEl>
                                              <p:spTgt spid="23"/>
                                            </p:tgtEl>
                                            <p:attrNameLst>
                                              <p:attrName>ppt_y</p:attrName>
                                            </p:attrNameLst>
                                          </p:cBhvr>
                                          <p:tavLst>
                                            <p:tav tm="0">
                                              <p:val>
                                                <p:strVal val="#ppt_y"/>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17" grpId="0" animBg="1"/>
          <p:bldP spid="18" grpId="0" animBg="1"/>
          <p:bldP spid="19" grpId="0" animBg="1"/>
          <p:bldP spid="21" grpId="0" animBg="1"/>
          <p:bldP spid="22" grpId="0" animBg="1"/>
          <p:bldP spid="23" grpId="0" animBg="1"/>
          <p:bldP spid="2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0" name="TextBox 54"/>
          <p:cNvSpPr txBox="1"/>
          <p:nvPr/>
        </p:nvSpPr>
        <p:spPr>
          <a:xfrm>
            <a:off x="842010" y="108585"/>
            <a:ext cx="365188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561877" y="2120627"/>
            <a:ext cx="4547870" cy="2676525"/>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2400" dirty="0">
                <a:solidFill>
                  <a:schemeClr val="accent1"/>
                </a:solidFill>
              </a:rPr>
              <a:t>       </a:t>
            </a:r>
            <a:r>
              <a:rPr lang="zh-CN" altLang="en-US" sz="2400" dirty="0">
                <a:solidFill>
                  <a:schemeClr val="accent1"/>
                </a:solidFill>
              </a:rPr>
              <a:t>当今中国，实现“两个一百年”奋斗目标，实现中华民族伟大复兴中国梦，同样离不开这种“组织起来”的力量。历史已经证明，中国共产党是现代中国历史进步最根本的能动者，是现代中国社会最重要的组织者。</a:t>
            </a:r>
          </a:p>
        </p:txBody>
      </p:sp>
      <p:sp>
        <p:nvSpPr>
          <p:cNvPr id="9" name="矩形 8"/>
          <p:cNvSpPr/>
          <p:nvPr/>
        </p:nvSpPr>
        <p:spPr>
          <a:xfrm>
            <a:off x="1635691" y="1916832"/>
            <a:ext cx="4474056" cy="109215"/>
          </a:xfrm>
          <a:prstGeom prst="rect">
            <a:avLst/>
          </a:prstGeom>
          <a:pattFill prst="dkUpDiag">
            <a:fgClr>
              <a:srgbClr val="9B0D13"/>
            </a:fgClr>
            <a:bgClr>
              <a:srgbClr val="FFFFFF"/>
            </a:bgClr>
          </a:pattFill>
          <a:ln w="19050" cap="flat" cmpd="sng" algn="ctr">
            <a:no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Impact"/>
              <a:ea typeface="微软雅黑"/>
              <a:cs typeface="+mn-cs"/>
            </a:endParaRPr>
          </a:p>
        </p:txBody>
      </p:sp>
      <p:sp>
        <p:nvSpPr>
          <p:cNvPr id="11" name="矩形 10"/>
          <p:cNvSpPr/>
          <p:nvPr/>
        </p:nvSpPr>
        <p:spPr>
          <a:xfrm>
            <a:off x="1624504" y="4887595"/>
            <a:ext cx="4474056" cy="109215"/>
          </a:xfrm>
          <a:prstGeom prst="rect">
            <a:avLst/>
          </a:prstGeom>
          <a:pattFill prst="dkUpDiag">
            <a:fgClr>
              <a:srgbClr val="9B0D13"/>
            </a:fgClr>
            <a:bgClr>
              <a:srgbClr val="FFFFFF"/>
            </a:bgClr>
          </a:pattFill>
          <a:ln w="19050" cap="flat" cmpd="sng" algn="ctr">
            <a:no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Impact"/>
              <a:ea typeface="微软雅黑"/>
              <a:cs typeface="+mn-cs"/>
            </a:endParaRPr>
          </a:p>
        </p:txBody>
      </p:sp>
      <p:sp>
        <p:nvSpPr>
          <p:cNvPr id="17" name="TextBox 3"/>
          <p:cNvSpPr txBox="1">
            <a:spLocks noChangeArrowheads="1"/>
          </p:cNvSpPr>
          <p:nvPr/>
        </p:nvSpPr>
        <p:spPr bwMode="auto">
          <a:xfrm>
            <a:off x="8699871" y="3471908"/>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百</a:t>
            </a:r>
          </a:p>
        </p:txBody>
      </p:sp>
      <p:sp>
        <p:nvSpPr>
          <p:cNvPr id="18" name="TextBox 3"/>
          <p:cNvSpPr txBox="1">
            <a:spLocks noChangeArrowheads="1"/>
          </p:cNvSpPr>
          <p:nvPr/>
        </p:nvSpPr>
        <p:spPr bwMode="auto">
          <a:xfrm>
            <a:off x="9554765" y="3471908"/>
            <a:ext cx="640058" cy="584775"/>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black"/>
                </a:solidFill>
                <a:effectLst/>
                <a:uLnTx/>
                <a:uFillTx/>
                <a:latin typeface="微软雅黑" pitchFamily="34" charset="-122"/>
                <a:ea typeface="微软雅黑" pitchFamily="34" charset="-122"/>
              </a:rPr>
              <a:t>年</a:t>
            </a:r>
          </a:p>
        </p:txBody>
      </p:sp>
      <p:sp>
        <p:nvSpPr>
          <p:cNvPr id="19" name="TextBox 3"/>
          <p:cNvSpPr txBox="1">
            <a:spLocks noChangeArrowheads="1"/>
          </p:cNvSpPr>
          <p:nvPr/>
        </p:nvSpPr>
        <p:spPr bwMode="auto">
          <a:xfrm>
            <a:off x="8721600" y="2675465"/>
            <a:ext cx="640058" cy="584775"/>
          </a:xfrm>
          <a:prstGeom prst="rect">
            <a:avLst/>
          </a:prstGeom>
          <a:solidFill>
            <a:srgbClr val="C00000"/>
          </a:solid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lang="zh-CN" altLang="en-US" sz="3200" b="1" kern="0" dirty="0">
                <a:solidFill>
                  <a:prstClr val="white"/>
                </a:solidFill>
                <a:latin typeface="微软雅黑" pitchFamily="34" charset="-122"/>
                <a:ea typeface="微软雅黑" pitchFamily="34" charset="-122"/>
              </a:rPr>
              <a:t>两</a:t>
            </a:r>
            <a:endParaRPr kumimoji="0" lang="zh-CN" altLang="en-US" sz="32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1" name="TextBox 3"/>
          <p:cNvSpPr txBox="1">
            <a:spLocks noChangeArrowheads="1"/>
          </p:cNvSpPr>
          <p:nvPr/>
        </p:nvSpPr>
        <p:spPr bwMode="auto">
          <a:xfrm>
            <a:off x="9576494" y="2675465"/>
            <a:ext cx="640058" cy="584775"/>
          </a:xfrm>
          <a:prstGeom prst="rect">
            <a:avLst/>
          </a:prstGeom>
          <a:solidFill>
            <a:srgbClr val="C00000"/>
          </a:solid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32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个</a:t>
            </a:r>
          </a:p>
        </p:txBody>
      </p:sp>
      <p:pic>
        <p:nvPicPr>
          <p:cNvPr id="3" name="图片 2"/>
          <p:cNvPicPr>
            <a:picLocks noChangeAspect="1"/>
          </p:cNvPicPr>
          <p:nvPr/>
        </p:nvPicPr>
        <p:blipFill>
          <a:blip r:embed="rId4"/>
          <a:stretch>
            <a:fillRect/>
          </a:stretch>
        </p:blipFill>
        <p:spPr>
          <a:xfrm rot="10800000">
            <a:off x="6602437" y="1971439"/>
            <a:ext cx="1511939" cy="27556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26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226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276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326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376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animBg="1"/>
      <p:bldP spid="7" grpId="0"/>
      <p:bldP spid="9" grpId="0" animBg="1"/>
      <p:bldP spid="11" grpId="0" animBg="1"/>
      <p:bldP spid="17" grpId="0" animBg="1"/>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6261571" y="1412776"/>
            <a:ext cx="4445322" cy="3416320"/>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2400" dirty="0">
                <a:solidFill>
                  <a:srgbClr val="C00000"/>
                </a:solidFill>
                <a:latin typeface="+mn-ea"/>
                <a:ea typeface="+mn-ea"/>
              </a:rPr>
              <a:t>       </a:t>
            </a:r>
            <a:r>
              <a:rPr lang="zh-CN" altLang="en-US" sz="2400" dirty="0">
                <a:solidFill>
                  <a:srgbClr val="C00000"/>
                </a:solidFill>
                <a:latin typeface="+mn-ea"/>
                <a:ea typeface="+mn-ea"/>
              </a:rPr>
              <a:t>党的十八大以来，党内政治生活气象更新，党内政治生态明显好转，党的创造力、凝聚力、战斗力显著增强，党的团结统一更加巩固，党群关系明显改善，党在革命性锻造中更加坚强，焕发出新的强大生机活力，为党和国家事业发展提供了坚强政治保证。</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 y="1482442"/>
            <a:ext cx="5419561" cy="3441421"/>
          </a:xfrm>
          <a:prstGeom prst="rect">
            <a:avLst/>
          </a:prstGeom>
        </p:spPr>
      </p:pic>
      <p:sp>
        <p:nvSpPr>
          <p:cNvPr id="9" name="矩形 8"/>
          <p:cNvSpPr/>
          <p:nvPr/>
        </p:nvSpPr>
        <p:spPr>
          <a:xfrm>
            <a:off x="1345852" y="4975969"/>
            <a:ext cx="9433049" cy="109215"/>
          </a:xfrm>
          <a:prstGeom prst="rect">
            <a:avLst/>
          </a:prstGeom>
          <a:pattFill prst="dkUpDiag">
            <a:fgClr>
              <a:srgbClr val="9B0D13"/>
            </a:fgClr>
            <a:bgClr>
              <a:srgbClr val="FFFFFF"/>
            </a:bgClr>
          </a:pattFill>
          <a:ln w="19050" cap="flat" cmpd="sng" algn="ctr">
            <a:no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Impact"/>
              <a:ea typeface="微软雅黑"/>
              <a:cs typeface="+mn-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26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872343"/>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158875" y="2151866"/>
            <a:ext cx="5185410" cy="2861310"/>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dirty="0">
                <a:solidFill>
                  <a:schemeClr val="accent1"/>
                </a:solidFill>
              </a:rPr>
              <a:t>       </a:t>
            </a:r>
            <a:r>
              <a:rPr lang="zh-CN" altLang="en-US" dirty="0">
                <a:solidFill>
                  <a:schemeClr val="accent1"/>
                </a:solidFill>
              </a:rPr>
              <a:t>意味着科学社会主义在二十一世纪的中国焕发出强大生机活力，在世界上高高举起了中国特色社会主义伟大旗帜；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p>
        </p:txBody>
      </p:sp>
      <p:pic>
        <p:nvPicPr>
          <p:cNvPr id="2" name="图片 1" descr="timg (7)"/>
          <p:cNvPicPr>
            <a:picLocks noChangeAspect="1"/>
          </p:cNvPicPr>
          <p:nvPr/>
        </p:nvPicPr>
        <p:blipFill>
          <a:blip r:embed="rId4">
            <a:extLst>
              <a:ext uri="{BEBA8EAE-BF5A-486C-A8C5-ECC9F3942E4B}">
                <a14:imgProps xmlns:a14="http://schemas.microsoft.com/office/drawing/2010/main">
                  <a14:imgLayer r:embed="rId5"/>
                </a14:imgProps>
              </a:ext>
            </a:extLst>
          </a:blip>
          <a:srcRect/>
          <a:stretch>
            <a:fillRect/>
          </a:stretch>
        </p:blipFill>
        <p:spPr>
          <a:xfrm>
            <a:off x="7216140" y="2182242"/>
            <a:ext cx="3779520" cy="2515235"/>
          </a:xfrm>
          <a:prstGeom prst="rect">
            <a:avLst/>
          </a:prstGeom>
        </p:spPr>
      </p:pic>
      <p:grpSp>
        <p:nvGrpSpPr>
          <p:cNvPr id="8" name="组合 7"/>
          <p:cNvGrpSpPr/>
          <p:nvPr/>
        </p:nvGrpSpPr>
        <p:grpSpPr>
          <a:xfrm>
            <a:off x="1953754" y="1052736"/>
            <a:ext cx="952436" cy="952781"/>
            <a:chOff x="3686418" y="1491630"/>
            <a:chExt cx="1245622" cy="1245622"/>
          </a:xfrm>
        </p:grpSpPr>
        <p:grpSp>
          <p:nvGrpSpPr>
            <p:cNvPr id="9" name="组合 8"/>
            <p:cNvGrpSpPr/>
            <p:nvPr/>
          </p:nvGrpSpPr>
          <p:grpSpPr>
            <a:xfrm>
              <a:off x="3686418" y="1491630"/>
              <a:ext cx="1245622" cy="1245622"/>
              <a:chOff x="3597091" y="1563638"/>
              <a:chExt cx="1245622" cy="1245622"/>
            </a:xfrm>
          </p:grpSpPr>
          <p:sp>
            <p:nvSpPr>
              <p:cNvPr id="12" name="椭圆 11"/>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3" name="椭圆 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社</a:t>
              </a:r>
            </a:p>
          </p:txBody>
        </p:sp>
      </p:grpSp>
      <p:grpSp>
        <p:nvGrpSpPr>
          <p:cNvPr id="14" name="组合 13"/>
          <p:cNvGrpSpPr/>
          <p:nvPr/>
        </p:nvGrpSpPr>
        <p:grpSpPr>
          <a:xfrm>
            <a:off x="2930045" y="1068515"/>
            <a:ext cx="952436" cy="952781"/>
            <a:chOff x="3686418" y="1491630"/>
            <a:chExt cx="1245622" cy="1245622"/>
          </a:xfrm>
        </p:grpSpPr>
        <p:grpSp>
          <p:nvGrpSpPr>
            <p:cNvPr id="15" name="组合 14"/>
            <p:cNvGrpSpPr/>
            <p:nvPr/>
          </p:nvGrpSpPr>
          <p:grpSpPr>
            <a:xfrm>
              <a:off x="3686418" y="1491630"/>
              <a:ext cx="1245622" cy="1245622"/>
              <a:chOff x="3597091" y="1563638"/>
              <a:chExt cx="1245622" cy="1245622"/>
            </a:xfrm>
          </p:grpSpPr>
          <p:sp>
            <p:nvSpPr>
              <p:cNvPr id="18" name="椭圆 17"/>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9" name="椭圆 1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7"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会</a:t>
              </a:r>
            </a:p>
          </p:txBody>
        </p:sp>
      </p:grpSp>
      <p:grpSp>
        <p:nvGrpSpPr>
          <p:cNvPr id="21" name="组合 20"/>
          <p:cNvGrpSpPr/>
          <p:nvPr/>
        </p:nvGrpSpPr>
        <p:grpSpPr>
          <a:xfrm>
            <a:off x="3906336" y="1071017"/>
            <a:ext cx="952436" cy="952781"/>
            <a:chOff x="3686418" y="1491630"/>
            <a:chExt cx="1245622" cy="1245622"/>
          </a:xfrm>
        </p:grpSpPr>
        <p:grpSp>
          <p:nvGrpSpPr>
            <p:cNvPr id="22" name="组合 21"/>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主</a:t>
              </a:r>
            </a:p>
          </p:txBody>
        </p:sp>
      </p:grpSp>
      <p:grpSp>
        <p:nvGrpSpPr>
          <p:cNvPr id="26" name="组合 25"/>
          <p:cNvGrpSpPr/>
          <p:nvPr/>
        </p:nvGrpSpPr>
        <p:grpSpPr>
          <a:xfrm>
            <a:off x="4908863" y="1068514"/>
            <a:ext cx="952436" cy="952781"/>
            <a:chOff x="3686418" y="1491630"/>
            <a:chExt cx="1245622" cy="1245622"/>
          </a:xfrm>
        </p:grpSpPr>
        <p:grpSp>
          <p:nvGrpSpPr>
            <p:cNvPr id="27" name="组合 26"/>
            <p:cNvGrpSpPr/>
            <p:nvPr/>
          </p:nvGrpSpPr>
          <p:grpSpPr>
            <a:xfrm>
              <a:off x="3686418" y="1491630"/>
              <a:ext cx="1245622" cy="1245622"/>
              <a:chOff x="3597091" y="1563638"/>
              <a:chExt cx="1245622" cy="1245622"/>
            </a:xfrm>
          </p:grpSpPr>
          <p:sp>
            <p:nvSpPr>
              <p:cNvPr id="29" name="椭圆 28"/>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30" name="椭圆 2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义</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7999"/>
          </a:xfrm>
          <a:prstGeom prst="rect">
            <a:avLst/>
          </a:prstGeom>
        </p:spPr>
      </p:pic>
      <p:sp>
        <p:nvSpPr>
          <p:cNvPr id="13" name="Freeform 7"/>
          <p:cNvSpPr>
            <a:spLocks noEditPoints="1"/>
          </p:cNvSpPr>
          <p:nvPr/>
        </p:nvSpPr>
        <p:spPr bwMode="auto">
          <a:xfrm>
            <a:off x="769789" y="2702698"/>
            <a:ext cx="2808312" cy="1368152"/>
          </a:xfrm>
          <a:custGeom>
            <a:avLst/>
            <a:gdLst>
              <a:gd name="T0" fmla="*/ 387 w 1586"/>
              <a:gd name="T1" fmla="*/ 361 h 972"/>
              <a:gd name="T2" fmla="*/ 387 w 1586"/>
              <a:gd name="T3" fmla="*/ 527 h 972"/>
              <a:gd name="T4" fmla="*/ 154 w 1586"/>
              <a:gd name="T5" fmla="*/ 411 h 972"/>
              <a:gd name="T6" fmla="*/ 154 w 1586"/>
              <a:gd name="T7" fmla="*/ 48 h 972"/>
              <a:gd name="T8" fmla="*/ 154 w 1586"/>
              <a:gd name="T9" fmla="*/ 184 h 972"/>
              <a:gd name="T10" fmla="*/ 467 w 1586"/>
              <a:gd name="T11" fmla="*/ 595 h 972"/>
              <a:gd name="T12" fmla="*/ 0 w 1586"/>
              <a:gd name="T13" fmla="*/ 0 h 972"/>
              <a:gd name="T14" fmla="*/ 1233 w 1586"/>
              <a:gd name="T15" fmla="*/ 316 h 972"/>
              <a:gd name="T16" fmla="*/ 1213 w 1586"/>
              <a:gd name="T17" fmla="*/ 416 h 972"/>
              <a:gd name="T18" fmla="*/ 662 w 1586"/>
              <a:gd name="T19" fmla="*/ 316 h 972"/>
              <a:gd name="T20" fmla="*/ 681 w 1586"/>
              <a:gd name="T21" fmla="*/ 443 h 972"/>
              <a:gd name="T22" fmla="*/ 814 w 1586"/>
              <a:gd name="T23" fmla="*/ 443 h 972"/>
              <a:gd name="T24" fmla="*/ 1107 w 1586"/>
              <a:gd name="T25" fmla="*/ 598 h 972"/>
              <a:gd name="T26" fmla="*/ 1080 w 1586"/>
              <a:gd name="T27" fmla="*/ 443 h 972"/>
              <a:gd name="T28" fmla="*/ 1048 w 1586"/>
              <a:gd name="T29" fmla="*/ 120 h 972"/>
              <a:gd name="T30" fmla="*/ 1048 w 1586"/>
              <a:gd name="T31" fmla="*/ 169 h 972"/>
              <a:gd name="T32" fmla="*/ 640 w 1586"/>
              <a:gd name="T33" fmla="*/ 286 h 972"/>
              <a:gd name="T34" fmla="*/ 852 w 1586"/>
              <a:gd name="T35" fmla="*/ 552 h 972"/>
              <a:gd name="T36" fmla="*/ 963 w 1586"/>
              <a:gd name="T37" fmla="*/ 601 h 972"/>
              <a:gd name="T38" fmla="*/ 1254 w 1586"/>
              <a:gd name="T39" fmla="*/ 286 h 972"/>
              <a:gd name="T40" fmla="*/ 1202 w 1586"/>
              <a:gd name="T41" fmla="*/ 1 h 972"/>
              <a:gd name="T42" fmla="*/ 96 w 1586"/>
              <a:gd name="T43" fmla="*/ 945 h 972"/>
              <a:gd name="T44" fmla="*/ 96 w 1586"/>
              <a:gd name="T45" fmla="*/ 724 h 972"/>
              <a:gd name="T46" fmla="*/ 97 w 1586"/>
              <a:gd name="T47" fmla="*/ 698 h 972"/>
              <a:gd name="T48" fmla="*/ 97 w 1586"/>
              <a:gd name="T49" fmla="*/ 972 h 972"/>
              <a:gd name="T50" fmla="*/ 96 w 1586"/>
              <a:gd name="T51" fmla="*/ 945 h 972"/>
              <a:gd name="T52" fmla="*/ 245 w 1586"/>
              <a:gd name="T53" fmla="*/ 928 h 972"/>
              <a:gd name="T54" fmla="*/ 339 w 1586"/>
              <a:gd name="T55" fmla="*/ 724 h 972"/>
              <a:gd name="T56" fmla="*/ 339 w 1586"/>
              <a:gd name="T57" fmla="*/ 945 h 972"/>
              <a:gd name="T58" fmla="*/ 249 w 1586"/>
              <a:gd name="T59" fmla="*/ 972 h 972"/>
              <a:gd name="T60" fmla="*/ 382 w 1586"/>
              <a:gd name="T61" fmla="*/ 728 h 972"/>
              <a:gd name="T62" fmla="*/ 219 w 1586"/>
              <a:gd name="T63" fmla="*/ 729 h 972"/>
              <a:gd name="T64" fmla="*/ 553 w 1586"/>
              <a:gd name="T65" fmla="*/ 698 h 972"/>
              <a:gd name="T66" fmla="*/ 554 w 1586"/>
              <a:gd name="T67" fmla="*/ 728 h 972"/>
              <a:gd name="T68" fmla="*/ 427 w 1586"/>
              <a:gd name="T69" fmla="*/ 744 h 972"/>
              <a:gd name="T70" fmla="*/ 457 w 1586"/>
              <a:gd name="T71" fmla="*/ 744 h 972"/>
              <a:gd name="T72" fmla="*/ 727 w 1586"/>
              <a:gd name="T73" fmla="*/ 724 h 972"/>
              <a:gd name="T74" fmla="*/ 629 w 1586"/>
              <a:gd name="T75" fmla="*/ 698 h 972"/>
              <a:gd name="T76" fmla="*/ 699 w 1586"/>
              <a:gd name="T77" fmla="*/ 972 h 972"/>
              <a:gd name="T78" fmla="*/ 870 w 1586"/>
              <a:gd name="T79" fmla="*/ 822 h 972"/>
              <a:gd name="T80" fmla="*/ 963 w 1586"/>
              <a:gd name="T81" fmla="*/ 822 h 972"/>
              <a:gd name="T82" fmla="*/ 989 w 1586"/>
              <a:gd name="T83" fmla="*/ 724 h 972"/>
              <a:gd name="T84" fmla="*/ 826 w 1586"/>
              <a:gd name="T85" fmla="*/ 724 h 972"/>
              <a:gd name="T86" fmla="*/ 989 w 1586"/>
              <a:gd name="T87" fmla="*/ 972 h 972"/>
              <a:gd name="T88" fmla="*/ 1179 w 1586"/>
              <a:gd name="T89" fmla="*/ 972 h 972"/>
              <a:gd name="T90" fmla="*/ 1023 w 1586"/>
              <a:gd name="T91" fmla="*/ 698 h 972"/>
              <a:gd name="T92" fmla="*/ 1150 w 1586"/>
              <a:gd name="T93" fmla="*/ 972 h 972"/>
              <a:gd name="T94" fmla="*/ 1023 w 1586"/>
              <a:gd name="T95" fmla="*/ 972 h 972"/>
              <a:gd name="T96" fmla="*/ 1023 w 1586"/>
              <a:gd name="T97" fmla="*/ 744 h 972"/>
              <a:gd name="T98" fmla="*/ 1388 w 1586"/>
              <a:gd name="T99" fmla="*/ 724 h 972"/>
              <a:gd name="T100" fmla="*/ 1225 w 1586"/>
              <a:gd name="T101" fmla="*/ 724 h 972"/>
              <a:gd name="T102" fmla="*/ 1322 w 1586"/>
              <a:gd name="T103" fmla="*/ 972 h 972"/>
              <a:gd name="T104" fmla="*/ 1423 w 1586"/>
              <a:gd name="T105" fmla="*/ 972 h 972"/>
              <a:gd name="T106" fmla="*/ 1548 w 1586"/>
              <a:gd name="T107" fmla="*/ 839 h 972"/>
              <a:gd name="T108" fmla="*/ 1503 w 1586"/>
              <a:gd name="T109" fmla="*/ 724 h 972"/>
              <a:gd name="T110" fmla="*/ 1504 w 1586"/>
              <a:gd name="T111" fmla="*/ 698 h 972"/>
              <a:gd name="T112" fmla="*/ 1523 w 1586"/>
              <a:gd name="T113" fmla="*/ 859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6" h="972">
                <a:moveTo>
                  <a:pt x="154" y="233"/>
                </a:moveTo>
                <a:lnTo>
                  <a:pt x="387" y="233"/>
                </a:lnTo>
                <a:lnTo>
                  <a:pt x="387" y="361"/>
                </a:lnTo>
                <a:lnTo>
                  <a:pt x="154" y="361"/>
                </a:lnTo>
                <a:lnTo>
                  <a:pt x="154" y="233"/>
                </a:lnTo>
                <a:close/>
                <a:moveTo>
                  <a:pt x="387" y="527"/>
                </a:moveTo>
                <a:cubicBezTo>
                  <a:pt x="387" y="538"/>
                  <a:pt x="379" y="546"/>
                  <a:pt x="368" y="546"/>
                </a:cubicBezTo>
                <a:lnTo>
                  <a:pt x="154" y="546"/>
                </a:lnTo>
                <a:lnTo>
                  <a:pt x="154" y="411"/>
                </a:lnTo>
                <a:lnTo>
                  <a:pt x="387" y="411"/>
                </a:lnTo>
                <a:lnTo>
                  <a:pt x="387" y="527"/>
                </a:lnTo>
                <a:close/>
                <a:moveTo>
                  <a:pt x="154" y="48"/>
                </a:moveTo>
                <a:lnTo>
                  <a:pt x="387" y="48"/>
                </a:lnTo>
                <a:lnTo>
                  <a:pt x="387" y="184"/>
                </a:lnTo>
                <a:lnTo>
                  <a:pt x="154" y="184"/>
                </a:lnTo>
                <a:lnTo>
                  <a:pt x="154" y="48"/>
                </a:lnTo>
                <a:close/>
                <a:moveTo>
                  <a:pt x="0" y="595"/>
                </a:moveTo>
                <a:lnTo>
                  <a:pt x="467" y="595"/>
                </a:lnTo>
                <a:cubicBezTo>
                  <a:pt x="508" y="595"/>
                  <a:pt x="541" y="562"/>
                  <a:pt x="541" y="521"/>
                </a:cubicBezTo>
                <a:lnTo>
                  <a:pt x="541" y="0"/>
                </a:lnTo>
                <a:lnTo>
                  <a:pt x="0" y="0"/>
                </a:lnTo>
                <a:lnTo>
                  <a:pt x="0" y="595"/>
                </a:lnTo>
                <a:close/>
                <a:moveTo>
                  <a:pt x="1213" y="416"/>
                </a:moveTo>
                <a:lnTo>
                  <a:pt x="1233" y="316"/>
                </a:lnTo>
                <a:lnTo>
                  <a:pt x="1100" y="316"/>
                </a:lnTo>
                <a:lnTo>
                  <a:pt x="1080" y="416"/>
                </a:lnTo>
                <a:lnTo>
                  <a:pt x="1213" y="416"/>
                </a:lnTo>
                <a:close/>
                <a:moveTo>
                  <a:pt x="814" y="416"/>
                </a:moveTo>
                <a:lnTo>
                  <a:pt x="794" y="316"/>
                </a:lnTo>
                <a:lnTo>
                  <a:pt x="662" y="316"/>
                </a:lnTo>
                <a:lnTo>
                  <a:pt x="681" y="416"/>
                </a:lnTo>
                <a:lnTo>
                  <a:pt x="814" y="416"/>
                </a:lnTo>
                <a:close/>
                <a:moveTo>
                  <a:pt x="681" y="443"/>
                </a:moveTo>
                <a:lnTo>
                  <a:pt x="655" y="598"/>
                </a:lnTo>
                <a:lnTo>
                  <a:pt x="787" y="598"/>
                </a:lnTo>
                <a:lnTo>
                  <a:pt x="814" y="443"/>
                </a:lnTo>
                <a:lnTo>
                  <a:pt x="681" y="443"/>
                </a:lnTo>
                <a:close/>
                <a:moveTo>
                  <a:pt x="1080" y="443"/>
                </a:moveTo>
                <a:lnTo>
                  <a:pt x="1107" y="598"/>
                </a:lnTo>
                <a:lnTo>
                  <a:pt x="1239" y="598"/>
                </a:lnTo>
                <a:lnTo>
                  <a:pt x="1213" y="443"/>
                </a:lnTo>
                <a:lnTo>
                  <a:pt x="1080" y="443"/>
                </a:lnTo>
                <a:close/>
                <a:moveTo>
                  <a:pt x="672" y="51"/>
                </a:moveTo>
                <a:lnTo>
                  <a:pt x="1048" y="51"/>
                </a:lnTo>
                <a:lnTo>
                  <a:pt x="1048" y="120"/>
                </a:lnTo>
                <a:lnTo>
                  <a:pt x="693" y="120"/>
                </a:lnTo>
                <a:lnTo>
                  <a:pt x="693" y="169"/>
                </a:lnTo>
                <a:lnTo>
                  <a:pt x="1048" y="169"/>
                </a:lnTo>
                <a:lnTo>
                  <a:pt x="1048" y="237"/>
                </a:lnTo>
                <a:lnTo>
                  <a:pt x="640" y="237"/>
                </a:lnTo>
                <a:lnTo>
                  <a:pt x="640" y="286"/>
                </a:lnTo>
                <a:lnTo>
                  <a:pt x="870" y="286"/>
                </a:lnTo>
                <a:lnTo>
                  <a:pt x="870" y="533"/>
                </a:lnTo>
                <a:cubicBezTo>
                  <a:pt x="870" y="543"/>
                  <a:pt x="862" y="552"/>
                  <a:pt x="852" y="552"/>
                </a:cubicBezTo>
                <a:lnTo>
                  <a:pt x="824" y="552"/>
                </a:lnTo>
                <a:lnTo>
                  <a:pt x="824" y="601"/>
                </a:lnTo>
                <a:lnTo>
                  <a:pt x="963" y="601"/>
                </a:lnTo>
                <a:cubicBezTo>
                  <a:pt x="996" y="601"/>
                  <a:pt x="1024" y="573"/>
                  <a:pt x="1024" y="539"/>
                </a:cubicBezTo>
                <a:lnTo>
                  <a:pt x="1024" y="286"/>
                </a:lnTo>
                <a:lnTo>
                  <a:pt x="1254" y="286"/>
                </a:lnTo>
                <a:lnTo>
                  <a:pt x="1254" y="237"/>
                </a:lnTo>
                <a:lnTo>
                  <a:pt x="1202" y="237"/>
                </a:lnTo>
                <a:lnTo>
                  <a:pt x="1202" y="1"/>
                </a:lnTo>
                <a:lnTo>
                  <a:pt x="672" y="1"/>
                </a:lnTo>
                <a:lnTo>
                  <a:pt x="672" y="51"/>
                </a:lnTo>
                <a:close/>
                <a:moveTo>
                  <a:pt x="96" y="945"/>
                </a:moveTo>
                <a:cubicBezTo>
                  <a:pt x="60" y="945"/>
                  <a:pt x="41" y="928"/>
                  <a:pt x="41" y="894"/>
                </a:cubicBezTo>
                <a:lnTo>
                  <a:pt x="41" y="771"/>
                </a:lnTo>
                <a:cubicBezTo>
                  <a:pt x="41" y="740"/>
                  <a:pt x="60" y="724"/>
                  <a:pt x="96" y="724"/>
                </a:cubicBezTo>
                <a:lnTo>
                  <a:pt x="178" y="724"/>
                </a:lnTo>
                <a:lnTo>
                  <a:pt x="178" y="698"/>
                </a:lnTo>
                <a:lnTo>
                  <a:pt x="97" y="698"/>
                </a:lnTo>
                <a:cubicBezTo>
                  <a:pt x="43" y="698"/>
                  <a:pt x="15" y="722"/>
                  <a:pt x="15" y="770"/>
                </a:cubicBezTo>
                <a:lnTo>
                  <a:pt x="15" y="901"/>
                </a:lnTo>
                <a:cubicBezTo>
                  <a:pt x="15" y="949"/>
                  <a:pt x="43" y="972"/>
                  <a:pt x="97" y="972"/>
                </a:cubicBezTo>
                <a:lnTo>
                  <a:pt x="180" y="972"/>
                </a:lnTo>
                <a:lnTo>
                  <a:pt x="180" y="945"/>
                </a:lnTo>
                <a:lnTo>
                  <a:pt x="96" y="945"/>
                </a:lnTo>
                <a:close/>
                <a:moveTo>
                  <a:pt x="339" y="945"/>
                </a:moveTo>
                <a:lnTo>
                  <a:pt x="262" y="945"/>
                </a:lnTo>
                <a:cubicBezTo>
                  <a:pt x="251" y="945"/>
                  <a:pt x="245" y="939"/>
                  <a:pt x="245" y="928"/>
                </a:cubicBezTo>
                <a:lnTo>
                  <a:pt x="245" y="743"/>
                </a:lnTo>
                <a:cubicBezTo>
                  <a:pt x="245" y="731"/>
                  <a:pt x="251" y="724"/>
                  <a:pt x="262" y="724"/>
                </a:cubicBezTo>
                <a:lnTo>
                  <a:pt x="339" y="724"/>
                </a:lnTo>
                <a:cubicBezTo>
                  <a:pt x="349" y="724"/>
                  <a:pt x="355" y="731"/>
                  <a:pt x="355" y="744"/>
                </a:cubicBezTo>
                <a:lnTo>
                  <a:pt x="355" y="927"/>
                </a:lnTo>
                <a:cubicBezTo>
                  <a:pt x="355" y="939"/>
                  <a:pt x="349" y="945"/>
                  <a:pt x="339" y="945"/>
                </a:cubicBezTo>
                <a:close/>
                <a:moveTo>
                  <a:pt x="219" y="729"/>
                </a:moveTo>
                <a:lnTo>
                  <a:pt x="219" y="939"/>
                </a:lnTo>
                <a:cubicBezTo>
                  <a:pt x="219" y="961"/>
                  <a:pt x="229" y="972"/>
                  <a:pt x="249" y="972"/>
                </a:cubicBezTo>
                <a:lnTo>
                  <a:pt x="355" y="972"/>
                </a:lnTo>
                <a:cubicBezTo>
                  <a:pt x="373" y="972"/>
                  <a:pt x="382" y="963"/>
                  <a:pt x="382" y="943"/>
                </a:cubicBezTo>
                <a:lnTo>
                  <a:pt x="382" y="728"/>
                </a:lnTo>
                <a:cubicBezTo>
                  <a:pt x="380" y="710"/>
                  <a:pt x="370" y="701"/>
                  <a:pt x="354" y="698"/>
                </a:cubicBezTo>
                <a:lnTo>
                  <a:pt x="246" y="698"/>
                </a:lnTo>
                <a:cubicBezTo>
                  <a:pt x="228" y="698"/>
                  <a:pt x="219" y="708"/>
                  <a:pt x="219" y="729"/>
                </a:cubicBezTo>
                <a:close/>
                <a:moveTo>
                  <a:pt x="583" y="972"/>
                </a:moveTo>
                <a:lnTo>
                  <a:pt x="583" y="728"/>
                </a:lnTo>
                <a:cubicBezTo>
                  <a:pt x="583" y="708"/>
                  <a:pt x="573" y="698"/>
                  <a:pt x="553" y="698"/>
                </a:cubicBezTo>
                <a:lnTo>
                  <a:pt x="427" y="698"/>
                </a:lnTo>
                <a:lnTo>
                  <a:pt x="427" y="728"/>
                </a:lnTo>
                <a:lnTo>
                  <a:pt x="554" y="728"/>
                </a:lnTo>
                <a:lnTo>
                  <a:pt x="554" y="972"/>
                </a:lnTo>
                <a:lnTo>
                  <a:pt x="583" y="972"/>
                </a:lnTo>
                <a:close/>
                <a:moveTo>
                  <a:pt x="427" y="744"/>
                </a:moveTo>
                <a:lnTo>
                  <a:pt x="427" y="972"/>
                </a:lnTo>
                <a:lnTo>
                  <a:pt x="457" y="972"/>
                </a:lnTo>
                <a:lnTo>
                  <a:pt x="457" y="744"/>
                </a:lnTo>
                <a:lnTo>
                  <a:pt x="427" y="744"/>
                </a:lnTo>
                <a:close/>
                <a:moveTo>
                  <a:pt x="727" y="972"/>
                </a:moveTo>
                <a:lnTo>
                  <a:pt x="727" y="724"/>
                </a:lnTo>
                <a:lnTo>
                  <a:pt x="792" y="724"/>
                </a:lnTo>
                <a:lnTo>
                  <a:pt x="792" y="698"/>
                </a:lnTo>
                <a:lnTo>
                  <a:pt x="629" y="698"/>
                </a:lnTo>
                <a:lnTo>
                  <a:pt x="629" y="724"/>
                </a:lnTo>
                <a:lnTo>
                  <a:pt x="699" y="724"/>
                </a:lnTo>
                <a:lnTo>
                  <a:pt x="699" y="972"/>
                </a:lnTo>
                <a:lnTo>
                  <a:pt x="727" y="972"/>
                </a:lnTo>
                <a:close/>
                <a:moveTo>
                  <a:pt x="963" y="822"/>
                </a:moveTo>
                <a:lnTo>
                  <a:pt x="870" y="822"/>
                </a:lnTo>
                <a:lnTo>
                  <a:pt x="870" y="849"/>
                </a:lnTo>
                <a:lnTo>
                  <a:pt x="963" y="849"/>
                </a:lnTo>
                <a:lnTo>
                  <a:pt x="963" y="822"/>
                </a:lnTo>
                <a:close/>
                <a:moveTo>
                  <a:pt x="852" y="945"/>
                </a:moveTo>
                <a:lnTo>
                  <a:pt x="852" y="724"/>
                </a:lnTo>
                <a:lnTo>
                  <a:pt x="989" y="724"/>
                </a:lnTo>
                <a:lnTo>
                  <a:pt x="989" y="698"/>
                </a:lnTo>
                <a:lnTo>
                  <a:pt x="852" y="698"/>
                </a:lnTo>
                <a:cubicBezTo>
                  <a:pt x="835" y="698"/>
                  <a:pt x="826" y="707"/>
                  <a:pt x="826" y="724"/>
                </a:cubicBezTo>
                <a:lnTo>
                  <a:pt x="826" y="946"/>
                </a:lnTo>
                <a:cubicBezTo>
                  <a:pt x="826" y="963"/>
                  <a:pt x="835" y="972"/>
                  <a:pt x="852" y="972"/>
                </a:cubicBezTo>
                <a:lnTo>
                  <a:pt x="989" y="972"/>
                </a:lnTo>
                <a:lnTo>
                  <a:pt x="989" y="945"/>
                </a:lnTo>
                <a:lnTo>
                  <a:pt x="852" y="945"/>
                </a:lnTo>
                <a:close/>
                <a:moveTo>
                  <a:pt x="1179" y="972"/>
                </a:moveTo>
                <a:lnTo>
                  <a:pt x="1179" y="728"/>
                </a:lnTo>
                <a:cubicBezTo>
                  <a:pt x="1179" y="708"/>
                  <a:pt x="1169" y="698"/>
                  <a:pt x="1149" y="698"/>
                </a:cubicBezTo>
                <a:lnTo>
                  <a:pt x="1023" y="698"/>
                </a:lnTo>
                <a:lnTo>
                  <a:pt x="1023" y="728"/>
                </a:lnTo>
                <a:lnTo>
                  <a:pt x="1150" y="728"/>
                </a:lnTo>
                <a:lnTo>
                  <a:pt x="1150" y="972"/>
                </a:lnTo>
                <a:lnTo>
                  <a:pt x="1179" y="972"/>
                </a:lnTo>
                <a:close/>
                <a:moveTo>
                  <a:pt x="1023" y="744"/>
                </a:moveTo>
                <a:lnTo>
                  <a:pt x="1023" y="972"/>
                </a:lnTo>
                <a:lnTo>
                  <a:pt x="1053" y="972"/>
                </a:lnTo>
                <a:lnTo>
                  <a:pt x="1053" y="744"/>
                </a:lnTo>
                <a:lnTo>
                  <a:pt x="1023" y="744"/>
                </a:lnTo>
                <a:close/>
                <a:moveTo>
                  <a:pt x="1322" y="972"/>
                </a:moveTo>
                <a:lnTo>
                  <a:pt x="1322" y="724"/>
                </a:lnTo>
                <a:lnTo>
                  <a:pt x="1388" y="724"/>
                </a:lnTo>
                <a:lnTo>
                  <a:pt x="1388" y="698"/>
                </a:lnTo>
                <a:lnTo>
                  <a:pt x="1225" y="698"/>
                </a:lnTo>
                <a:lnTo>
                  <a:pt x="1225" y="724"/>
                </a:lnTo>
                <a:lnTo>
                  <a:pt x="1295" y="724"/>
                </a:lnTo>
                <a:lnTo>
                  <a:pt x="1295" y="972"/>
                </a:lnTo>
                <a:lnTo>
                  <a:pt x="1322" y="972"/>
                </a:lnTo>
                <a:close/>
                <a:moveTo>
                  <a:pt x="1503" y="945"/>
                </a:moveTo>
                <a:lnTo>
                  <a:pt x="1423" y="945"/>
                </a:lnTo>
                <a:lnTo>
                  <a:pt x="1423" y="972"/>
                </a:lnTo>
                <a:lnTo>
                  <a:pt x="1504" y="972"/>
                </a:lnTo>
                <a:cubicBezTo>
                  <a:pt x="1558" y="972"/>
                  <a:pt x="1586" y="948"/>
                  <a:pt x="1586" y="900"/>
                </a:cubicBezTo>
                <a:cubicBezTo>
                  <a:pt x="1586" y="871"/>
                  <a:pt x="1573" y="851"/>
                  <a:pt x="1548" y="839"/>
                </a:cubicBezTo>
                <a:lnTo>
                  <a:pt x="1484" y="809"/>
                </a:lnTo>
                <a:cubicBezTo>
                  <a:pt x="1460" y="797"/>
                  <a:pt x="1449" y="785"/>
                  <a:pt x="1449" y="771"/>
                </a:cubicBezTo>
                <a:cubicBezTo>
                  <a:pt x="1449" y="740"/>
                  <a:pt x="1467" y="724"/>
                  <a:pt x="1503" y="724"/>
                </a:cubicBezTo>
                <a:lnTo>
                  <a:pt x="1586" y="724"/>
                </a:lnTo>
                <a:lnTo>
                  <a:pt x="1586" y="698"/>
                </a:lnTo>
                <a:lnTo>
                  <a:pt x="1504" y="698"/>
                </a:lnTo>
                <a:cubicBezTo>
                  <a:pt x="1450" y="698"/>
                  <a:pt x="1423" y="722"/>
                  <a:pt x="1423" y="770"/>
                </a:cubicBezTo>
                <a:cubicBezTo>
                  <a:pt x="1423" y="792"/>
                  <a:pt x="1434" y="811"/>
                  <a:pt x="1458" y="827"/>
                </a:cubicBezTo>
                <a:cubicBezTo>
                  <a:pt x="1468" y="832"/>
                  <a:pt x="1490" y="842"/>
                  <a:pt x="1523" y="859"/>
                </a:cubicBezTo>
                <a:cubicBezTo>
                  <a:pt x="1546" y="870"/>
                  <a:pt x="1558" y="882"/>
                  <a:pt x="1558" y="896"/>
                </a:cubicBezTo>
                <a:cubicBezTo>
                  <a:pt x="1558" y="928"/>
                  <a:pt x="1540" y="945"/>
                  <a:pt x="1503" y="945"/>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矩形: 圆角 13"/>
          <p:cNvSpPr/>
          <p:nvPr/>
        </p:nvSpPr>
        <p:spPr bwMode="auto">
          <a:xfrm>
            <a:off x="3972991" y="1207385"/>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dirty="0">
              <a:latin typeface="微软雅黑" panose="020B0503020204020204" pitchFamily="34" charset="-122"/>
              <a:ea typeface="微软雅黑" panose="020B0503020204020204" pitchFamily="34" charset="-122"/>
            </a:endParaRPr>
          </a:p>
        </p:txBody>
      </p:sp>
      <p:sp>
        <p:nvSpPr>
          <p:cNvPr id="18" name="矩形: 圆角 17"/>
          <p:cNvSpPr/>
          <p:nvPr/>
        </p:nvSpPr>
        <p:spPr bwMode="auto">
          <a:xfrm>
            <a:off x="4733567" y="1207385"/>
            <a:ext cx="6008176" cy="648072"/>
          </a:xfrm>
          <a:prstGeom prst="roundRect">
            <a:avLst>
              <a:gd name="adj" fmla="val 8755"/>
            </a:avLst>
          </a:pr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endParaRPr>
          </a:p>
        </p:txBody>
      </p:sp>
      <p:sp>
        <p:nvSpPr>
          <p:cNvPr id="19" name="矩形: 圆角 18"/>
          <p:cNvSpPr/>
          <p:nvPr/>
        </p:nvSpPr>
        <p:spPr bwMode="auto">
          <a:xfrm>
            <a:off x="3972991" y="2036327"/>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矩形: 圆角 19"/>
          <p:cNvSpPr/>
          <p:nvPr/>
        </p:nvSpPr>
        <p:spPr bwMode="auto">
          <a:xfrm>
            <a:off x="4733567" y="2036327"/>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1" name="矩形: 圆角 20"/>
          <p:cNvSpPr/>
          <p:nvPr/>
        </p:nvSpPr>
        <p:spPr bwMode="auto">
          <a:xfrm>
            <a:off x="3972991" y="2907998"/>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2" name="矩形: 圆角 21"/>
          <p:cNvSpPr/>
          <p:nvPr/>
        </p:nvSpPr>
        <p:spPr bwMode="auto">
          <a:xfrm>
            <a:off x="4733567" y="2907998"/>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9" name="TextBox 47"/>
          <p:cNvSpPr txBox="1"/>
          <p:nvPr/>
        </p:nvSpPr>
        <p:spPr>
          <a:xfrm>
            <a:off x="4814570" y="1238250"/>
            <a:ext cx="5513705" cy="58356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b="1" dirty="0">
                <a:solidFill>
                  <a:srgbClr val="C00000"/>
                </a:solidFill>
                <a:latin typeface="微软雅黑" panose="020B0503020204020204" pitchFamily="34" charset="-122"/>
                <a:ea typeface="微软雅黑" panose="020B0503020204020204" pitchFamily="34" charset="-122"/>
              </a:rPr>
              <a:t>共产党人的“初心”是什么</a:t>
            </a:r>
          </a:p>
        </p:txBody>
      </p:sp>
      <p:sp>
        <p:nvSpPr>
          <p:cNvPr id="30" name="TextBox 48"/>
          <p:cNvSpPr txBox="1"/>
          <p:nvPr/>
        </p:nvSpPr>
        <p:spPr>
          <a:xfrm>
            <a:off x="4802237" y="2073903"/>
            <a:ext cx="5747920" cy="58356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b="1" dirty="0">
                <a:solidFill>
                  <a:srgbClr val="C00000"/>
                </a:solidFill>
                <a:latin typeface="微软雅黑" panose="020B0503020204020204" pitchFamily="34" charset="-122"/>
                <a:ea typeface="微软雅黑" panose="020B0503020204020204" pitchFamily="34" charset="-122"/>
              </a:rPr>
              <a:t>为什么要“不忘初心”</a:t>
            </a:r>
          </a:p>
        </p:txBody>
      </p:sp>
      <p:sp>
        <p:nvSpPr>
          <p:cNvPr id="31" name="TextBox 55"/>
          <p:cNvSpPr txBox="1"/>
          <p:nvPr/>
        </p:nvSpPr>
        <p:spPr>
          <a:xfrm>
            <a:off x="4802237" y="2960698"/>
            <a:ext cx="5747920" cy="58356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b="1" dirty="0">
                <a:solidFill>
                  <a:srgbClr val="C00000"/>
                </a:solidFill>
                <a:latin typeface="微软雅黑" panose="020B0503020204020204" pitchFamily="34" charset="-122"/>
                <a:ea typeface="微软雅黑" panose="020B0503020204020204" pitchFamily="34" charset="-122"/>
              </a:rPr>
              <a:t>如何才能“不忘初心”</a:t>
            </a:r>
          </a:p>
        </p:txBody>
      </p:sp>
      <p:sp>
        <p:nvSpPr>
          <p:cNvPr id="32" name="TextBox 58"/>
          <p:cNvSpPr txBox="1"/>
          <p:nvPr/>
        </p:nvSpPr>
        <p:spPr>
          <a:xfrm>
            <a:off x="4050672" y="1207998"/>
            <a:ext cx="470000" cy="646331"/>
          </a:xfrm>
          <a:prstGeom prst="rect">
            <a:avLst/>
          </a:prstGeom>
          <a:noFill/>
        </p:spPr>
        <p:txBody>
          <a:bodyPr wrap="none" rtlCol="0">
            <a:spAutoFit/>
          </a:bodyPr>
          <a:lstStyle/>
          <a:p>
            <a:r>
              <a:rPr lang="en-US" altLang="zh-CN" sz="3600" b="1" dirty="0">
                <a:solidFill>
                  <a:schemeClr val="bg2"/>
                </a:solidFill>
                <a:latin typeface="微软雅黑" panose="020B0503020204020204" pitchFamily="34" charset="-122"/>
                <a:ea typeface="微软雅黑" panose="020B0503020204020204" pitchFamily="34" charset="-122"/>
                <a:cs typeface="+mn-ea"/>
                <a:sym typeface="+mn-lt"/>
              </a:rPr>
              <a:t>1</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33" name="TextBox 59"/>
          <p:cNvSpPr txBox="1"/>
          <p:nvPr/>
        </p:nvSpPr>
        <p:spPr>
          <a:xfrm>
            <a:off x="4066000" y="2012347"/>
            <a:ext cx="470000" cy="646331"/>
          </a:xfrm>
          <a:prstGeom prst="rect">
            <a:avLst/>
          </a:prstGeom>
          <a:noFill/>
        </p:spPr>
        <p:txBody>
          <a:bodyPr wrap="none" rtlCol="0">
            <a:spAutoFit/>
          </a:bodyPr>
          <a:lstStyle/>
          <a:p>
            <a:r>
              <a:rPr lang="en-US" altLang="zh-CN" sz="3600" b="1" dirty="0">
                <a:solidFill>
                  <a:schemeClr val="bg2"/>
                </a:solidFill>
                <a:latin typeface="微软雅黑" panose="020B0503020204020204" pitchFamily="34" charset="-122"/>
                <a:ea typeface="微软雅黑" panose="020B0503020204020204" pitchFamily="34" charset="-122"/>
                <a:cs typeface="+mn-ea"/>
                <a:sym typeface="+mn-lt"/>
              </a:rPr>
              <a:t>2</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34" name="TextBox 60"/>
          <p:cNvSpPr txBox="1"/>
          <p:nvPr/>
        </p:nvSpPr>
        <p:spPr>
          <a:xfrm>
            <a:off x="4066000" y="2894898"/>
            <a:ext cx="470000" cy="646331"/>
          </a:xfrm>
          <a:prstGeom prst="rect">
            <a:avLst/>
          </a:prstGeom>
          <a:noFill/>
        </p:spPr>
        <p:txBody>
          <a:bodyPr wrap="none" rtlCol="0">
            <a:spAutoFit/>
          </a:bodyPr>
          <a:lstStyle/>
          <a:p>
            <a:r>
              <a:rPr lang="en-US" altLang="zh-CN" sz="3600" b="1" dirty="0">
                <a:solidFill>
                  <a:schemeClr val="bg2"/>
                </a:solidFill>
                <a:latin typeface="微软雅黑" panose="020B0503020204020204" pitchFamily="34" charset="-122"/>
                <a:ea typeface="微软雅黑" panose="020B0503020204020204" pitchFamily="34" charset="-122"/>
                <a:cs typeface="+mn-ea"/>
                <a:sym typeface="+mn-lt"/>
              </a:rPr>
              <a:t>3</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765" y="715599"/>
            <a:ext cx="1912461" cy="15439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 calcmode="lin" valueType="num">
                                      <p:cBhvr>
                                        <p:cTn id="40" dur="400" fill="hold"/>
                                        <p:tgtEl>
                                          <p:spTgt spid="32"/>
                                        </p:tgtEl>
                                        <p:attrNameLst>
                                          <p:attrName>style.rotation</p:attrName>
                                        </p:attrNameLst>
                                      </p:cBhvr>
                                      <p:tavLst>
                                        <p:tav tm="0">
                                          <p:val>
                                            <p:fltVal val="90"/>
                                          </p:val>
                                        </p:tav>
                                        <p:tav tm="100000">
                                          <p:val>
                                            <p:fltVal val="0"/>
                                          </p:val>
                                        </p:tav>
                                      </p:tavLst>
                                    </p:anim>
                                    <p:animEffect transition="in" filter="fade">
                                      <p:cBhvr>
                                        <p:cTn id="41" dur="400"/>
                                        <p:tgtEl>
                                          <p:spTgt spid="32"/>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400"/>
                                        <p:tgtEl>
                                          <p:spTgt spid="29"/>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400" fill="hold"/>
                                        <p:tgtEl>
                                          <p:spTgt spid="33"/>
                                        </p:tgtEl>
                                        <p:attrNameLst>
                                          <p:attrName>ppt_w</p:attrName>
                                        </p:attrNameLst>
                                      </p:cBhvr>
                                      <p:tavLst>
                                        <p:tav tm="0">
                                          <p:val>
                                            <p:fltVal val="0"/>
                                          </p:val>
                                        </p:tav>
                                        <p:tav tm="100000">
                                          <p:val>
                                            <p:strVal val="#ppt_w"/>
                                          </p:val>
                                        </p:tav>
                                      </p:tavLst>
                                    </p:anim>
                                    <p:anim calcmode="lin" valueType="num">
                                      <p:cBhvr>
                                        <p:cTn id="50" dur="400" fill="hold"/>
                                        <p:tgtEl>
                                          <p:spTgt spid="33"/>
                                        </p:tgtEl>
                                        <p:attrNameLst>
                                          <p:attrName>ppt_h</p:attrName>
                                        </p:attrNameLst>
                                      </p:cBhvr>
                                      <p:tavLst>
                                        <p:tav tm="0">
                                          <p:val>
                                            <p:fltVal val="0"/>
                                          </p:val>
                                        </p:tav>
                                        <p:tav tm="100000">
                                          <p:val>
                                            <p:strVal val="#ppt_h"/>
                                          </p:val>
                                        </p:tav>
                                      </p:tavLst>
                                    </p:anim>
                                    <p:anim calcmode="lin" valueType="num">
                                      <p:cBhvr>
                                        <p:cTn id="51" dur="400" fill="hold"/>
                                        <p:tgtEl>
                                          <p:spTgt spid="33"/>
                                        </p:tgtEl>
                                        <p:attrNameLst>
                                          <p:attrName>style.rotation</p:attrName>
                                        </p:attrNameLst>
                                      </p:cBhvr>
                                      <p:tavLst>
                                        <p:tav tm="0">
                                          <p:val>
                                            <p:fltVal val="90"/>
                                          </p:val>
                                        </p:tav>
                                        <p:tav tm="100000">
                                          <p:val>
                                            <p:fltVal val="0"/>
                                          </p:val>
                                        </p:tav>
                                      </p:tavLst>
                                    </p:anim>
                                    <p:animEffect transition="in" filter="fade">
                                      <p:cBhvr>
                                        <p:cTn id="52" dur="400"/>
                                        <p:tgtEl>
                                          <p:spTgt spid="33"/>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400"/>
                                        <p:tgtEl>
                                          <p:spTgt spid="30"/>
                                        </p:tgtEl>
                                      </p:cBhvr>
                                    </p:animEffect>
                                  </p:childTnLst>
                                </p:cTn>
                              </p:par>
                            </p:childTnLst>
                          </p:cTn>
                        </p:par>
                        <p:par>
                          <p:cTn id="57" fill="hold">
                            <p:stCondLst>
                              <p:cond delay="3000"/>
                            </p:stCondLst>
                            <p:childTnLst>
                              <p:par>
                                <p:cTn id="58" presetID="31"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400" fill="hold"/>
                                        <p:tgtEl>
                                          <p:spTgt spid="34"/>
                                        </p:tgtEl>
                                        <p:attrNameLst>
                                          <p:attrName>ppt_w</p:attrName>
                                        </p:attrNameLst>
                                      </p:cBhvr>
                                      <p:tavLst>
                                        <p:tav tm="0">
                                          <p:val>
                                            <p:fltVal val="0"/>
                                          </p:val>
                                        </p:tav>
                                        <p:tav tm="100000">
                                          <p:val>
                                            <p:strVal val="#ppt_w"/>
                                          </p:val>
                                        </p:tav>
                                      </p:tavLst>
                                    </p:anim>
                                    <p:anim calcmode="lin" valueType="num">
                                      <p:cBhvr>
                                        <p:cTn id="61" dur="400" fill="hold"/>
                                        <p:tgtEl>
                                          <p:spTgt spid="34"/>
                                        </p:tgtEl>
                                        <p:attrNameLst>
                                          <p:attrName>ppt_h</p:attrName>
                                        </p:attrNameLst>
                                      </p:cBhvr>
                                      <p:tavLst>
                                        <p:tav tm="0">
                                          <p:val>
                                            <p:fltVal val="0"/>
                                          </p:val>
                                        </p:tav>
                                        <p:tav tm="100000">
                                          <p:val>
                                            <p:strVal val="#ppt_h"/>
                                          </p:val>
                                        </p:tav>
                                      </p:tavLst>
                                    </p:anim>
                                    <p:anim calcmode="lin" valueType="num">
                                      <p:cBhvr>
                                        <p:cTn id="62" dur="400" fill="hold"/>
                                        <p:tgtEl>
                                          <p:spTgt spid="34"/>
                                        </p:tgtEl>
                                        <p:attrNameLst>
                                          <p:attrName>style.rotation</p:attrName>
                                        </p:attrNameLst>
                                      </p:cBhvr>
                                      <p:tavLst>
                                        <p:tav tm="0">
                                          <p:val>
                                            <p:fltVal val="90"/>
                                          </p:val>
                                        </p:tav>
                                        <p:tav tm="100000">
                                          <p:val>
                                            <p:fltVal val="0"/>
                                          </p:val>
                                        </p:tav>
                                      </p:tavLst>
                                    </p:anim>
                                    <p:animEffect transition="in" filter="fade">
                                      <p:cBhvr>
                                        <p:cTn id="63" dur="400"/>
                                        <p:tgtEl>
                                          <p:spTgt spid="34"/>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400"/>
                                        <p:tgtEl>
                                          <p:spTgt spid="31"/>
                                        </p:tgtEl>
                                      </p:cBhvr>
                                    </p:animEffect>
                                  </p:childTnLst>
                                </p:cTn>
                              </p:par>
                            </p:childTnLst>
                          </p:cTn>
                        </p:par>
                        <p:par>
                          <p:cTn id="68" fill="hold">
                            <p:stCondLst>
                              <p:cond delay="4000"/>
                            </p:stCondLst>
                            <p:childTnLst>
                              <p:par>
                                <p:cTn id="69" presetID="22" presetClass="entr" presetSubtype="4"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ldLvl="0" animBg="1"/>
      <p:bldP spid="18" grpId="0" bldLvl="0" animBg="1"/>
      <p:bldP spid="19" grpId="0" bldLvl="0" animBg="1"/>
      <p:bldP spid="20" grpId="0" bldLvl="0" animBg="1"/>
      <p:bldP spid="21" grpId="0" bldLvl="0" animBg="1"/>
      <p:bldP spid="22" grpId="0" bldLvl="0" animBg="1"/>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211498" y="2178379"/>
            <a:ext cx="5103208" cy="2308324"/>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2400" b="1" dirty="0">
                <a:solidFill>
                  <a:schemeClr val="tx1"/>
                </a:solidFill>
                <a:latin typeface="黑体" panose="02010609060101010101" charset="-122"/>
                <a:ea typeface="黑体" panose="02010609060101010101" charset="-122"/>
              </a:rPr>
              <a:t>   </a:t>
            </a:r>
            <a:r>
              <a:rPr lang="zh-CN" altLang="en-US" dirty="0">
                <a:solidFill>
                  <a:schemeClr val="accent1"/>
                </a:solidFill>
              </a:rPr>
              <a:t>党的组织形态为共产党人的革命行动提供巨大潜能，而共产党人的精神状态则使党的这种组织潜能成为现实。“为有牺牲多壮志，敢教日月换新天”。这是中国共产党人精神的生动写照。近代以来积贫积弱的中国，面临着帝国主义、封建主义、官僚资本主义“三座大山”的压迫。</a:t>
            </a:r>
          </a:p>
        </p:txBody>
      </p:sp>
      <p:pic>
        <p:nvPicPr>
          <p:cNvPr id="8" name="Picture 2" descr="C:\Users\Administrator.SC-201901162329\Desktop\PPT\timg (4).jpgtimg (4)"/>
          <p:cNvPicPr>
            <a:picLocks noChangeAspect="1" noChangeArrowheads="1"/>
          </p:cNvPicPr>
          <p:nvPr/>
        </p:nvPicPr>
        <p:blipFill>
          <a:blip r:embed="rId4"/>
          <a:srcRect t="6410" b="6410"/>
          <a:stretch>
            <a:fillRect/>
          </a:stretch>
        </p:blipFill>
        <p:spPr bwMode="auto">
          <a:xfrm>
            <a:off x="6645910" y="2251710"/>
            <a:ext cx="4359275" cy="2780665"/>
          </a:xfrm>
          <a:prstGeom prst="rect">
            <a:avLst/>
          </a:prstGeom>
          <a:solidFill>
            <a:srgbClr val="FFFFFF">
              <a:shade val="85000"/>
            </a:srgbClr>
          </a:solidFill>
          <a:ln w="88900" cap="sq">
            <a:solidFill>
              <a:srgbClr val="C0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组合 8"/>
          <p:cNvGrpSpPr/>
          <p:nvPr/>
        </p:nvGrpSpPr>
        <p:grpSpPr>
          <a:xfrm>
            <a:off x="1345853" y="1076663"/>
            <a:ext cx="7054814" cy="635365"/>
            <a:chOff x="3419872" y="1663920"/>
            <a:chExt cx="5291799" cy="476414"/>
          </a:xfrm>
        </p:grpSpPr>
        <p:sp>
          <p:nvSpPr>
            <p:cNvPr id="11" name="矩形 10"/>
            <p:cNvSpPr/>
            <p:nvPr/>
          </p:nvSpPr>
          <p:spPr>
            <a:xfrm>
              <a:off x="4276842" y="1752446"/>
              <a:ext cx="3312877" cy="323090"/>
            </a:xfrm>
            <a:prstGeom prst="rect">
              <a:avLst/>
            </a:prstGeom>
          </p:spPr>
          <p:txBody>
            <a:bodyPr wrap="none">
              <a:spAutoFit/>
            </a:bodyPr>
            <a:lstStyle/>
            <a:p>
              <a:pPr marL="0" marR="0" lvl="0" indent="0"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因为不忘初心才能立于不败之地。</a:t>
              </a:r>
              <a:endParaRPr kumimoji="0" lang="zh-CN" altLang="en-US" sz="1900" b="0" i="0" u="none" strike="noStrike" kern="0" cap="none" spc="0" normalizeH="0" baseline="0" noProof="0" dirty="0">
                <a:ln>
                  <a:noFill/>
                </a:ln>
                <a:solidFill>
                  <a:srgbClr val="000000"/>
                </a:solidFill>
                <a:effectLst/>
                <a:uLnTx/>
                <a:uFillTx/>
                <a:latin typeface="Impact"/>
                <a:ea typeface="微软雅黑"/>
              </a:endParaRPr>
            </a:p>
          </p:txBody>
        </p:sp>
        <p:sp>
          <p:nvSpPr>
            <p:cNvPr id="12" name="矩形 11"/>
            <p:cNvSpPr/>
            <p:nvPr/>
          </p:nvSpPr>
          <p:spPr>
            <a:xfrm>
              <a:off x="4256842" y="1672334"/>
              <a:ext cx="4454829" cy="468000"/>
            </a:xfrm>
            <a:prstGeom prst="rect">
              <a:avLst/>
            </a:prstGeom>
            <a:noFill/>
            <a:ln w="19050" cap="flat" cmpd="sng" algn="ctr">
              <a:solidFill>
                <a:srgbClr val="000000">
                  <a:lumMod val="50000"/>
                  <a:lumOff val="50000"/>
                </a:srgbClr>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srgbClr val="FFFFFF"/>
                </a:solidFill>
                <a:effectLst/>
                <a:uLnTx/>
                <a:uFillTx/>
                <a:latin typeface="Impact"/>
                <a:ea typeface="微软雅黑"/>
                <a:cs typeface="+mn-cs"/>
              </a:endParaRPr>
            </a:p>
          </p:txBody>
        </p:sp>
        <p:sp>
          <p:nvSpPr>
            <p:cNvPr id="13" name="矩形 12"/>
            <p:cNvSpPr/>
            <p:nvPr/>
          </p:nvSpPr>
          <p:spPr>
            <a:xfrm>
              <a:off x="3419872" y="1663920"/>
              <a:ext cx="720000" cy="468000"/>
            </a:xfrm>
            <a:prstGeom prst="rect">
              <a:avLst/>
            </a:prstGeom>
            <a:solidFill>
              <a:srgbClr val="C00000"/>
            </a:solidFill>
            <a:ln w="9525" cap="flat" cmpd="sng" algn="ctr">
              <a:solidFill>
                <a:srgbClr val="9B0D13"/>
              </a:solidFill>
              <a:prstDash val="solid"/>
            </a:ln>
            <a:effectLst>
              <a:outerShdw blurRad="50800" dist="38100" dir="2700000" algn="tl" rotWithShape="0">
                <a:prstClr val="black">
                  <a:alpha val="40000"/>
                </a:prstClr>
              </a:outerShdw>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Impact"/>
                  <a:ea typeface="微软雅黑"/>
                  <a:cs typeface="+mn-cs"/>
                </a:rPr>
                <a:t>二</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159"/>
                                </p:stCondLst>
                                <p:childTnLst>
                                  <p:par>
                                    <p:cTn id="28" presetID="2" presetClass="entr" presetSubtype="2" fill="hold" nodeType="afterEffect" p14:presetBounceEnd="33333">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14:bounceEnd="33333">
                                          <p:cBhvr additive="base">
                                            <p:cTn id="30" dur="1500" fill="hold"/>
                                            <p:tgtEl>
                                              <p:spTgt spid="9"/>
                                            </p:tgtEl>
                                            <p:attrNameLst>
                                              <p:attrName>ppt_x</p:attrName>
                                            </p:attrNameLst>
                                          </p:cBhvr>
                                          <p:tavLst>
                                            <p:tav tm="0">
                                              <p:val>
                                                <p:strVal val="1+#ppt_w/2"/>
                                              </p:val>
                                            </p:tav>
                                            <p:tav tm="100000">
                                              <p:val>
                                                <p:strVal val="#ppt_x"/>
                                              </p:val>
                                            </p:tav>
                                          </p:tavLst>
                                        </p:anim>
                                        <p:anim calcmode="lin" valueType="num" p14:bounceEnd="33333">
                                          <p:cBhvr additive="base">
                                            <p:cTn id="31"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159"/>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500" fill="hold"/>
                                            <p:tgtEl>
                                              <p:spTgt spid="9"/>
                                            </p:tgtEl>
                                            <p:attrNameLst>
                                              <p:attrName>ppt_x</p:attrName>
                                            </p:attrNameLst>
                                          </p:cBhvr>
                                          <p:tavLst>
                                            <p:tav tm="0">
                                              <p:val>
                                                <p:strVal val="1+#ppt_w/2"/>
                                              </p:val>
                                            </p:tav>
                                            <p:tav tm="100000">
                                              <p:val>
                                                <p:strVal val="#ppt_x"/>
                                              </p:val>
                                            </p:tav>
                                          </p:tavLst>
                                        </p:anim>
                                        <p:anim calcmode="lin" valueType="num">
                                          <p:cBhvr additive="base">
                                            <p:cTn id="31"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201420" y="2283837"/>
            <a:ext cx="9902825" cy="2585323"/>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pPr latinLnBrk="0">
              <a:lnSpc>
                <a:spcPct val="150000"/>
              </a:lnSpc>
            </a:pPr>
            <a:r>
              <a:rPr lang="en-US" altLang="zh-CN" sz="1800" dirty="0">
                <a:solidFill>
                  <a:schemeClr val="accent1"/>
                </a:solidFill>
              </a:rPr>
              <a:t>       </a:t>
            </a:r>
            <a:r>
              <a:rPr lang="zh-CN" altLang="en-US" sz="1800" dirty="0">
                <a:solidFill>
                  <a:schemeClr val="accent1"/>
                </a:solidFill>
              </a:rPr>
              <a:t>推翻“三座大山”，是极端困难的任务；没有奋起反抗的精神、没有视死如归的精神、没有斗智斗勇的精神，断无成功的希望。</a:t>
            </a:r>
          </a:p>
          <a:p>
            <a:pPr latinLnBrk="0">
              <a:lnSpc>
                <a:spcPct val="150000"/>
              </a:lnSpc>
            </a:pPr>
            <a:r>
              <a:rPr lang="zh-CN" altLang="en-US" sz="1800" dirty="0">
                <a:solidFill>
                  <a:schemeClr val="accent1"/>
                </a:solidFill>
              </a:rPr>
              <a:t>      建党伊始，中国共产党人就举起反帝反封建的旗帜，以挽救民族危亡为职志，以建立理想社会为追求。其直接目标是“消除内乱，打倒军阀，建设国内和平”，“推翻国际帝国主义的压迫，达到中华民族完全独立”等等，而其远期的目标是“铲除私有财产制度，渐次达到一个共产主义的社会”。</a:t>
            </a:r>
          </a:p>
        </p:txBody>
      </p:sp>
      <p:grpSp>
        <p:nvGrpSpPr>
          <p:cNvPr id="8" name="组合 7"/>
          <p:cNvGrpSpPr/>
          <p:nvPr/>
        </p:nvGrpSpPr>
        <p:grpSpPr>
          <a:xfrm>
            <a:off x="1953754" y="1052736"/>
            <a:ext cx="952436" cy="952781"/>
            <a:chOff x="3686418" y="1491630"/>
            <a:chExt cx="1245622" cy="1245622"/>
          </a:xfrm>
        </p:grpSpPr>
        <p:grpSp>
          <p:nvGrpSpPr>
            <p:cNvPr id="9" name="组合 8"/>
            <p:cNvGrpSpPr/>
            <p:nvPr/>
          </p:nvGrpSpPr>
          <p:grpSpPr>
            <a:xfrm>
              <a:off x="3686418" y="1491630"/>
              <a:ext cx="1245622" cy="1245622"/>
              <a:chOff x="3597091" y="1563638"/>
              <a:chExt cx="1245622" cy="1245622"/>
            </a:xfrm>
          </p:grpSpPr>
          <p:sp>
            <p:nvSpPr>
              <p:cNvPr id="12" name="椭圆 11"/>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3" name="椭圆 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三</a:t>
              </a:r>
            </a:p>
          </p:txBody>
        </p:sp>
      </p:grpSp>
      <p:grpSp>
        <p:nvGrpSpPr>
          <p:cNvPr id="14" name="组合 13"/>
          <p:cNvGrpSpPr/>
          <p:nvPr/>
        </p:nvGrpSpPr>
        <p:grpSpPr>
          <a:xfrm>
            <a:off x="2930045" y="1068515"/>
            <a:ext cx="952436" cy="952781"/>
            <a:chOff x="3686418" y="1491630"/>
            <a:chExt cx="1245622" cy="1245622"/>
          </a:xfrm>
        </p:grpSpPr>
        <p:grpSp>
          <p:nvGrpSpPr>
            <p:cNvPr id="15" name="组合 14"/>
            <p:cNvGrpSpPr/>
            <p:nvPr/>
          </p:nvGrpSpPr>
          <p:grpSpPr>
            <a:xfrm>
              <a:off x="3686418" y="1491630"/>
              <a:ext cx="1245622" cy="1245622"/>
              <a:chOff x="3597091" y="1563638"/>
              <a:chExt cx="1245622" cy="1245622"/>
            </a:xfrm>
          </p:grpSpPr>
          <p:sp>
            <p:nvSpPr>
              <p:cNvPr id="18" name="椭圆 17"/>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9" name="椭圆 1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7"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座</a:t>
              </a:r>
            </a:p>
          </p:txBody>
        </p:sp>
      </p:grpSp>
      <p:grpSp>
        <p:nvGrpSpPr>
          <p:cNvPr id="21" name="组合 20"/>
          <p:cNvGrpSpPr/>
          <p:nvPr/>
        </p:nvGrpSpPr>
        <p:grpSpPr>
          <a:xfrm>
            <a:off x="3906336" y="1071017"/>
            <a:ext cx="952436" cy="952781"/>
            <a:chOff x="3686418" y="1491630"/>
            <a:chExt cx="1245622" cy="1245622"/>
          </a:xfrm>
        </p:grpSpPr>
        <p:grpSp>
          <p:nvGrpSpPr>
            <p:cNvPr id="22" name="组合 21"/>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大</a:t>
              </a:r>
            </a:p>
          </p:txBody>
        </p:sp>
      </p:grpSp>
      <p:grpSp>
        <p:nvGrpSpPr>
          <p:cNvPr id="26" name="组合 25"/>
          <p:cNvGrpSpPr/>
          <p:nvPr/>
        </p:nvGrpSpPr>
        <p:grpSpPr>
          <a:xfrm>
            <a:off x="4908863" y="1068514"/>
            <a:ext cx="952436" cy="952781"/>
            <a:chOff x="3686418" y="1491630"/>
            <a:chExt cx="1245622" cy="1245622"/>
          </a:xfrm>
        </p:grpSpPr>
        <p:grpSp>
          <p:nvGrpSpPr>
            <p:cNvPr id="27" name="组合 26"/>
            <p:cNvGrpSpPr/>
            <p:nvPr/>
          </p:nvGrpSpPr>
          <p:grpSpPr>
            <a:xfrm>
              <a:off x="3686418" y="1491630"/>
              <a:ext cx="1245622" cy="1245622"/>
              <a:chOff x="3597091" y="1563638"/>
              <a:chExt cx="1245622" cy="1245622"/>
            </a:xfrm>
          </p:grpSpPr>
          <p:sp>
            <p:nvSpPr>
              <p:cNvPr id="29" name="椭圆 28"/>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30" name="椭圆 2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山</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294048" y="2203144"/>
            <a:ext cx="5103208" cy="2861310"/>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pPr latinLnBrk="0">
              <a:lnSpc>
                <a:spcPct val="150000"/>
              </a:lnSpc>
            </a:pPr>
            <a:r>
              <a:rPr lang="en-US" altLang="zh-CN" dirty="0">
                <a:solidFill>
                  <a:schemeClr val="accent1"/>
                </a:solidFill>
              </a:rPr>
              <a:t>       </a:t>
            </a:r>
            <a:r>
              <a:rPr lang="zh-CN" altLang="en-US" dirty="0">
                <a:solidFill>
                  <a:schemeClr val="accent1"/>
                </a:solidFill>
              </a:rPr>
              <a:t>新中国成立后，中国共产党人团结带领人民确立了社会主义基本制度，推进了社会主义建设，基本完成了社会主义工业化的原始积累，初步建立了比较完备的现代工业体系，从根本上扭转了中国衰败的命运，并为中国的繁荣富强奠定了坚实基础。</a:t>
            </a:r>
          </a:p>
        </p:txBody>
      </p:sp>
      <p:pic>
        <p:nvPicPr>
          <p:cNvPr id="8" name="Picture 2" descr="C:\Users\Administrator.SC-201901162329\Desktop\PPT\timg (5).jpgtimg (5)"/>
          <p:cNvPicPr>
            <a:picLocks noChangeAspect="1" noChangeArrowheads="1"/>
          </p:cNvPicPr>
          <p:nvPr/>
        </p:nvPicPr>
        <p:blipFill>
          <a:blip r:embed="rId4"/>
          <a:srcRect t="3091" b="3091"/>
          <a:stretch>
            <a:fillRect/>
          </a:stretch>
        </p:blipFill>
        <p:spPr bwMode="auto">
          <a:xfrm>
            <a:off x="6646075" y="2251852"/>
            <a:ext cx="4420858" cy="2765031"/>
          </a:xfrm>
          <a:prstGeom prst="rect">
            <a:avLst/>
          </a:prstGeom>
          <a:solidFill>
            <a:srgbClr val="FFFFFF">
              <a:shade val="85000"/>
            </a:srgbClr>
          </a:solidFill>
          <a:ln w="88900" cap="sq">
            <a:solidFill>
              <a:srgbClr val="C0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 y="-27384"/>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131570" y="2346325"/>
            <a:ext cx="9933305" cy="2553335"/>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dirty="0">
                <a:solidFill>
                  <a:schemeClr val="accent1"/>
                </a:solidFill>
              </a:rPr>
              <a:t>      </a:t>
            </a:r>
            <a:r>
              <a:rPr lang="zh-CN" altLang="en-US" dirty="0">
                <a:solidFill>
                  <a:schemeClr val="accent1"/>
                </a:solidFill>
              </a:rPr>
              <a:t>十八大以来，以习近平同志为总书记的党中央以实现中华民族伟大复兴的中国梦为凝聚力量的共同目标，以“四个全面”为实现目标的战略布局，继续在新的历史条件下进行具有许多新的历史特点的伟大斗争，不断把中国特色社会主义伟大事业推向新的高度。</a:t>
            </a:r>
          </a:p>
          <a:p>
            <a:endParaRPr lang="zh-CN" altLang="en-US" dirty="0">
              <a:solidFill>
                <a:schemeClr val="accent1"/>
              </a:solidFill>
            </a:endParaRPr>
          </a:p>
          <a:p>
            <a:r>
              <a:rPr lang="zh-CN" altLang="en-US" dirty="0">
                <a:solidFill>
                  <a:schemeClr val="accent1"/>
                </a:solidFill>
              </a:rPr>
              <a:t>       现在，中国人民比历史上任何时期都更接近实现中国梦的目标。可以说，一部中共党史，就是一部中国共产党人团结带领中国人民一步一步接近奋斗目标的历史。不忘初心，就是始终不忘党的奋斗目标，就是不忘朝着这个目标奋进的历史。</a:t>
            </a:r>
          </a:p>
        </p:txBody>
      </p:sp>
      <p:grpSp>
        <p:nvGrpSpPr>
          <p:cNvPr id="8" name="组合 7"/>
          <p:cNvGrpSpPr/>
          <p:nvPr/>
        </p:nvGrpSpPr>
        <p:grpSpPr>
          <a:xfrm>
            <a:off x="1953754" y="1052736"/>
            <a:ext cx="952436" cy="952781"/>
            <a:chOff x="3686418" y="1491630"/>
            <a:chExt cx="1245622" cy="1245622"/>
          </a:xfrm>
        </p:grpSpPr>
        <p:grpSp>
          <p:nvGrpSpPr>
            <p:cNvPr id="9" name="组合 8"/>
            <p:cNvGrpSpPr/>
            <p:nvPr/>
          </p:nvGrpSpPr>
          <p:grpSpPr>
            <a:xfrm>
              <a:off x="3686418" y="1491630"/>
              <a:ext cx="1245622" cy="1245622"/>
              <a:chOff x="3597091" y="1563638"/>
              <a:chExt cx="1245622" cy="1245622"/>
            </a:xfrm>
          </p:grpSpPr>
          <p:sp>
            <p:nvSpPr>
              <p:cNvPr id="12" name="椭圆 11"/>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3" name="椭圆 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四</a:t>
              </a:r>
            </a:p>
          </p:txBody>
        </p:sp>
      </p:grpSp>
      <p:grpSp>
        <p:nvGrpSpPr>
          <p:cNvPr id="14" name="组合 13"/>
          <p:cNvGrpSpPr/>
          <p:nvPr/>
        </p:nvGrpSpPr>
        <p:grpSpPr>
          <a:xfrm>
            <a:off x="2930045" y="1068515"/>
            <a:ext cx="952436" cy="952781"/>
            <a:chOff x="3686418" y="1491630"/>
            <a:chExt cx="1245622" cy="1245622"/>
          </a:xfrm>
        </p:grpSpPr>
        <p:grpSp>
          <p:nvGrpSpPr>
            <p:cNvPr id="15" name="组合 14"/>
            <p:cNvGrpSpPr/>
            <p:nvPr/>
          </p:nvGrpSpPr>
          <p:grpSpPr>
            <a:xfrm>
              <a:off x="3686418" y="1491630"/>
              <a:ext cx="1245622" cy="1245622"/>
              <a:chOff x="3597091" y="1563638"/>
              <a:chExt cx="1245622" cy="1245622"/>
            </a:xfrm>
          </p:grpSpPr>
          <p:sp>
            <p:nvSpPr>
              <p:cNvPr id="18" name="椭圆 17"/>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9" name="椭圆 1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7"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个</a:t>
              </a:r>
            </a:p>
          </p:txBody>
        </p:sp>
      </p:grpSp>
      <p:grpSp>
        <p:nvGrpSpPr>
          <p:cNvPr id="21" name="组合 20"/>
          <p:cNvGrpSpPr/>
          <p:nvPr/>
        </p:nvGrpSpPr>
        <p:grpSpPr>
          <a:xfrm>
            <a:off x="3906336" y="1071017"/>
            <a:ext cx="952436" cy="952781"/>
            <a:chOff x="3686418" y="1491630"/>
            <a:chExt cx="1245622" cy="1245622"/>
          </a:xfrm>
        </p:grpSpPr>
        <p:grpSp>
          <p:nvGrpSpPr>
            <p:cNvPr id="22" name="组合 21"/>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全</a:t>
              </a:r>
            </a:p>
          </p:txBody>
        </p:sp>
      </p:grpSp>
      <p:grpSp>
        <p:nvGrpSpPr>
          <p:cNvPr id="26" name="组合 25"/>
          <p:cNvGrpSpPr/>
          <p:nvPr/>
        </p:nvGrpSpPr>
        <p:grpSpPr>
          <a:xfrm>
            <a:off x="4908863" y="1068514"/>
            <a:ext cx="952436" cy="952781"/>
            <a:chOff x="3686418" y="1491630"/>
            <a:chExt cx="1245622" cy="1245622"/>
          </a:xfrm>
        </p:grpSpPr>
        <p:grpSp>
          <p:nvGrpSpPr>
            <p:cNvPr id="27" name="组合 26"/>
            <p:cNvGrpSpPr/>
            <p:nvPr/>
          </p:nvGrpSpPr>
          <p:grpSpPr>
            <a:xfrm>
              <a:off x="3686418" y="1491630"/>
              <a:ext cx="1245622" cy="1245622"/>
              <a:chOff x="3597091" y="1563638"/>
              <a:chExt cx="1245622" cy="1245622"/>
            </a:xfrm>
          </p:grpSpPr>
          <p:sp>
            <p:nvSpPr>
              <p:cNvPr id="29" name="椭圆 28"/>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30" name="椭圆 2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面</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6466069" y="2263512"/>
            <a:ext cx="4511839" cy="2677656"/>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2400" b="1" dirty="0">
                <a:solidFill>
                  <a:schemeClr val="tx1"/>
                </a:solidFill>
                <a:latin typeface="黑体" panose="02010609060101010101" charset="-122"/>
                <a:ea typeface="黑体" panose="02010609060101010101" charset="-122"/>
              </a:rPr>
              <a:t>   </a:t>
            </a:r>
            <a:r>
              <a:rPr lang="zh-CN" altLang="en-US" sz="2400" dirty="0">
                <a:solidFill>
                  <a:schemeClr val="accent1"/>
                </a:solidFill>
              </a:rPr>
              <a:t>大道行思，取则行远。作为现代中国历史的能动者和中国社会的组织者，中国共产党探索中国现代化事业的过程，始终坚持正道直行，善于总结思考，且行且思，探究规律，而后行得稳而远。</a:t>
            </a:r>
          </a:p>
        </p:txBody>
      </p:sp>
      <p:grpSp>
        <p:nvGrpSpPr>
          <p:cNvPr id="8" name="组合 7"/>
          <p:cNvGrpSpPr/>
          <p:nvPr/>
        </p:nvGrpSpPr>
        <p:grpSpPr>
          <a:xfrm>
            <a:off x="1345853" y="1087887"/>
            <a:ext cx="7054814" cy="644668"/>
            <a:chOff x="3419872" y="1672334"/>
            <a:chExt cx="5291799" cy="483389"/>
          </a:xfrm>
        </p:grpSpPr>
        <p:sp>
          <p:nvSpPr>
            <p:cNvPr id="9" name="矩形 8"/>
            <p:cNvSpPr/>
            <p:nvPr/>
          </p:nvSpPr>
          <p:spPr>
            <a:xfrm>
              <a:off x="4276842" y="1752446"/>
              <a:ext cx="3312877" cy="323090"/>
            </a:xfrm>
            <a:prstGeom prst="rect">
              <a:avLst/>
            </a:prstGeom>
          </p:spPr>
          <p:txBody>
            <a:bodyPr wrap="none">
              <a:spAutoFit/>
            </a:bodyPr>
            <a:lstStyle/>
            <a:p>
              <a:pPr marL="0" marR="0" lvl="0" indent="0"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因为我们为世界提供了中国方案。</a:t>
              </a:r>
              <a:endParaRPr kumimoji="0" lang="zh-CN" altLang="en-US" sz="1900" b="0" i="0" u="none" strike="noStrike" kern="0" cap="none" spc="0" normalizeH="0" baseline="0" noProof="0" dirty="0">
                <a:ln>
                  <a:noFill/>
                </a:ln>
                <a:solidFill>
                  <a:srgbClr val="000000"/>
                </a:solidFill>
                <a:effectLst/>
                <a:uLnTx/>
                <a:uFillTx/>
                <a:latin typeface="Impact"/>
                <a:ea typeface="微软雅黑"/>
              </a:endParaRPr>
            </a:p>
          </p:txBody>
        </p:sp>
        <p:sp>
          <p:nvSpPr>
            <p:cNvPr id="11" name="矩形 10"/>
            <p:cNvSpPr/>
            <p:nvPr/>
          </p:nvSpPr>
          <p:spPr>
            <a:xfrm>
              <a:off x="4256842" y="1672334"/>
              <a:ext cx="4454829" cy="468000"/>
            </a:xfrm>
            <a:prstGeom prst="rect">
              <a:avLst/>
            </a:prstGeom>
            <a:noFill/>
            <a:ln w="19050" cap="flat" cmpd="sng" algn="ctr">
              <a:solidFill>
                <a:srgbClr val="000000">
                  <a:lumMod val="50000"/>
                  <a:lumOff val="50000"/>
                </a:srgbClr>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srgbClr val="FFFFFF"/>
                </a:solidFill>
                <a:effectLst/>
                <a:uLnTx/>
                <a:uFillTx/>
                <a:latin typeface="Impact"/>
                <a:ea typeface="微软雅黑"/>
                <a:cs typeface="+mn-cs"/>
              </a:endParaRPr>
            </a:p>
          </p:txBody>
        </p:sp>
        <p:sp>
          <p:nvSpPr>
            <p:cNvPr id="12" name="矩形 11"/>
            <p:cNvSpPr/>
            <p:nvPr/>
          </p:nvSpPr>
          <p:spPr>
            <a:xfrm>
              <a:off x="3419872" y="1687723"/>
              <a:ext cx="720000" cy="468000"/>
            </a:xfrm>
            <a:prstGeom prst="rect">
              <a:avLst/>
            </a:prstGeom>
            <a:solidFill>
              <a:srgbClr val="C00000"/>
            </a:solidFill>
            <a:ln w="9525" cap="flat" cmpd="sng" algn="ctr">
              <a:solidFill>
                <a:srgbClr val="9B0D13"/>
              </a:solidFill>
              <a:prstDash val="solid"/>
            </a:ln>
            <a:effectLst>
              <a:outerShdw blurRad="50800" dist="38100" dir="2700000" algn="tl" rotWithShape="0">
                <a:prstClr val="black">
                  <a:alpha val="40000"/>
                </a:prstClr>
              </a:outerShdw>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Impact"/>
                  <a:ea typeface="微软雅黑"/>
                  <a:cs typeface="+mn-cs"/>
                </a:rPr>
                <a:t>三</a:t>
              </a: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853" y="2198863"/>
            <a:ext cx="4824536" cy="28143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14:presetBounceEnd="33333">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33333">
                                          <p:cBhvr additive="base">
                                            <p:cTn id="26"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1+#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194435" y="2499995"/>
            <a:ext cx="9963150" cy="2245360"/>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dirty="0">
                <a:solidFill>
                  <a:schemeClr val="accent1"/>
                </a:solidFill>
              </a:rPr>
              <a:t>       </a:t>
            </a:r>
            <a:r>
              <a:rPr lang="zh-CN" altLang="en-US" dirty="0">
                <a:solidFill>
                  <a:schemeClr val="accent1"/>
                </a:solidFill>
              </a:rPr>
              <a:t>作为马克思主义政党，中国共产党始终不忘马克思主义信仰，始终不忘共产主义理想，始终坚持人民立场，并以此为不变的行动准则。</a:t>
            </a:r>
          </a:p>
          <a:p>
            <a:endParaRPr lang="zh-CN" altLang="en-US" dirty="0">
              <a:solidFill>
                <a:schemeClr val="accent1"/>
              </a:solidFill>
            </a:endParaRPr>
          </a:p>
          <a:p>
            <a:endParaRPr lang="zh-CN" altLang="en-US" dirty="0">
              <a:solidFill>
                <a:schemeClr val="accent1"/>
              </a:solidFill>
            </a:endParaRPr>
          </a:p>
          <a:p>
            <a:r>
              <a:rPr lang="zh-CN" altLang="en-US" dirty="0">
                <a:solidFill>
                  <a:schemeClr val="accent1"/>
                </a:solidFill>
              </a:rPr>
              <a:t>       改革开放40年来，中国现代化事业所取得的辉煌成就，中国为世界和平发展所作出的重大贡献，都为中国共产党人坚定自己所选择的道路、所创立的理论、所坚守的制度、所依托的文化，增加了无穷的信心和底气。</a:t>
            </a:r>
          </a:p>
        </p:txBody>
      </p:sp>
      <p:grpSp>
        <p:nvGrpSpPr>
          <p:cNvPr id="8" name="组合 7"/>
          <p:cNvGrpSpPr/>
          <p:nvPr/>
        </p:nvGrpSpPr>
        <p:grpSpPr>
          <a:xfrm>
            <a:off x="1953754" y="1052736"/>
            <a:ext cx="952436" cy="952781"/>
            <a:chOff x="3686418" y="1491630"/>
            <a:chExt cx="1245622" cy="1245622"/>
          </a:xfrm>
        </p:grpSpPr>
        <p:grpSp>
          <p:nvGrpSpPr>
            <p:cNvPr id="9" name="组合 8"/>
            <p:cNvGrpSpPr/>
            <p:nvPr/>
          </p:nvGrpSpPr>
          <p:grpSpPr>
            <a:xfrm>
              <a:off x="3686418" y="1491630"/>
              <a:ext cx="1245622" cy="1245622"/>
              <a:chOff x="3597091" y="1563638"/>
              <a:chExt cx="1245622" cy="1245622"/>
            </a:xfrm>
          </p:grpSpPr>
          <p:sp>
            <p:nvSpPr>
              <p:cNvPr id="12" name="椭圆 11"/>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3" name="椭圆 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zh-CN" altLang="en-US" sz="4000" noProof="0" dirty="0">
                  <a:solidFill>
                    <a:srgbClr val="FFFFFF"/>
                  </a:solidFill>
                  <a:latin typeface="华康俪金黑W8(P)" pitchFamily="34" charset="-122"/>
                  <a:ea typeface="华康俪金黑W8(P)" pitchFamily="34" charset="-122"/>
                </a:rPr>
                <a:t>改</a:t>
              </a:r>
              <a:endPar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endParaRPr>
            </a:p>
          </p:txBody>
        </p:sp>
      </p:grpSp>
      <p:grpSp>
        <p:nvGrpSpPr>
          <p:cNvPr id="14" name="组合 13"/>
          <p:cNvGrpSpPr/>
          <p:nvPr/>
        </p:nvGrpSpPr>
        <p:grpSpPr>
          <a:xfrm>
            <a:off x="2930045" y="1068515"/>
            <a:ext cx="952436" cy="952781"/>
            <a:chOff x="3686418" y="1491630"/>
            <a:chExt cx="1245622" cy="1245622"/>
          </a:xfrm>
        </p:grpSpPr>
        <p:grpSp>
          <p:nvGrpSpPr>
            <p:cNvPr id="15" name="组合 14"/>
            <p:cNvGrpSpPr/>
            <p:nvPr/>
          </p:nvGrpSpPr>
          <p:grpSpPr>
            <a:xfrm>
              <a:off x="3686418" y="1491630"/>
              <a:ext cx="1245622" cy="1245622"/>
              <a:chOff x="3597091" y="1563638"/>
              <a:chExt cx="1245622" cy="1245622"/>
            </a:xfrm>
          </p:grpSpPr>
          <p:sp>
            <p:nvSpPr>
              <p:cNvPr id="18" name="椭圆 17"/>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9" name="椭圆 1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7"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革</a:t>
              </a:r>
            </a:p>
          </p:txBody>
        </p:sp>
      </p:grpSp>
      <p:grpSp>
        <p:nvGrpSpPr>
          <p:cNvPr id="21" name="组合 20"/>
          <p:cNvGrpSpPr/>
          <p:nvPr/>
        </p:nvGrpSpPr>
        <p:grpSpPr>
          <a:xfrm>
            <a:off x="3906336" y="1071017"/>
            <a:ext cx="952436" cy="952781"/>
            <a:chOff x="3686418" y="1491630"/>
            <a:chExt cx="1245622" cy="1245622"/>
          </a:xfrm>
        </p:grpSpPr>
        <p:grpSp>
          <p:nvGrpSpPr>
            <p:cNvPr id="22" name="组合 21"/>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开</a:t>
              </a:r>
            </a:p>
          </p:txBody>
        </p:sp>
      </p:grpSp>
      <p:grpSp>
        <p:nvGrpSpPr>
          <p:cNvPr id="26" name="组合 25"/>
          <p:cNvGrpSpPr/>
          <p:nvPr/>
        </p:nvGrpSpPr>
        <p:grpSpPr>
          <a:xfrm>
            <a:off x="4908863" y="1068514"/>
            <a:ext cx="952436" cy="952781"/>
            <a:chOff x="3686418" y="1491630"/>
            <a:chExt cx="1245622" cy="1245622"/>
          </a:xfrm>
        </p:grpSpPr>
        <p:grpSp>
          <p:nvGrpSpPr>
            <p:cNvPr id="27" name="组合 26"/>
            <p:cNvGrpSpPr/>
            <p:nvPr/>
          </p:nvGrpSpPr>
          <p:grpSpPr>
            <a:xfrm>
              <a:off x="3686418" y="1491630"/>
              <a:ext cx="1245622" cy="1245622"/>
              <a:chOff x="3597091" y="1563638"/>
              <a:chExt cx="1245622" cy="1245622"/>
            </a:xfrm>
          </p:grpSpPr>
          <p:sp>
            <p:nvSpPr>
              <p:cNvPr id="29" name="椭圆 28"/>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30" name="椭圆 2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放</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170940" y="2099945"/>
            <a:ext cx="9854565" cy="3046095"/>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en-US" altLang="zh-CN" sz="2400" dirty="0">
                <a:solidFill>
                  <a:schemeClr val="accent1"/>
                </a:solidFill>
              </a:rPr>
              <a:t>       </a:t>
            </a:r>
            <a:r>
              <a:rPr lang="zh-CN" altLang="en-US" sz="2400" dirty="0">
                <a:solidFill>
                  <a:schemeClr val="accent1"/>
                </a:solidFill>
              </a:rPr>
              <a:t>十八大以来以习近平同志为核心的党中央提出了一系列治国理政新理念新思想新战略，形成了习近平中国特色社会主义思想，使中国共产党人对“三大规律”的认识以及对推进社会主义现代化的自觉性，都得到极大的提高，马克思主义理论与中国实际相结合的理论不断发展。</a:t>
            </a:r>
          </a:p>
          <a:p>
            <a:endParaRPr lang="zh-CN" altLang="en-US" sz="2400" dirty="0">
              <a:solidFill>
                <a:schemeClr val="accent1"/>
              </a:solidFill>
            </a:endParaRPr>
          </a:p>
          <a:p>
            <a:r>
              <a:rPr lang="zh-CN" altLang="en-US" sz="2400" dirty="0">
                <a:solidFill>
                  <a:schemeClr val="accent1"/>
                </a:solidFill>
              </a:rPr>
              <a:t>       坚持科学理论指导、坚定理想信念指引、坚定伟大事业信心、高举改革开放旗帜、坚守人民立场、坚持和平发展道路，以及坚持和发展习近平新时代中国特色社会主义思想。</a:t>
            </a:r>
            <a:endParaRPr lang="en-US" altLang="zh-CN" sz="2400" dirty="0">
              <a:solidFill>
                <a:schemeClr val="accent1"/>
              </a:solidFill>
            </a:endParaRPr>
          </a:p>
        </p:txBody>
      </p:sp>
      <p:grpSp>
        <p:nvGrpSpPr>
          <p:cNvPr id="8" name="组合 7"/>
          <p:cNvGrpSpPr/>
          <p:nvPr/>
        </p:nvGrpSpPr>
        <p:grpSpPr>
          <a:xfrm>
            <a:off x="1953754" y="1052736"/>
            <a:ext cx="952436" cy="952781"/>
            <a:chOff x="3686418" y="1491630"/>
            <a:chExt cx="1245622" cy="1245622"/>
          </a:xfrm>
        </p:grpSpPr>
        <p:grpSp>
          <p:nvGrpSpPr>
            <p:cNvPr id="9" name="组合 8"/>
            <p:cNvGrpSpPr/>
            <p:nvPr/>
          </p:nvGrpSpPr>
          <p:grpSpPr>
            <a:xfrm>
              <a:off x="3686418" y="1491630"/>
              <a:ext cx="1245622" cy="1245622"/>
              <a:chOff x="3597091" y="1563638"/>
              <a:chExt cx="1245622" cy="1245622"/>
            </a:xfrm>
          </p:grpSpPr>
          <p:sp>
            <p:nvSpPr>
              <p:cNvPr id="12" name="椭圆 11"/>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3" name="椭圆 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zh-CN" altLang="en-US" sz="4000" dirty="0">
                  <a:solidFill>
                    <a:srgbClr val="FFFFFF"/>
                  </a:solidFill>
                  <a:latin typeface="华康俪金黑W8(P)" pitchFamily="34" charset="-122"/>
                  <a:ea typeface="华康俪金黑W8(P)" pitchFamily="34" charset="-122"/>
                </a:rPr>
                <a:t>中</a:t>
              </a:r>
              <a:endPar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endParaRPr>
            </a:p>
          </p:txBody>
        </p:sp>
      </p:grpSp>
      <p:grpSp>
        <p:nvGrpSpPr>
          <p:cNvPr id="14" name="组合 13"/>
          <p:cNvGrpSpPr/>
          <p:nvPr/>
        </p:nvGrpSpPr>
        <p:grpSpPr>
          <a:xfrm>
            <a:off x="2930045" y="1068515"/>
            <a:ext cx="952436" cy="952781"/>
            <a:chOff x="3686418" y="1491630"/>
            <a:chExt cx="1245622" cy="1245622"/>
          </a:xfrm>
        </p:grpSpPr>
        <p:grpSp>
          <p:nvGrpSpPr>
            <p:cNvPr id="15" name="组合 14"/>
            <p:cNvGrpSpPr/>
            <p:nvPr/>
          </p:nvGrpSpPr>
          <p:grpSpPr>
            <a:xfrm>
              <a:off x="3686418" y="1491630"/>
              <a:ext cx="1245622" cy="1245622"/>
              <a:chOff x="3597091" y="1563638"/>
              <a:chExt cx="1245622" cy="1245622"/>
            </a:xfrm>
          </p:grpSpPr>
          <p:sp>
            <p:nvSpPr>
              <p:cNvPr id="18" name="椭圆 17"/>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19" name="椭圆 1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17"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国</a:t>
              </a:r>
            </a:p>
          </p:txBody>
        </p:sp>
      </p:grpSp>
      <p:grpSp>
        <p:nvGrpSpPr>
          <p:cNvPr id="21" name="组合 20"/>
          <p:cNvGrpSpPr/>
          <p:nvPr/>
        </p:nvGrpSpPr>
        <p:grpSpPr>
          <a:xfrm>
            <a:off x="3906336" y="1071017"/>
            <a:ext cx="952436" cy="952781"/>
            <a:chOff x="3686418" y="1491630"/>
            <a:chExt cx="1245622" cy="1245622"/>
          </a:xfrm>
        </p:grpSpPr>
        <p:grpSp>
          <p:nvGrpSpPr>
            <p:cNvPr id="22" name="组合 21"/>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方</a:t>
              </a:r>
            </a:p>
          </p:txBody>
        </p:sp>
      </p:grpSp>
      <p:grpSp>
        <p:nvGrpSpPr>
          <p:cNvPr id="26" name="组合 25"/>
          <p:cNvGrpSpPr/>
          <p:nvPr/>
        </p:nvGrpSpPr>
        <p:grpSpPr>
          <a:xfrm>
            <a:off x="4908863" y="1068514"/>
            <a:ext cx="952436" cy="952781"/>
            <a:chOff x="3686418" y="1491630"/>
            <a:chExt cx="1245622" cy="1245622"/>
          </a:xfrm>
        </p:grpSpPr>
        <p:grpSp>
          <p:nvGrpSpPr>
            <p:cNvPr id="27" name="组合 26"/>
            <p:cNvGrpSpPr/>
            <p:nvPr/>
          </p:nvGrpSpPr>
          <p:grpSpPr>
            <a:xfrm>
              <a:off x="3686418" y="1491630"/>
              <a:ext cx="1245622" cy="1245622"/>
              <a:chOff x="3597091" y="1563638"/>
              <a:chExt cx="1245622" cy="1245622"/>
            </a:xfrm>
          </p:grpSpPr>
          <p:sp>
            <p:nvSpPr>
              <p:cNvPr id="29" name="椭圆 28"/>
              <p:cNvSpPr/>
              <p:nvPr/>
            </p:nvSpPr>
            <p:spPr>
              <a:xfrm>
                <a:off x="3597091" y="1563638"/>
                <a:ext cx="1245622" cy="1245622"/>
              </a:xfrm>
              <a:prstGeom prst="ellipse">
                <a:avLst/>
              </a:prstGeom>
              <a:gradFill flip="none" rotWithShape="1">
                <a:gsLst>
                  <a:gs pos="0">
                    <a:srgbClr val="FFFFFF">
                      <a:lumMod val="75000"/>
                    </a:srgbClr>
                  </a:gs>
                  <a:gs pos="50000">
                    <a:srgbClr val="FFFFFF">
                      <a:lumMod val="95000"/>
                    </a:srgbClr>
                  </a:gs>
                  <a:gs pos="100000">
                    <a:srgbClr val="FFFFFF"/>
                  </a:gs>
                </a:gsLst>
                <a:lin ang="2700000" scaled="1"/>
                <a:tileRect/>
              </a:gradFill>
              <a:ln w="12700" cap="flat" cmpd="sng" algn="ctr">
                <a:gradFill>
                  <a:gsLst>
                    <a:gs pos="100000">
                      <a:srgbClr val="FFFFFF">
                        <a:lumMod val="75000"/>
                      </a:srgbClr>
                    </a:gs>
                    <a:gs pos="50000">
                      <a:srgbClr val="FFFFFF">
                        <a:lumMod val="95000"/>
                      </a:srgbClr>
                    </a:gs>
                    <a:gs pos="0">
                      <a:srgbClr val="FFFFFF"/>
                    </a:gs>
                  </a:gsLst>
                  <a:lin ang="5400000" scaled="0"/>
                </a:gradFill>
                <a:prstDash val="solid"/>
              </a:ln>
              <a:effectLst>
                <a:outerShdw blurRad="50800" dist="38100" dir="2700000" algn="tl" rotWithShape="0">
                  <a:prstClr val="black">
                    <a:alpha val="30000"/>
                  </a:prstClr>
                </a:outerShdw>
              </a:effectLst>
            </p:spPr>
            <p:txBody>
              <a:bodyPr lIns="121917" tIns="60958" rIns="121917" bIns="60958"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rgbClr val="FFFFFF"/>
                  </a:solidFill>
                  <a:effectLst/>
                  <a:uLnTx/>
                  <a:uFillTx/>
                  <a:latin typeface="华康俪金黑W8(P)" pitchFamily="34" charset="-122"/>
                  <a:ea typeface="华康俪金黑W8(P)" pitchFamily="34" charset="-122"/>
                  <a:cs typeface="+mn-cs"/>
                </a:endParaRPr>
              </a:p>
            </p:txBody>
          </p:sp>
          <p:sp>
            <p:nvSpPr>
              <p:cNvPr id="30" name="椭圆 2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685891"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srgbClr val="4D4D4D"/>
                  </a:solidFill>
                  <a:effectLst/>
                  <a:uLnTx/>
                  <a:uFillTx/>
                  <a:latin typeface="华康俪金黑W8(P)" pitchFamily="34" charset="-122"/>
                  <a:ea typeface="华康俪金黑W8(P)" pitchFamily="34" charset="-122"/>
                </a:endParaRPr>
              </a:p>
            </p:txBody>
          </p:sp>
        </p:grpSp>
        <p:sp>
          <p:nvSpPr>
            <p:cNvPr id="2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华康俪金黑W8(P)" pitchFamily="34" charset="-122"/>
                  <a:ea typeface="华康俪金黑W8(P)" pitchFamily="34" charset="-122"/>
                  <a:cs typeface="+mj-cs"/>
                </a:rPr>
                <a:t>案</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659"/>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3659"/>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659"/>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16" name="矩形: 圆角 15"/>
          <p:cNvSpPr/>
          <p:nvPr/>
        </p:nvSpPr>
        <p:spPr bwMode="auto">
          <a:xfrm>
            <a:off x="919499" y="1944351"/>
            <a:ext cx="10513168" cy="3356857"/>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842010" y="108585"/>
            <a:ext cx="36607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为什么要“不忘初心”</a:t>
            </a:r>
          </a:p>
        </p:txBody>
      </p:sp>
      <p:sp>
        <p:nvSpPr>
          <p:cNvPr id="37" name="Freeform 6"/>
          <p:cNvSpPr/>
          <p:nvPr/>
        </p:nvSpPr>
        <p:spPr bwMode="auto">
          <a:xfrm>
            <a:off x="96979"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7" name="TextBox 44"/>
          <p:cNvSpPr txBox="1"/>
          <p:nvPr/>
        </p:nvSpPr>
        <p:spPr>
          <a:xfrm>
            <a:off x="1249680" y="2276872"/>
            <a:ext cx="9853295" cy="2677656"/>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zh-CN" altLang="en-US" sz="2400" dirty="0">
                <a:solidFill>
                  <a:schemeClr val="accent1"/>
                </a:solidFill>
              </a:rPr>
              <a:t>       中国共产党的全部活动，可以归结为领导中国事业和进行自身建设两个方面。党的事业和党的建设历来都是相互促进、相辅相成的。</a:t>
            </a:r>
          </a:p>
          <a:p>
            <a:endParaRPr lang="zh-CN" altLang="en-US" sz="2400" dirty="0">
              <a:solidFill>
                <a:schemeClr val="accent1"/>
              </a:solidFill>
            </a:endParaRPr>
          </a:p>
          <a:p>
            <a:r>
              <a:rPr lang="zh-CN" altLang="en-US" sz="2400" dirty="0">
                <a:solidFill>
                  <a:schemeClr val="accent1"/>
                </a:solidFill>
              </a:rPr>
              <a:t>       党的事业既是对党的建设伟大工程的召唤，又为其注入新的活力开辟新的前景；同时，党的事业既是党的建设伟大工程所由以推进的内容和依据，又离不开党的建设伟大工程的引领、保证和支撑。作为一个在超大规模的国家从事革命和执政的党，党的建设关系重大，牵动全局。</a:t>
            </a:r>
          </a:p>
        </p:txBody>
      </p:sp>
      <p:grpSp>
        <p:nvGrpSpPr>
          <p:cNvPr id="8" name="组合 7"/>
          <p:cNvGrpSpPr/>
          <p:nvPr/>
        </p:nvGrpSpPr>
        <p:grpSpPr>
          <a:xfrm>
            <a:off x="1345853" y="1087887"/>
            <a:ext cx="7054814" cy="644668"/>
            <a:chOff x="3419872" y="1672334"/>
            <a:chExt cx="5291799" cy="483389"/>
          </a:xfrm>
        </p:grpSpPr>
        <p:sp>
          <p:nvSpPr>
            <p:cNvPr id="9" name="矩形 8"/>
            <p:cNvSpPr/>
            <p:nvPr/>
          </p:nvSpPr>
          <p:spPr>
            <a:xfrm>
              <a:off x="4276842" y="1752446"/>
              <a:ext cx="3947748" cy="323090"/>
            </a:xfrm>
            <a:prstGeom prst="rect">
              <a:avLst/>
            </a:prstGeom>
          </p:spPr>
          <p:txBody>
            <a:bodyPr wrap="none">
              <a:spAutoFit/>
            </a:bodyPr>
            <a:lstStyle/>
            <a:p>
              <a:pPr marL="0" marR="0" lvl="0" indent="0"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因为我们要时刻保持本真对待发展矛盾。</a:t>
              </a:r>
            </a:p>
          </p:txBody>
        </p:sp>
        <p:sp>
          <p:nvSpPr>
            <p:cNvPr id="11" name="矩形 10"/>
            <p:cNvSpPr/>
            <p:nvPr/>
          </p:nvSpPr>
          <p:spPr>
            <a:xfrm>
              <a:off x="4256842" y="1672334"/>
              <a:ext cx="4454829" cy="468000"/>
            </a:xfrm>
            <a:prstGeom prst="rect">
              <a:avLst/>
            </a:prstGeom>
            <a:noFill/>
            <a:ln w="19050" cap="flat" cmpd="sng" algn="ctr">
              <a:solidFill>
                <a:srgbClr val="000000">
                  <a:lumMod val="50000"/>
                  <a:lumOff val="50000"/>
                </a:srgbClr>
              </a:solidFill>
              <a:prstDash val="solid"/>
            </a:ln>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a:ln>
                  <a:noFill/>
                </a:ln>
                <a:solidFill>
                  <a:srgbClr val="FFFFFF"/>
                </a:solidFill>
                <a:effectLst/>
                <a:uLnTx/>
                <a:uFillTx/>
                <a:latin typeface="Impact"/>
                <a:ea typeface="微软雅黑"/>
                <a:cs typeface="+mn-cs"/>
              </a:endParaRPr>
            </a:p>
          </p:txBody>
        </p:sp>
        <p:sp>
          <p:nvSpPr>
            <p:cNvPr id="12" name="矩形 11"/>
            <p:cNvSpPr/>
            <p:nvPr/>
          </p:nvSpPr>
          <p:spPr>
            <a:xfrm>
              <a:off x="3419872" y="1687723"/>
              <a:ext cx="720000" cy="468000"/>
            </a:xfrm>
            <a:prstGeom prst="rect">
              <a:avLst/>
            </a:prstGeom>
            <a:solidFill>
              <a:srgbClr val="C00000"/>
            </a:solidFill>
            <a:ln w="9525" cap="flat" cmpd="sng" algn="ctr">
              <a:solidFill>
                <a:srgbClr val="9B0D13"/>
              </a:solidFill>
              <a:prstDash val="solid"/>
            </a:ln>
            <a:effectLst>
              <a:outerShdw blurRad="50800" dist="38100" dir="2700000" algn="tl" rotWithShape="0">
                <a:prstClr val="black">
                  <a:alpha val="40000"/>
                </a:prstClr>
              </a:outerShdw>
            </a:effectLst>
          </p:spPr>
          <p:txBody>
            <a:bodyPr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Impact"/>
                  <a:ea typeface="微软雅黑"/>
                  <a:cs typeface="+mn-cs"/>
                </a:rPr>
                <a:t>四</a:t>
              </a: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14:presetBounceEnd="33333">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33333">
                                          <p:cBhvr additive="base">
                                            <p:cTn id="26"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childTnLst>
                              </p:cTn>
                            </p:par>
                            <p:par>
                              <p:cTn id="19" fill="hold">
                                <p:stCondLst>
                                  <p:cond delay="1159"/>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659"/>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1+#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9" name="Rectangle 3"/>
          <p:cNvSpPr txBox="1">
            <a:spLocks noChangeArrowheads="1"/>
          </p:cNvSpPr>
          <p:nvPr/>
        </p:nvSpPr>
        <p:spPr bwMode="auto">
          <a:xfrm>
            <a:off x="3748233" y="2042263"/>
            <a:ext cx="489654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7200" dirty="0">
                <a:solidFill>
                  <a:srgbClr val="C00000"/>
                </a:solidFill>
                <a:latin typeface="微软雅黑" panose="020B0503020204020204" pitchFamily="34" charset="-122"/>
                <a:ea typeface="微软雅黑" panose="020B0503020204020204" pitchFamily="34" charset="-122"/>
              </a:rPr>
              <a:t>第三章节</a:t>
            </a:r>
            <a:endParaRPr lang="zh-CN" altLang="zh-CN" sz="7200" dirty="0">
              <a:solidFill>
                <a:srgbClr val="C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261" y="198027"/>
            <a:ext cx="1912461" cy="1543981"/>
          </a:xfrm>
          <a:prstGeom prst="rect">
            <a:avLst/>
          </a:prstGeom>
        </p:spPr>
      </p:pic>
      <p:sp>
        <p:nvSpPr>
          <p:cNvPr id="35" name="文本框 34"/>
          <p:cNvSpPr txBox="1"/>
          <p:nvPr/>
        </p:nvSpPr>
        <p:spPr>
          <a:xfrm>
            <a:off x="1977867" y="3424340"/>
            <a:ext cx="8657018" cy="1014730"/>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6000" dirty="0">
                <a:solidFill>
                  <a:schemeClr val="tx1"/>
                </a:solidFill>
                <a:latin typeface="思源宋体 CN Heavy" panose="02020900000000000000" pitchFamily="18" charset="-122"/>
                <a:ea typeface="思源宋体 CN Heavy" panose="02020900000000000000" pitchFamily="18" charset="-122"/>
              </a:rPr>
              <a:t>如何才能“不忘初心”</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00" autoRev="1" fill="hold">
                                          <p:stCondLst>
                                            <p:cond delay="0"/>
                                          </p:stCondLst>
                                        </p:cTn>
                                        <p:tgtEl>
                                          <p:spTgt spid="35"/>
                                        </p:tgtEl>
                                        <p:attrNameLst>
                                          <p:attrName>ppt_w</p:attrName>
                                        </p:attrNameLst>
                                      </p:cBhvr>
                                    </p:anim>
                                    <p:anim by="(#ppt_w*0.50)" calcmode="lin" valueType="num">
                                      <p:cBhvr>
                                        <p:cTn id="8" dur="200" decel="50000" autoRev="1" fill="hold">
                                          <p:stCondLst>
                                            <p:cond delay="0"/>
                                          </p:stCondLst>
                                        </p:cTn>
                                        <p:tgtEl>
                                          <p:spTgt spid="35"/>
                                        </p:tgtEl>
                                        <p:attrNameLst>
                                          <p:attrName>ppt_x</p:attrName>
                                        </p:attrNameLst>
                                      </p:cBhvr>
                                    </p:anim>
                                    <p:anim from="(-#ppt_h/2)" to="(#ppt_y)" calcmode="lin" valueType="num">
                                      <p:cBhvr>
                                        <p:cTn id="9" dur="400" fill="hold">
                                          <p:stCondLst>
                                            <p:cond delay="0"/>
                                          </p:stCondLst>
                                        </p:cTn>
                                        <p:tgtEl>
                                          <p:spTgt spid="35"/>
                                        </p:tgtEl>
                                        <p:attrNameLst>
                                          <p:attrName>ppt_y</p:attrName>
                                        </p:attrNameLst>
                                      </p:cBhvr>
                                    </p:anim>
                                    <p:animRot by="21600000">
                                      <p:cBhvr>
                                        <p:cTn id="10" dur="400" fill="hold">
                                          <p:stCondLst>
                                            <p:cond delay="0"/>
                                          </p:stCondLst>
                                        </p:cTn>
                                        <p:tgtEl>
                                          <p:spTgt spid="35"/>
                                        </p:tgtEl>
                                        <p:attrNameLst>
                                          <p:attrName>r</p:attrName>
                                        </p:attrNameLst>
                                      </p:cBhvr>
                                    </p:animRot>
                                  </p:childTnLst>
                                </p:cTn>
                              </p:par>
                            </p:childTnLst>
                          </p:cTn>
                        </p:par>
                        <p:par>
                          <p:cTn id="11" fill="hold">
                            <p:stCondLst>
                              <p:cond delay="76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par>
                          <p:cTn id="18" fill="hold">
                            <p:stCondLst>
                              <p:cond delay="206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44" name="矩形 43"/>
          <p:cNvSpPr/>
          <p:nvPr/>
        </p:nvSpPr>
        <p:spPr bwMode="auto">
          <a:xfrm>
            <a:off x="1633885" y="1124744"/>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TextBox 23"/>
          <p:cNvSpPr txBox="1"/>
          <p:nvPr/>
        </p:nvSpPr>
        <p:spPr>
          <a:xfrm>
            <a:off x="3000481" y="1155100"/>
            <a:ext cx="5818750" cy="645160"/>
          </a:xfrm>
          <a:prstGeom prst="rect">
            <a:avLst/>
          </a:prstGeom>
          <a:noFill/>
        </p:spPr>
        <p:txBody>
          <a:bodyPr wrap="square" rtlCol="0">
            <a:spAutoFit/>
          </a:bodyPr>
          <a:lstStyle/>
          <a:p>
            <a:pPr algn="ctr"/>
            <a:r>
              <a:rPr lang="zh-CN" altLang="en-US" sz="3600" b="1" dirty="0">
                <a:solidFill>
                  <a:schemeClr val="bg2"/>
                </a:solidFill>
                <a:latin typeface="+mn-ea"/>
                <a:ea typeface="+mn-ea"/>
              </a:rPr>
              <a:t>要坚定信念跟党走</a:t>
            </a:r>
          </a:p>
        </p:txBody>
      </p:sp>
      <p:sp>
        <p:nvSpPr>
          <p:cNvPr id="22" name="TextBox 54"/>
          <p:cNvSpPr txBox="1"/>
          <p:nvPr/>
        </p:nvSpPr>
        <p:spPr>
          <a:xfrm>
            <a:off x="894715" y="108585"/>
            <a:ext cx="39401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如何才能</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23" name="Freeform 6"/>
          <p:cNvSpPr/>
          <p:nvPr/>
        </p:nvSpPr>
        <p:spPr bwMode="auto">
          <a:xfrm>
            <a:off x="149771"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2" name="矩形 11"/>
          <p:cNvSpPr/>
          <p:nvPr/>
        </p:nvSpPr>
        <p:spPr bwMode="auto">
          <a:xfrm>
            <a:off x="1647640" y="2078108"/>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23"/>
          <p:cNvSpPr txBox="1"/>
          <p:nvPr/>
        </p:nvSpPr>
        <p:spPr>
          <a:xfrm>
            <a:off x="2987929" y="2109148"/>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要直面使命敢担当</a:t>
            </a:r>
          </a:p>
        </p:txBody>
      </p:sp>
      <p:sp>
        <p:nvSpPr>
          <p:cNvPr id="14" name="矩形 13"/>
          <p:cNvSpPr/>
          <p:nvPr/>
        </p:nvSpPr>
        <p:spPr bwMode="auto">
          <a:xfrm>
            <a:off x="1660192" y="305528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23"/>
          <p:cNvSpPr txBox="1"/>
          <p:nvPr/>
        </p:nvSpPr>
        <p:spPr>
          <a:xfrm>
            <a:off x="3000481" y="3106114"/>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要挺纪在前不逾矩</a:t>
            </a:r>
          </a:p>
        </p:txBody>
      </p:sp>
      <p:sp>
        <p:nvSpPr>
          <p:cNvPr id="16" name="矩形 15"/>
          <p:cNvSpPr/>
          <p:nvPr/>
        </p:nvSpPr>
        <p:spPr bwMode="auto">
          <a:xfrm>
            <a:off x="1691586" y="4001416"/>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TextBox 23"/>
          <p:cNvSpPr txBox="1"/>
          <p:nvPr/>
        </p:nvSpPr>
        <p:spPr>
          <a:xfrm>
            <a:off x="3031875" y="4032456"/>
            <a:ext cx="5818750" cy="1261884"/>
          </a:xfrm>
          <a:prstGeom prst="rect">
            <a:avLst/>
          </a:prstGeom>
          <a:noFill/>
        </p:spPr>
        <p:txBody>
          <a:bodyPr wrap="square" rtlCol="0">
            <a:spAutoFit/>
          </a:bodyPr>
          <a:lstStyle/>
          <a:p>
            <a:pPr algn="ctr"/>
            <a:r>
              <a:rPr lang="zh-CN" altLang="en-US" sz="3600" b="1" dirty="0">
                <a:solidFill>
                  <a:schemeClr val="bg2"/>
                </a:solidFill>
                <a:latin typeface="+mn-ea"/>
                <a:ea typeface="+mn-ea"/>
              </a:rPr>
              <a:t>要无私奉献有作为</a:t>
            </a:r>
          </a:p>
          <a:p>
            <a:pPr algn="ctr"/>
            <a:endParaRPr lang="zh-CN" altLang="en-US" sz="4000" b="1" dirty="0">
              <a:solidFill>
                <a:schemeClr val="bg2"/>
              </a:solidFill>
              <a:latin typeface="+mn-ea"/>
              <a:ea typeface="+mn-ea"/>
            </a:endParaRPr>
          </a:p>
        </p:txBody>
      </p:sp>
      <p:sp>
        <p:nvSpPr>
          <p:cNvPr id="18" name="矩形 17"/>
          <p:cNvSpPr/>
          <p:nvPr/>
        </p:nvSpPr>
        <p:spPr bwMode="auto">
          <a:xfrm>
            <a:off x="1691586" y="4947550"/>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TextBox 23"/>
          <p:cNvSpPr txBox="1"/>
          <p:nvPr/>
        </p:nvSpPr>
        <p:spPr>
          <a:xfrm>
            <a:off x="3031875" y="4998382"/>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要品行端正作表率</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400" fill="hold"/>
                                        <p:tgtEl>
                                          <p:spTgt spid="23"/>
                                        </p:tgtEl>
                                        <p:attrNameLst>
                                          <p:attrName>ppt_w</p:attrName>
                                        </p:attrNameLst>
                                      </p:cBhvr>
                                      <p:tavLst>
                                        <p:tav tm="0">
                                          <p:val>
                                            <p:fltVal val="0"/>
                                          </p:val>
                                        </p:tav>
                                        <p:tav tm="100000">
                                          <p:val>
                                            <p:strVal val="#ppt_w"/>
                                          </p:val>
                                        </p:tav>
                                      </p:tavLst>
                                    </p:anim>
                                    <p:anim calcmode="lin" valueType="num">
                                      <p:cBhvr>
                                        <p:cTn id="8" dur="400" fill="hold"/>
                                        <p:tgtEl>
                                          <p:spTgt spid="23"/>
                                        </p:tgtEl>
                                        <p:attrNameLst>
                                          <p:attrName>ppt_h</p:attrName>
                                        </p:attrNameLst>
                                      </p:cBhvr>
                                      <p:tavLst>
                                        <p:tav tm="0">
                                          <p:val>
                                            <p:fltVal val="0"/>
                                          </p:val>
                                        </p:tav>
                                        <p:tav tm="100000">
                                          <p:val>
                                            <p:strVal val="#ppt_h"/>
                                          </p:val>
                                        </p:tav>
                                      </p:tavLst>
                                    </p:anim>
                                    <p:anim calcmode="lin" valueType="num">
                                      <p:cBhvr>
                                        <p:cTn id="9" dur="400" fill="hold"/>
                                        <p:tgtEl>
                                          <p:spTgt spid="23"/>
                                        </p:tgtEl>
                                        <p:attrNameLst>
                                          <p:attrName>style.rotation</p:attrName>
                                        </p:attrNameLst>
                                      </p:cBhvr>
                                      <p:tavLst>
                                        <p:tav tm="0">
                                          <p:val>
                                            <p:fltVal val="90"/>
                                          </p:val>
                                        </p:tav>
                                        <p:tav tm="100000">
                                          <p:val>
                                            <p:fltVal val="0"/>
                                          </p:val>
                                        </p:tav>
                                      </p:tavLst>
                                    </p:anim>
                                    <p:animEffect transition="in" filter="fade">
                                      <p:cBhvr>
                                        <p:cTn id="10" dur="400"/>
                                        <p:tgtEl>
                                          <p:spTgt spid="2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2"/>
                                        </p:tgtEl>
                                        <p:attrNameLst>
                                          <p:attrName>ppt_y</p:attrName>
                                        </p:attrNameLst>
                                      </p:cBhvr>
                                      <p:tavLst>
                                        <p:tav tm="0">
                                          <p:val>
                                            <p:strVal val="#ppt_y"/>
                                          </p:val>
                                        </p:tav>
                                        <p:tav tm="100000">
                                          <p:val>
                                            <p:strVal val="#ppt_y"/>
                                          </p:val>
                                        </p:tav>
                                      </p:tavLst>
                                    </p:anim>
                                    <p:anim calcmode="lin" valueType="num">
                                      <p:cBhvr>
                                        <p:cTn id="16"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2"/>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260"/>
                            </p:stCondLst>
                            <p:childTnLst>
                              <p:par>
                                <p:cTn id="24" presetID="22"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500"/>
                                        <p:tgtEl>
                                          <p:spTgt spid="61"/>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176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226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2760"/>
                            </p:stCondLst>
                            <p:childTnLst>
                              <p:par>
                                <p:cTn id="48" presetID="2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3260"/>
                            </p:stCondLst>
                            <p:childTnLst>
                              <p:par>
                                <p:cTn id="56" presetID="2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1" grpId="0"/>
      <p:bldP spid="22" grpId="0" bldLvl="0" animBg="1"/>
      <p:bldP spid="23" grpId="0" animBg="1"/>
      <p:bldP spid="12" grpId="0" animBg="1"/>
      <p:bldP spid="13" grpId="0"/>
      <p:bldP spid="14" grpId="0" bldLvl="0" animBg="1"/>
      <p:bldP spid="15" grpId="0"/>
      <p:bldP spid="16" grpId="0" bldLvl="0" animBg="1"/>
      <p:bldP spid="17" grpId="0"/>
      <p:bldP spid="18"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8" name="Rectangle 4"/>
          <p:cNvSpPr txBox="1">
            <a:spLocks noChangeArrowheads="1"/>
          </p:cNvSpPr>
          <p:nvPr/>
        </p:nvSpPr>
        <p:spPr bwMode="auto">
          <a:xfrm>
            <a:off x="5058029" y="1129200"/>
            <a:ext cx="3115414" cy="545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8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l"/>
            <a:r>
              <a:rPr lang="zh-CN" altLang="en-US" b="1" dirty="0">
                <a:solidFill>
                  <a:srgbClr val="C00000"/>
                </a:solidFill>
                <a:latin typeface="微软雅黑" panose="020B0503020204020204" pitchFamily="34" charset="-122"/>
                <a:ea typeface="微软雅黑" panose="020B0503020204020204" pitchFamily="34" charset="-122"/>
              </a:rPr>
              <a:t>前  言</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9989" y="699498"/>
            <a:ext cx="1912461" cy="1543981"/>
          </a:xfrm>
          <a:prstGeom prst="rect">
            <a:avLst/>
          </a:prstGeom>
        </p:spPr>
      </p:pic>
      <p:sp>
        <p:nvSpPr>
          <p:cNvPr id="9" name="矩形 8"/>
          <p:cNvSpPr/>
          <p:nvPr/>
        </p:nvSpPr>
        <p:spPr bwMode="auto">
          <a:xfrm>
            <a:off x="1849909" y="2387495"/>
            <a:ext cx="8568952" cy="3561785"/>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cxnSp>
        <p:nvCxnSpPr>
          <p:cNvPr id="3" name="直接连接符 2"/>
          <p:cNvCxnSpPr/>
          <p:nvPr/>
        </p:nvCxnSpPr>
        <p:spPr bwMode="auto">
          <a:xfrm>
            <a:off x="4658221" y="1010549"/>
            <a:ext cx="0" cy="112174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矩形 36"/>
          <p:cNvSpPr/>
          <p:nvPr/>
        </p:nvSpPr>
        <p:spPr>
          <a:xfrm>
            <a:off x="2137941" y="2492896"/>
            <a:ext cx="8078348" cy="3269613"/>
          </a:xfrm>
          <a:prstGeom prst="rect">
            <a:avLst/>
          </a:prstGeom>
        </p:spPr>
        <p:txBody>
          <a:bodyPr wrap="square">
            <a:spAutoFit/>
          </a:bodyPr>
          <a:lstStyle/>
          <a:p>
            <a:pPr indent="457200" algn="just" eaLnBrk="1">
              <a:lnSpc>
                <a:spcPct val="150000"/>
              </a:lnSpc>
            </a:pPr>
            <a:r>
              <a:rPr lang="zh-CN" altLang="en-US" sz="2000" b="1" dirty="0">
                <a:latin typeface="+mj-ea"/>
                <a:ea typeface="+mj-ea"/>
              </a:rPr>
              <a:t>今年是中华人民共和国成立</a:t>
            </a:r>
            <a:r>
              <a:rPr lang="en-US" altLang="zh-CN" sz="2000" b="1" dirty="0">
                <a:latin typeface="+mj-ea"/>
                <a:ea typeface="+mj-ea"/>
              </a:rPr>
              <a:t>70</a:t>
            </a:r>
            <a:r>
              <a:rPr lang="zh-CN" altLang="en-US" sz="2000" b="1" dirty="0">
                <a:latin typeface="+mj-ea"/>
                <a:ea typeface="+mj-ea"/>
              </a:rPr>
              <a:t>周年</a:t>
            </a:r>
            <a:r>
              <a:rPr lang="zh-CN" altLang="en-US" sz="2000" dirty="0">
                <a:latin typeface="+mj-ea"/>
                <a:ea typeface="+mj-ea"/>
              </a:rPr>
              <a:t>，开展“不忘初心、牢记使命”主题教育，是以习近平同志为核心的党中央统揽</a:t>
            </a:r>
            <a:r>
              <a:rPr lang="zh-CN" altLang="en-US" sz="2000" b="1" dirty="0">
                <a:latin typeface="+mj-ea"/>
                <a:ea typeface="+mj-ea"/>
              </a:rPr>
              <a:t>伟大斗争、伟大工程、伟大事业、伟大梦想</a:t>
            </a:r>
            <a:r>
              <a:rPr lang="zh-CN" altLang="en-US" sz="2000" dirty="0">
                <a:latin typeface="+mj-ea"/>
                <a:ea typeface="+mj-ea"/>
              </a:rPr>
              <a:t>作出的重大部署，对我们党不断进行自我革命，团结带领人民在新时代把坚持和发展中国特色社会主义这场伟大社会革命推向前进，对统筹推进“五位一体”总体布局、协调推进“四个全面”战略布局，实现“两个一百年”奋斗目标、实现中华民族伟大复兴的中国梦，具有十分重大的意义。</a:t>
            </a:r>
            <a:endParaRPr lang="zh-CN" altLang="en-US" sz="2000"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550"/>
                            </p:stCondLst>
                            <p:childTnLst>
                              <p:par>
                                <p:cTn id="12" presetID="22" presetClass="entr" presetSubtype="8"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105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15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9"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67" name="矩形 66"/>
          <p:cNvSpPr/>
          <p:nvPr/>
        </p:nvSpPr>
        <p:spPr bwMode="auto">
          <a:xfrm>
            <a:off x="3578101" y="2780928"/>
            <a:ext cx="6899013" cy="1862048"/>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1563433" y="186853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TextBox 23"/>
          <p:cNvSpPr txBox="1"/>
          <p:nvPr/>
        </p:nvSpPr>
        <p:spPr>
          <a:xfrm>
            <a:off x="3002037" y="1898888"/>
            <a:ext cx="5818750" cy="645160"/>
          </a:xfrm>
          <a:prstGeom prst="rect">
            <a:avLst/>
          </a:prstGeom>
          <a:noFill/>
        </p:spPr>
        <p:txBody>
          <a:bodyPr wrap="square" rtlCol="0">
            <a:spAutoFit/>
          </a:bodyPr>
          <a:lstStyle/>
          <a:p>
            <a:pPr algn="ctr"/>
            <a:r>
              <a:rPr lang="zh-CN" altLang="en-US" sz="3600" b="1" dirty="0">
                <a:solidFill>
                  <a:schemeClr val="bg2"/>
                </a:solidFill>
                <a:latin typeface="+mn-ea"/>
                <a:ea typeface="+mn-ea"/>
              </a:rPr>
              <a:t>要坚定信念跟党走</a:t>
            </a:r>
          </a:p>
        </p:txBody>
      </p:sp>
      <p:sp>
        <p:nvSpPr>
          <p:cNvPr id="70" name="TextBox 26"/>
          <p:cNvSpPr txBox="1"/>
          <p:nvPr/>
        </p:nvSpPr>
        <p:spPr>
          <a:xfrm>
            <a:off x="3724865" y="2976760"/>
            <a:ext cx="6552441" cy="1261884"/>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1900" dirty="0">
                <a:solidFill>
                  <a:schemeClr val="bg1"/>
                </a:solidFill>
              </a:rPr>
              <a:t>      习总书记指出，“理想信念就是共产党人精神上的‘钙’，没有理想信念，理想信念不坚定，精神上就会‘缺钙’，就会得‘软骨病’”。坚定的理想信念不能自发形成，而是基于对科学理论的系统认知与深入理解。</a:t>
            </a:r>
          </a:p>
        </p:txBody>
      </p:sp>
      <p:sp>
        <p:nvSpPr>
          <p:cNvPr id="22" name="TextBox 54"/>
          <p:cNvSpPr txBox="1"/>
          <p:nvPr/>
        </p:nvSpPr>
        <p:spPr>
          <a:xfrm>
            <a:off x="894715" y="108585"/>
            <a:ext cx="39401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如何才能</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23" name="Freeform 6"/>
          <p:cNvSpPr/>
          <p:nvPr/>
        </p:nvSpPr>
        <p:spPr bwMode="auto">
          <a:xfrm>
            <a:off x="149771"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1" name="TextBox 3"/>
          <p:cNvSpPr txBox="1">
            <a:spLocks noChangeArrowheads="1"/>
          </p:cNvSpPr>
          <p:nvPr/>
        </p:nvSpPr>
        <p:spPr bwMode="auto">
          <a:xfrm>
            <a:off x="1577150" y="2780928"/>
            <a:ext cx="1815510" cy="1862048"/>
          </a:xfrm>
          <a:prstGeom prst="rect">
            <a:avLst/>
          </a:prstGeom>
          <a:noFill/>
          <a:ln w="19050">
            <a:solidFill>
              <a:srgbClr val="C00000"/>
            </a:solidFill>
          </a:ln>
          <a:extLst/>
        </p:spPr>
        <p:txBody>
          <a:bodyPr wrap="square">
            <a:spAutoFit/>
          </a:bodyPr>
          <a:lstStyle>
            <a:lvl1pPr>
              <a:defRPr sz="2000">
                <a:solidFill>
                  <a:schemeClr val="bg1"/>
                </a:solidFill>
                <a:latin typeface="Arial" pitchFamily="34" charset="0"/>
                <a:ea typeface="宋体" pitchFamily="2" charset="-122"/>
              </a:defRPr>
            </a:lvl1pPr>
            <a:lvl2pPr>
              <a:defRPr sz="2000">
                <a:solidFill>
                  <a:schemeClr val="bg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rtl="0">
              <a:buFont typeface="Arial" pitchFamily="34" charset="0"/>
              <a:defRPr sz="2000">
                <a:solidFill>
                  <a:schemeClr val="tx1"/>
                </a:solidFill>
                <a:latin typeface="Arial" pitchFamily="34" charset="0"/>
                <a:ea typeface="宋体" pitchFamily="2" charset="-122"/>
              </a:defRPr>
            </a:lvl6pPr>
            <a:lvl7pPr rtl="0">
              <a:buFont typeface="Arial" pitchFamily="34" charset="0"/>
              <a:defRPr sz="2000">
                <a:solidFill>
                  <a:schemeClr val="tx1"/>
                </a:solidFill>
                <a:latin typeface="Arial" pitchFamily="34" charset="0"/>
                <a:ea typeface="宋体" pitchFamily="2" charset="-122"/>
              </a:defRPr>
            </a:lvl7pPr>
            <a:lvl8pPr rtl="0">
              <a:buFont typeface="Arial" pitchFamily="34" charset="0"/>
              <a:defRPr sz="2000">
                <a:solidFill>
                  <a:schemeClr val="tx1"/>
                </a:solidFill>
                <a:latin typeface="Arial" pitchFamily="34" charset="0"/>
                <a:ea typeface="宋体" pitchFamily="2" charset="-122"/>
              </a:defRPr>
            </a:lvl8pPr>
            <a:lvl9pPr rtl="0">
              <a:buFont typeface="Arial" pitchFamily="34" charset="0"/>
              <a:defRPr sz="2000">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lang="zh-CN" altLang="en-US" sz="11500" b="1" kern="0" dirty="0">
                <a:solidFill>
                  <a:prstClr val="black"/>
                </a:solidFill>
                <a:latin typeface="微软雅黑" pitchFamily="34" charset="-122"/>
                <a:ea typeface="微软雅黑" pitchFamily="34" charset="-122"/>
              </a:rPr>
              <a:t>钙</a:t>
            </a:r>
            <a:endParaRPr kumimoji="0" lang="zh-CN" altLang="en-US" sz="11500" b="1"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214408759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400" fill="hold"/>
                                        <p:tgtEl>
                                          <p:spTgt spid="23"/>
                                        </p:tgtEl>
                                        <p:attrNameLst>
                                          <p:attrName>ppt_w</p:attrName>
                                        </p:attrNameLst>
                                      </p:cBhvr>
                                      <p:tavLst>
                                        <p:tav tm="0">
                                          <p:val>
                                            <p:fltVal val="0"/>
                                          </p:val>
                                        </p:tav>
                                        <p:tav tm="100000">
                                          <p:val>
                                            <p:strVal val="#ppt_w"/>
                                          </p:val>
                                        </p:tav>
                                      </p:tavLst>
                                    </p:anim>
                                    <p:anim calcmode="lin" valueType="num">
                                      <p:cBhvr>
                                        <p:cTn id="8" dur="400" fill="hold"/>
                                        <p:tgtEl>
                                          <p:spTgt spid="23"/>
                                        </p:tgtEl>
                                        <p:attrNameLst>
                                          <p:attrName>ppt_h</p:attrName>
                                        </p:attrNameLst>
                                      </p:cBhvr>
                                      <p:tavLst>
                                        <p:tav tm="0">
                                          <p:val>
                                            <p:fltVal val="0"/>
                                          </p:val>
                                        </p:tav>
                                        <p:tav tm="100000">
                                          <p:val>
                                            <p:strVal val="#ppt_h"/>
                                          </p:val>
                                        </p:tav>
                                      </p:tavLst>
                                    </p:anim>
                                    <p:anim calcmode="lin" valueType="num">
                                      <p:cBhvr>
                                        <p:cTn id="9" dur="400" fill="hold"/>
                                        <p:tgtEl>
                                          <p:spTgt spid="23"/>
                                        </p:tgtEl>
                                        <p:attrNameLst>
                                          <p:attrName>style.rotation</p:attrName>
                                        </p:attrNameLst>
                                      </p:cBhvr>
                                      <p:tavLst>
                                        <p:tav tm="0">
                                          <p:val>
                                            <p:fltVal val="90"/>
                                          </p:val>
                                        </p:tav>
                                        <p:tav tm="100000">
                                          <p:val>
                                            <p:fltVal val="0"/>
                                          </p:val>
                                        </p:tav>
                                      </p:tavLst>
                                    </p:anim>
                                    <p:animEffect transition="in" filter="fade">
                                      <p:cBhvr>
                                        <p:cTn id="10" dur="400"/>
                                        <p:tgtEl>
                                          <p:spTgt spid="2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2"/>
                                        </p:tgtEl>
                                        <p:attrNameLst>
                                          <p:attrName>ppt_y</p:attrName>
                                        </p:attrNameLst>
                                      </p:cBhvr>
                                      <p:tavLst>
                                        <p:tav tm="0">
                                          <p:val>
                                            <p:strVal val="#ppt_y"/>
                                          </p:val>
                                        </p:tav>
                                        <p:tav tm="100000">
                                          <p:val>
                                            <p:strVal val="#ppt_y"/>
                                          </p:val>
                                        </p:tav>
                                      </p:tavLst>
                                    </p:anim>
                                    <p:anim calcmode="lin" valueType="num">
                                      <p:cBhvr>
                                        <p:cTn id="16"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2"/>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500"/>
                                        <p:tgtEl>
                                          <p:spTgt spid="6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par>
                          <p:cTn id="31" fill="hold">
                            <p:stCondLst>
                              <p:cond delay="2159"/>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2659"/>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4" grpId="0" animBg="1"/>
      <p:bldP spid="61" grpId="0"/>
      <p:bldP spid="70" grpId="0"/>
      <p:bldP spid="22" grpId="0" bldLvl="0" animBg="1"/>
      <p:bldP spid="23"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67" name="矩形 66"/>
          <p:cNvSpPr/>
          <p:nvPr/>
        </p:nvSpPr>
        <p:spPr bwMode="auto">
          <a:xfrm>
            <a:off x="1848717" y="2438148"/>
            <a:ext cx="8913681" cy="3128968"/>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TextBox 23"/>
          <p:cNvSpPr txBox="1"/>
          <p:nvPr/>
        </p:nvSpPr>
        <p:spPr>
          <a:xfrm>
            <a:off x="3189006" y="1576584"/>
            <a:ext cx="5818750" cy="1198880"/>
          </a:xfrm>
          <a:prstGeom prst="rect">
            <a:avLst/>
          </a:prstGeom>
          <a:noFill/>
        </p:spPr>
        <p:txBody>
          <a:bodyPr wrap="square" rtlCol="0">
            <a:spAutoFit/>
          </a:bodyPr>
          <a:lstStyle/>
          <a:p>
            <a:pPr algn="ctr"/>
            <a:r>
              <a:rPr lang="zh-CN" altLang="en-US" sz="3600" b="1" dirty="0">
                <a:solidFill>
                  <a:schemeClr val="bg2"/>
                </a:solidFill>
                <a:latin typeface="+mn-ea"/>
                <a:ea typeface="+mn-ea"/>
              </a:rPr>
              <a:t>要坚定信念跟党走</a:t>
            </a:r>
          </a:p>
          <a:p>
            <a:pPr algn="ctr"/>
            <a:endParaRPr lang="zh-CN" altLang="en-US" sz="3600" b="1" dirty="0">
              <a:solidFill>
                <a:schemeClr val="bg2"/>
              </a:solidFill>
              <a:latin typeface="+mn-ea"/>
              <a:ea typeface="+mn-ea"/>
            </a:endParaRPr>
          </a:p>
        </p:txBody>
      </p:sp>
      <p:sp>
        <p:nvSpPr>
          <p:cNvPr id="70" name="TextBox 26"/>
          <p:cNvSpPr txBox="1"/>
          <p:nvPr/>
        </p:nvSpPr>
        <p:spPr>
          <a:xfrm>
            <a:off x="2152546" y="2775628"/>
            <a:ext cx="8305017" cy="2306955"/>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en-US" altLang="zh-CN" sz="1800" dirty="0"/>
              <a:t>       </a:t>
            </a:r>
            <a:r>
              <a:rPr lang="zh-CN" altLang="en-US" sz="1800" dirty="0"/>
              <a:t>90多年来，我们党把马克思主义的基本原理与中国具体实际和时代特征相结合，不断破解中国问题，取得了一个又一个辉煌成就。习近平总书记在讲话中反复强调，党员干部要通过对马克思主义的认真学习牢固树立坚定的信念信仰。</a:t>
            </a:r>
          </a:p>
          <a:p>
            <a:endParaRPr lang="zh-CN" altLang="en-US" sz="1800" dirty="0"/>
          </a:p>
          <a:p>
            <a:r>
              <a:rPr lang="zh-CN" altLang="en-US" sz="1800" dirty="0"/>
              <a:t>       1983年到1985年在任河北省正定县委书记时，习近平同志就提出，要加强以共产主义教育为核心的思想政治工作，通过各种生动有效的形式向广大干部群众进行马列主义、毛泽东思想教育，进行爱国主义、集体主义、社会主义和共产主义教育，不断提高干部群众的政治思想觉悟。</a:t>
            </a:r>
            <a:endParaRPr lang="zh-CN" altLang="en-US" sz="1800" dirty="0">
              <a:solidFill>
                <a:schemeClr val="bg1"/>
              </a:solidFill>
            </a:endParaRPr>
          </a:p>
        </p:txBody>
      </p:sp>
      <p:sp>
        <p:nvSpPr>
          <p:cNvPr id="22" name="TextBox 54"/>
          <p:cNvSpPr txBox="1"/>
          <p:nvPr/>
        </p:nvSpPr>
        <p:spPr>
          <a:xfrm>
            <a:off x="894715" y="108585"/>
            <a:ext cx="324167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1" dirty="0">
                <a:solidFill>
                  <a:schemeClr val="tx1"/>
                </a:solidFill>
                <a:latin typeface="微软雅黑" panose="020B0503020204020204" pitchFamily="34" charset="-122"/>
                <a:ea typeface="微软雅黑" panose="020B0503020204020204" pitchFamily="34" charset="-122"/>
              </a:rPr>
              <a:t>如何才能</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不忘初心</a:t>
            </a:r>
            <a:r>
              <a:rPr lang="en-US" altLang="zh-CN" sz="2400" b="1" dirty="0">
                <a:solidFill>
                  <a:schemeClr val="tx1"/>
                </a:solidFill>
                <a:latin typeface="微软雅黑" panose="020B0503020204020204" pitchFamily="34" charset="-122"/>
                <a:ea typeface="微软雅黑" panose="020B0503020204020204" pitchFamily="34" charset="-122"/>
              </a:rPr>
              <a:t>”</a:t>
            </a:r>
          </a:p>
        </p:txBody>
      </p:sp>
      <p:sp>
        <p:nvSpPr>
          <p:cNvPr id="23" name="Freeform 6"/>
          <p:cNvSpPr/>
          <p:nvPr/>
        </p:nvSpPr>
        <p:spPr bwMode="auto">
          <a:xfrm>
            <a:off x="149771" y="60844"/>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400" fill="hold"/>
                                        <p:tgtEl>
                                          <p:spTgt spid="23"/>
                                        </p:tgtEl>
                                        <p:attrNameLst>
                                          <p:attrName>ppt_w</p:attrName>
                                        </p:attrNameLst>
                                      </p:cBhvr>
                                      <p:tavLst>
                                        <p:tav tm="0">
                                          <p:val>
                                            <p:fltVal val="0"/>
                                          </p:val>
                                        </p:tav>
                                        <p:tav tm="100000">
                                          <p:val>
                                            <p:strVal val="#ppt_w"/>
                                          </p:val>
                                        </p:tav>
                                      </p:tavLst>
                                    </p:anim>
                                    <p:anim calcmode="lin" valueType="num">
                                      <p:cBhvr>
                                        <p:cTn id="8" dur="400" fill="hold"/>
                                        <p:tgtEl>
                                          <p:spTgt spid="23"/>
                                        </p:tgtEl>
                                        <p:attrNameLst>
                                          <p:attrName>ppt_h</p:attrName>
                                        </p:attrNameLst>
                                      </p:cBhvr>
                                      <p:tavLst>
                                        <p:tav tm="0">
                                          <p:val>
                                            <p:fltVal val="0"/>
                                          </p:val>
                                        </p:tav>
                                        <p:tav tm="100000">
                                          <p:val>
                                            <p:strVal val="#ppt_h"/>
                                          </p:val>
                                        </p:tav>
                                      </p:tavLst>
                                    </p:anim>
                                    <p:anim calcmode="lin" valueType="num">
                                      <p:cBhvr>
                                        <p:cTn id="9" dur="400" fill="hold"/>
                                        <p:tgtEl>
                                          <p:spTgt spid="23"/>
                                        </p:tgtEl>
                                        <p:attrNameLst>
                                          <p:attrName>style.rotation</p:attrName>
                                        </p:attrNameLst>
                                      </p:cBhvr>
                                      <p:tavLst>
                                        <p:tav tm="0">
                                          <p:val>
                                            <p:fltVal val="90"/>
                                          </p:val>
                                        </p:tav>
                                        <p:tav tm="100000">
                                          <p:val>
                                            <p:fltVal val="0"/>
                                          </p:val>
                                        </p:tav>
                                      </p:tavLst>
                                    </p:anim>
                                    <p:animEffect transition="in" filter="fade">
                                      <p:cBhvr>
                                        <p:cTn id="10" dur="400"/>
                                        <p:tgtEl>
                                          <p:spTgt spid="2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2"/>
                                        </p:tgtEl>
                                        <p:attrNameLst>
                                          <p:attrName>ppt_y</p:attrName>
                                        </p:attrNameLst>
                                      </p:cBhvr>
                                      <p:tavLst>
                                        <p:tav tm="0">
                                          <p:val>
                                            <p:strVal val="#ppt_y"/>
                                          </p:val>
                                        </p:tav>
                                        <p:tav tm="100000">
                                          <p:val>
                                            <p:strVal val="#ppt_y"/>
                                          </p:val>
                                        </p:tav>
                                      </p:tavLst>
                                    </p:anim>
                                    <p:anim calcmode="lin" valueType="num">
                                      <p:cBhvr>
                                        <p:cTn id="16"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2"/>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500"/>
                                        <p:tgtEl>
                                          <p:spTgt spid="6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par>
                          <p:cTn id="31" fill="hold">
                            <p:stCondLst>
                              <p:cond delay="2159"/>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4" grpId="0" animBg="1"/>
      <p:bldP spid="61" grpId="0"/>
      <p:bldP spid="70" grpId="0"/>
      <p:bldP spid="22" grpId="0" bldLvl="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9" name="矩形 38"/>
          <p:cNvSpPr/>
          <p:nvPr/>
        </p:nvSpPr>
        <p:spPr bwMode="auto">
          <a:xfrm>
            <a:off x="1848717" y="2438148"/>
            <a:ext cx="8913681" cy="2359004"/>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913765" y="102870"/>
            <a:ext cx="356552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TextBox 23"/>
          <p:cNvSpPr txBox="1"/>
          <p:nvPr/>
        </p:nvSpPr>
        <p:spPr>
          <a:xfrm>
            <a:off x="3189006" y="1556792"/>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要直面使命敢担当</a:t>
            </a:r>
          </a:p>
        </p:txBody>
      </p:sp>
      <p:sp>
        <p:nvSpPr>
          <p:cNvPr id="42" name="TextBox 26"/>
          <p:cNvSpPr txBox="1"/>
          <p:nvPr/>
        </p:nvSpPr>
        <p:spPr>
          <a:xfrm>
            <a:off x="1938655" y="2438400"/>
            <a:ext cx="8733790" cy="1938992"/>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endParaRPr lang="zh-CN" altLang="en-US" dirty="0">
              <a:solidFill>
                <a:schemeClr val="bg1"/>
              </a:solidFill>
            </a:endParaRPr>
          </a:p>
          <a:p>
            <a:r>
              <a:rPr lang="zh-CN" altLang="en-US" dirty="0">
                <a:solidFill>
                  <a:schemeClr val="bg1"/>
                </a:solidFill>
              </a:rPr>
              <a:t>       广大党员干部要体察疾苦，从群众中来，到群众中去，坚持走群众路线，是我党的执政之基，立党之本。新时期，新任务，压力与挑战并存，全党必须始终牢记，只有植根人民、造福人民，党才能始终立于不败之地；坚持以人为本、执政为民，始终保持党同人民群众的血肉联系，才是永恒的哲理与魅力。</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2159"/>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0" grpId="0" bldLvl="0" animBg="1"/>
      <p:bldP spid="37" grpId="0" animBg="1"/>
      <p:bldP spid="40" grpId="0" animBg="1"/>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9" name="矩形 38"/>
          <p:cNvSpPr/>
          <p:nvPr/>
        </p:nvSpPr>
        <p:spPr bwMode="auto">
          <a:xfrm>
            <a:off x="6674445" y="2420888"/>
            <a:ext cx="4087953" cy="3070991"/>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913765" y="102870"/>
            <a:ext cx="411480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TextBox 23"/>
          <p:cNvSpPr txBox="1"/>
          <p:nvPr/>
        </p:nvSpPr>
        <p:spPr>
          <a:xfrm>
            <a:off x="3189006" y="1576584"/>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要挺纪在前不逾矩</a:t>
            </a:r>
          </a:p>
        </p:txBody>
      </p:sp>
      <p:sp>
        <p:nvSpPr>
          <p:cNvPr id="42" name="TextBox 26"/>
          <p:cNvSpPr txBox="1"/>
          <p:nvPr/>
        </p:nvSpPr>
        <p:spPr>
          <a:xfrm>
            <a:off x="6933007" y="2437164"/>
            <a:ext cx="3557862" cy="3046988"/>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2400" b="1" dirty="0">
                <a:solidFill>
                  <a:schemeClr val="bg1"/>
                </a:solidFill>
              </a:rPr>
              <a:t>一、不做寿；</a:t>
            </a:r>
            <a:endParaRPr lang="en-US" altLang="zh-CN" sz="2400" b="1" dirty="0">
              <a:solidFill>
                <a:schemeClr val="bg1"/>
              </a:solidFill>
            </a:endParaRPr>
          </a:p>
          <a:p>
            <a:r>
              <a:rPr lang="zh-CN" altLang="en-US" sz="2400" b="1" dirty="0">
                <a:solidFill>
                  <a:schemeClr val="bg1"/>
                </a:solidFill>
              </a:rPr>
              <a:t>二、不送礼；</a:t>
            </a:r>
            <a:endParaRPr lang="en-US" altLang="zh-CN" sz="2400" b="1" dirty="0">
              <a:solidFill>
                <a:schemeClr val="bg1"/>
              </a:solidFill>
            </a:endParaRPr>
          </a:p>
          <a:p>
            <a:r>
              <a:rPr lang="zh-CN" altLang="en-US" sz="2400" b="1" dirty="0">
                <a:solidFill>
                  <a:schemeClr val="bg1"/>
                </a:solidFill>
              </a:rPr>
              <a:t>三、少敬酒；</a:t>
            </a:r>
          </a:p>
          <a:p>
            <a:r>
              <a:rPr lang="zh-CN" altLang="en-US" sz="2400" b="1" dirty="0">
                <a:solidFill>
                  <a:schemeClr val="bg1"/>
                </a:solidFill>
              </a:rPr>
              <a:t>四、少拍掌；</a:t>
            </a:r>
            <a:endParaRPr lang="en-US" altLang="zh-CN" sz="2400" b="1" dirty="0">
              <a:solidFill>
                <a:schemeClr val="bg1"/>
              </a:solidFill>
            </a:endParaRPr>
          </a:p>
          <a:p>
            <a:r>
              <a:rPr lang="zh-CN" altLang="en-US" sz="2400" b="1" dirty="0">
                <a:solidFill>
                  <a:schemeClr val="bg1"/>
                </a:solidFill>
              </a:rPr>
              <a:t>五、不以人名作地名；</a:t>
            </a:r>
          </a:p>
          <a:p>
            <a:r>
              <a:rPr lang="zh-CN" altLang="en-US" sz="2400" b="1" dirty="0">
                <a:solidFill>
                  <a:schemeClr val="bg1"/>
                </a:solidFill>
              </a:rPr>
              <a:t>六、不要把中国同志同马恩列斯平列。</a:t>
            </a:r>
            <a:endParaRPr lang="en-US" altLang="zh-CN" sz="2400" b="1" dirty="0">
              <a:solidFill>
                <a:schemeClr val="bg1"/>
              </a:solidFill>
            </a:endParaRPr>
          </a:p>
          <a:p>
            <a:r>
              <a:rPr lang="en-US" altLang="zh-CN" sz="2400" b="1" dirty="0">
                <a:solidFill>
                  <a:schemeClr val="bg1"/>
                </a:solidFill>
              </a:rPr>
              <a:t>                  ——</a:t>
            </a:r>
            <a:r>
              <a:rPr lang="zh-CN" altLang="en-US" sz="2400" b="1" dirty="0">
                <a:solidFill>
                  <a:schemeClr val="bg1"/>
                </a:solidFill>
              </a:rPr>
              <a:t>毛泽东</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718" y="2420888"/>
            <a:ext cx="4681712" cy="307099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2159"/>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0" grpId="0" bldLvl="0" animBg="1"/>
      <p:bldP spid="37" grpId="0" bldLvl="0" animBg="1"/>
      <p:bldP spid="40" grpId="0" bldLvl="0" animBg="1"/>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9" name="矩形 38"/>
          <p:cNvSpPr/>
          <p:nvPr/>
        </p:nvSpPr>
        <p:spPr bwMode="auto">
          <a:xfrm>
            <a:off x="1848717" y="2438148"/>
            <a:ext cx="8913681" cy="3128968"/>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913765" y="102870"/>
            <a:ext cx="381381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TextBox 23"/>
          <p:cNvSpPr txBox="1"/>
          <p:nvPr/>
        </p:nvSpPr>
        <p:spPr>
          <a:xfrm>
            <a:off x="3189006" y="1556792"/>
            <a:ext cx="5818750" cy="1261884"/>
          </a:xfrm>
          <a:prstGeom prst="rect">
            <a:avLst/>
          </a:prstGeom>
          <a:noFill/>
        </p:spPr>
        <p:txBody>
          <a:bodyPr wrap="square" rtlCol="0">
            <a:spAutoFit/>
          </a:bodyPr>
          <a:lstStyle/>
          <a:p>
            <a:pPr algn="ctr"/>
            <a:r>
              <a:rPr lang="zh-CN" altLang="en-US" sz="3600" b="1" dirty="0">
                <a:solidFill>
                  <a:schemeClr val="bg2"/>
                </a:solidFill>
                <a:latin typeface="+mn-ea"/>
                <a:ea typeface="+mn-ea"/>
              </a:rPr>
              <a:t>要无私奉献有作为</a:t>
            </a:r>
          </a:p>
          <a:p>
            <a:pPr algn="ctr"/>
            <a:endParaRPr lang="zh-CN" altLang="en-US" sz="4000" b="1" dirty="0">
              <a:solidFill>
                <a:schemeClr val="bg2"/>
              </a:solidFill>
              <a:latin typeface="+mn-ea"/>
              <a:ea typeface="+mn-ea"/>
            </a:endParaRPr>
          </a:p>
        </p:txBody>
      </p:sp>
      <p:sp>
        <p:nvSpPr>
          <p:cNvPr id="42" name="TextBox 26"/>
          <p:cNvSpPr txBox="1"/>
          <p:nvPr/>
        </p:nvSpPr>
        <p:spPr>
          <a:xfrm>
            <a:off x="1993925" y="2564904"/>
            <a:ext cx="4764406" cy="3046988"/>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en-US" altLang="zh-CN" sz="2400" dirty="0">
                <a:solidFill>
                  <a:schemeClr val="bg1"/>
                </a:solidFill>
              </a:rPr>
              <a:t>       </a:t>
            </a:r>
            <a:r>
              <a:rPr lang="zh-CN" altLang="en-US" sz="2400" dirty="0">
                <a:solidFill>
                  <a:schemeClr val="bg1"/>
                </a:solidFill>
              </a:rPr>
              <a:t>实现中华民族伟大复兴的中国梦，完成“两个一百年”的奋斗目标，是一项复杂的系统工程，这就要求我们共产党员在实现民族复兴的伟大征程中要勇于担当，甘于奉献，有所作为，这样才能更好地完成中国特色社会主义的伟大事业。</a:t>
            </a:r>
          </a:p>
        </p:txBody>
      </p:sp>
      <p:pic>
        <p:nvPicPr>
          <p:cNvPr id="2" name="图片 1" descr="C:\Users\Administrator.SC-201901162329\Desktop\PPT\timg (6).jpgtimg (6)"/>
          <p:cNvPicPr>
            <a:picLocks noChangeAspect="1"/>
          </p:cNvPicPr>
          <p:nvPr/>
        </p:nvPicPr>
        <p:blipFill>
          <a:blip r:embed="rId4"/>
          <a:srcRect t="-5234" r="171"/>
          <a:stretch>
            <a:fillRect/>
          </a:stretch>
        </p:blipFill>
        <p:spPr>
          <a:xfrm>
            <a:off x="6835775" y="2546350"/>
            <a:ext cx="3707130" cy="27355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2159"/>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ox(out)">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0" grpId="0" bldLvl="0" animBg="1"/>
      <p:bldP spid="37" grpId="0" bldLvl="0" animBg="1"/>
      <p:bldP spid="40" grpId="0" bldLvl="0" animBg="1"/>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9" name="矩形 38"/>
          <p:cNvSpPr/>
          <p:nvPr/>
        </p:nvSpPr>
        <p:spPr bwMode="auto">
          <a:xfrm>
            <a:off x="1848717" y="2438148"/>
            <a:ext cx="8913681" cy="3128968"/>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913765" y="102870"/>
            <a:ext cx="371475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TextBox 23"/>
          <p:cNvSpPr txBox="1"/>
          <p:nvPr/>
        </p:nvSpPr>
        <p:spPr>
          <a:xfrm>
            <a:off x="3189006" y="1576584"/>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要品行端正作表率</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431" y="2621301"/>
            <a:ext cx="4111104" cy="2762662"/>
          </a:xfrm>
          <a:prstGeom prst="rect">
            <a:avLst/>
          </a:prstGeom>
        </p:spPr>
      </p:pic>
      <p:pic>
        <p:nvPicPr>
          <p:cNvPr id="3" name="图片 2"/>
          <p:cNvPicPr>
            <a:picLocks noChangeAspect="1"/>
          </p:cNvPicPr>
          <p:nvPr/>
        </p:nvPicPr>
        <p:blipFill>
          <a:blip r:embed="rId5"/>
          <a:stretch>
            <a:fillRect/>
          </a:stretch>
        </p:blipFill>
        <p:spPr>
          <a:xfrm>
            <a:off x="6386413" y="2489862"/>
            <a:ext cx="3871296" cy="31884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659"/>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0" grpId="0" bldLvl="0" animBg="1"/>
      <p:bldP spid="37" grpId="0" bldLvl="0" animBg="1"/>
      <p:bldP spid="40" grpId="0" bldLvl="0" animBg="1"/>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0" name="TextBox 54"/>
          <p:cNvSpPr txBox="1"/>
          <p:nvPr/>
        </p:nvSpPr>
        <p:spPr>
          <a:xfrm>
            <a:off x="913765" y="102870"/>
            <a:ext cx="361442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7" y="1525752"/>
            <a:ext cx="8913681" cy="70587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TextBox 23"/>
          <p:cNvSpPr txBox="1"/>
          <p:nvPr/>
        </p:nvSpPr>
        <p:spPr>
          <a:xfrm>
            <a:off x="3189006" y="1576584"/>
            <a:ext cx="5818750" cy="646331"/>
          </a:xfrm>
          <a:prstGeom prst="rect">
            <a:avLst/>
          </a:prstGeom>
          <a:noFill/>
        </p:spPr>
        <p:txBody>
          <a:bodyPr wrap="square" rtlCol="0">
            <a:spAutoFit/>
          </a:bodyPr>
          <a:lstStyle/>
          <a:p>
            <a:pPr algn="ctr"/>
            <a:r>
              <a:rPr lang="zh-CN" altLang="en-US" sz="3600" b="1" dirty="0">
                <a:solidFill>
                  <a:schemeClr val="bg2"/>
                </a:solidFill>
                <a:latin typeface="+mn-ea"/>
                <a:ea typeface="+mn-ea"/>
              </a:rPr>
              <a:t>要品行端正作表率</a:t>
            </a:r>
          </a:p>
        </p:txBody>
      </p:sp>
      <p:sp>
        <p:nvSpPr>
          <p:cNvPr id="14" name="矩形 13"/>
          <p:cNvSpPr/>
          <p:nvPr/>
        </p:nvSpPr>
        <p:spPr>
          <a:xfrm>
            <a:off x="1588383" y="2538816"/>
            <a:ext cx="1368401" cy="551762"/>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400" kern="0" dirty="0">
                <a:solidFill>
                  <a:srgbClr val="FFFFFF"/>
                </a:solidFill>
                <a:latin typeface="Impact"/>
                <a:ea typeface="微软雅黑"/>
              </a:rPr>
              <a:t>毛泽东</a:t>
            </a:r>
            <a:endParaRPr kumimoji="0" lang="zh-CN" altLang="en-US" sz="24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15" name="矩形 14"/>
          <p:cNvSpPr/>
          <p:nvPr/>
        </p:nvSpPr>
        <p:spPr>
          <a:xfrm>
            <a:off x="3074045" y="2538816"/>
            <a:ext cx="7886624" cy="551762"/>
          </a:xfrm>
          <a:prstGeom prst="rect">
            <a:avLst/>
          </a:prstGeom>
          <a:noFill/>
          <a:ln w="19050" cap="flat" cmpd="sng" algn="ctr">
            <a:solidFill>
              <a:srgbClr val="9B0D13">
                <a:shade val="50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治国就治吏，礼义廉耻，国之四维，四维不张，国将不国。</a:t>
            </a:r>
            <a:endParaRPr kumimoji="0" lang="zh-CN" altLang="en-US" sz="2200" b="1" i="0" u="none" strike="noStrike" kern="0" cap="none" spc="0" normalizeH="0" baseline="0" noProof="0" dirty="0">
              <a:ln>
                <a:noFill/>
              </a:ln>
              <a:solidFill>
                <a:srgbClr val="9B0D13"/>
              </a:solidFill>
              <a:effectLst/>
              <a:uLnTx/>
              <a:uFillTx/>
              <a:latin typeface="Impact"/>
              <a:ea typeface="微软雅黑"/>
              <a:cs typeface="+mn-cs"/>
            </a:endParaRPr>
          </a:p>
        </p:txBody>
      </p:sp>
      <p:sp>
        <p:nvSpPr>
          <p:cNvPr id="16" name="矩形 15"/>
          <p:cNvSpPr/>
          <p:nvPr/>
        </p:nvSpPr>
        <p:spPr>
          <a:xfrm>
            <a:off x="1588383" y="3217462"/>
            <a:ext cx="1368402" cy="551762"/>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400" kern="0" dirty="0">
                <a:solidFill>
                  <a:srgbClr val="FFFFFF"/>
                </a:solidFill>
                <a:latin typeface="Impact"/>
                <a:ea typeface="微软雅黑"/>
              </a:rPr>
              <a:t>邓小平</a:t>
            </a:r>
            <a:endParaRPr kumimoji="0" lang="zh-CN" altLang="en-US" sz="24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17" name="矩形 16"/>
          <p:cNvSpPr/>
          <p:nvPr/>
        </p:nvSpPr>
        <p:spPr>
          <a:xfrm>
            <a:off x="3074045" y="3217462"/>
            <a:ext cx="7886624" cy="551762"/>
          </a:xfrm>
          <a:prstGeom prst="rect">
            <a:avLst/>
          </a:prstGeom>
          <a:noFill/>
          <a:ln w="19050" cap="flat" cmpd="sng" algn="ctr">
            <a:solidFill>
              <a:srgbClr val="9B0D13">
                <a:shade val="50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全党要身体力行共产主义道德。</a:t>
            </a:r>
            <a:endParaRPr kumimoji="0" lang="zh-CN" altLang="en-US" sz="2200" b="1" i="0" u="none" strike="noStrike" kern="0" cap="none" spc="0" normalizeH="0" baseline="0" noProof="0" dirty="0">
              <a:ln>
                <a:noFill/>
              </a:ln>
              <a:solidFill>
                <a:srgbClr val="9B0D13"/>
              </a:solidFill>
              <a:effectLst/>
              <a:uLnTx/>
              <a:uFillTx/>
              <a:latin typeface="Impact"/>
              <a:ea typeface="微软雅黑"/>
              <a:cs typeface="+mn-cs"/>
            </a:endParaRPr>
          </a:p>
        </p:txBody>
      </p:sp>
      <p:sp>
        <p:nvSpPr>
          <p:cNvPr id="18" name="矩形 17"/>
          <p:cNvSpPr/>
          <p:nvPr/>
        </p:nvSpPr>
        <p:spPr>
          <a:xfrm>
            <a:off x="1588383" y="3879963"/>
            <a:ext cx="1368401" cy="551762"/>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400" kern="0" dirty="0">
                <a:solidFill>
                  <a:srgbClr val="FFFFFF"/>
                </a:solidFill>
                <a:latin typeface="Impact"/>
                <a:ea typeface="微软雅黑"/>
              </a:rPr>
              <a:t>江泽民</a:t>
            </a:r>
            <a:endParaRPr kumimoji="0" lang="zh-CN" altLang="en-US" sz="24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19" name="矩形 18"/>
          <p:cNvSpPr/>
          <p:nvPr/>
        </p:nvSpPr>
        <p:spPr>
          <a:xfrm>
            <a:off x="3074045" y="3879963"/>
            <a:ext cx="7886624" cy="551762"/>
          </a:xfrm>
          <a:prstGeom prst="rect">
            <a:avLst/>
          </a:prstGeom>
          <a:noFill/>
          <a:ln w="19050" cap="flat" cmpd="sng" algn="ctr">
            <a:solidFill>
              <a:srgbClr val="9B0D13">
                <a:shade val="50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提出“以德治国”的思想。</a:t>
            </a:r>
            <a:endParaRPr kumimoji="0" lang="zh-CN" altLang="en-US" sz="2200" b="1" i="0" u="none" strike="noStrike" kern="0" cap="none" spc="0" normalizeH="0" baseline="0" noProof="0" dirty="0">
              <a:ln>
                <a:noFill/>
              </a:ln>
              <a:solidFill>
                <a:srgbClr val="9B0D13"/>
              </a:solidFill>
              <a:effectLst/>
              <a:uLnTx/>
              <a:uFillTx/>
              <a:latin typeface="Impact"/>
              <a:ea typeface="微软雅黑"/>
              <a:cs typeface="+mn-cs"/>
            </a:endParaRPr>
          </a:p>
        </p:txBody>
      </p:sp>
      <p:sp>
        <p:nvSpPr>
          <p:cNvPr id="21" name="矩形 20"/>
          <p:cNvSpPr/>
          <p:nvPr/>
        </p:nvSpPr>
        <p:spPr>
          <a:xfrm>
            <a:off x="1588383" y="4558609"/>
            <a:ext cx="1368402" cy="551762"/>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400" kern="0" dirty="0">
                <a:solidFill>
                  <a:srgbClr val="FFFFFF"/>
                </a:solidFill>
                <a:latin typeface="Impact"/>
                <a:ea typeface="微软雅黑"/>
              </a:rPr>
              <a:t>胡锦涛</a:t>
            </a:r>
            <a:endParaRPr kumimoji="0" lang="zh-CN" altLang="en-US" sz="24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22" name="矩形 21"/>
          <p:cNvSpPr/>
          <p:nvPr/>
        </p:nvSpPr>
        <p:spPr>
          <a:xfrm>
            <a:off x="3074045" y="4558609"/>
            <a:ext cx="7886624" cy="551762"/>
          </a:xfrm>
          <a:prstGeom prst="rect">
            <a:avLst/>
          </a:prstGeom>
          <a:noFill/>
          <a:ln w="19050" cap="flat" cmpd="sng" algn="ctr">
            <a:solidFill>
              <a:srgbClr val="9B0D13">
                <a:shade val="50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提出道德建设“八荣八耻”的重要思想。</a:t>
            </a:r>
            <a:endParaRPr kumimoji="0" lang="zh-CN" altLang="en-US" sz="2200" b="1" i="0" u="none" strike="noStrike" kern="0" cap="none" spc="0" normalizeH="0" baseline="0" noProof="0" dirty="0">
              <a:ln>
                <a:noFill/>
              </a:ln>
              <a:solidFill>
                <a:srgbClr val="9B0D13"/>
              </a:solidFill>
              <a:effectLst/>
              <a:uLnTx/>
              <a:uFillTx/>
              <a:latin typeface="Impact"/>
              <a:ea typeface="微软雅黑"/>
              <a:cs typeface="+mn-cs"/>
            </a:endParaRPr>
          </a:p>
        </p:txBody>
      </p:sp>
      <p:sp>
        <p:nvSpPr>
          <p:cNvPr id="23" name="矩形 22"/>
          <p:cNvSpPr/>
          <p:nvPr/>
        </p:nvSpPr>
        <p:spPr>
          <a:xfrm>
            <a:off x="1588383" y="5237255"/>
            <a:ext cx="1368402" cy="551762"/>
          </a:xfrm>
          <a:prstGeom prst="rect">
            <a:avLst/>
          </a:prstGeom>
          <a:solidFill>
            <a:srgbClr val="C00000"/>
          </a:solidFill>
          <a:ln w="19050" cap="flat" cmpd="sng" algn="ctr">
            <a:solidFill>
              <a:srgbClr val="9B0D13"/>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400" kern="0" dirty="0">
                <a:solidFill>
                  <a:srgbClr val="FFFFFF"/>
                </a:solidFill>
                <a:latin typeface="Impact"/>
                <a:ea typeface="微软雅黑"/>
              </a:rPr>
              <a:t>习近平</a:t>
            </a:r>
            <a:endParaRPr kumimoji="0" lang="zh-CN" altLang="en-US" sz="2400" b="0" i="0" u="none" strike="noStrike" kern="0" cap="none" spc="0" normalizeH="0" baseline="0" noProof="0" dirty="0">
              <a:ln>
                <a:noFill/>
              </a:ln>
              <a:solidFill>
                <a:srgbClr val="FFFFFF"/>
              </a:solidFill>
              <a:effectLst/>
              <a:uLnTx/>
              <a:uFillTx/>
              <a:latin typeface="Impact"/>
              <a:ea typeface="微软雅黑"/>
              <a:cs typeface="+mn-cs"/>
            </a:endParaRPr>
          </a:p>
        </p:txBody>
      </p:sp>
      <p:sp>
        <p:nvSpPr>
          <p:cNvPr id="24" name="矩形 23"/>
          <p:cNvSpPr/>
          <p:nvPr/>
        </p:nvSpPr>
        <p:spPr>
          <a:xfrm>
            <a:off x="3074045" y="5237255"/>
            <a:ext cx="7886624" cy="551762"/>
          </a:xfrm>
          <a:prstGeom prst="rect">
            <a:avLst/>
          </a:prstGeom>
          <a:noFill/>
          <a:ln w="19050" cap="flat" cmpd="sng" algn="ctr">
            <a:solidFill>
              <a:srgbClr val="9B0D13">
                <a:shade val="50000"/>
              </a:srgbClr>
            </a:solidFill>
            <a:prstDash val="solid"/>
          </a:ln>
          <a:effectLst/>
        </p:spPr>
        <p:txBody>
          <a:bodyPr lIns="121891" tIns="60945" rIns="121891" bIns="60945" rtlCol="0" anchor="ctr"/>
          <a:lstStyle/>
          <a:p>
            <a:pPr marL="0" marR="0" lvl="0" indent="0" algn="ctr" defTabSz="1218936" eaLnBrk="1" fontAlgn="auto" latinLnBrk="0" hangingPunct="1">
              <a:lnSpc>
                <a:spcPct val="100000"/>
              </a:lnSpc>
              <a:spcBef>
                <a:spcPts val="0"/>
              </a:spcBef>
              <a:spcAft>
                <a:spcPts val="0"/>
              </a:spcAft>
              <a:buClrTx/>
              <a:buSzTx/>
              <a:buFontTx/>
              <a:buNone/>
              <a:tabLst/>
              <a:defRPr/>
            </a:pPr>
            <a:r>
              <a:rPr lang="zh-CN" altLang="en-US" sz="2200" b="1" kern="0" dirty="0">
                <a:solidFill>
                  <a:srgbClr val="9B0D13"/>
                </a:solidFill>
                <a:latin typeface="Impact"/>
                <a:ea typeface="微软雅黑"/>
              </a:rPr>
              <a:t>国无德不兴，人无德不立。</a:t>
            </a:r>
            <a:endParaRPr kumimoji="0" lang="zh-CN" altLang="en-US" sz="2200" b="1" i="0" u="none" strike="noStrike" kern="0" cap="none" spc="0" normalizeH="0" baseline="0" noProof="0" dirty="0">
              <a:ln>
                <a:noFill/>
              </a:ln>
              <a:solidFill>
                <a:srgbClr val="9B0D13"/>
              </a:solidFill>
              <a:effectLst/>
              <a:uLnTx/>
              <a:uFillTx/>
              <a:latin typeface="Impact"/>
              <a:ea typeface="微软雅黑"/>
              <a:cs typeface="+mn-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159"/>
                            </p:stCondLst>
                            <p:childTnLst>
                              <p:par>
                                <p:cTn id="24" presetID="22" presetClass="entr" presetSubtype="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1659"/>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500"/>
                                        <p:tgtEl>
                                          <p:spTgt spid="14"/>
                                        </p:tgtEl>
                                      </p:cBhvr>
                                    </p:animEffect>
                                  </p:childTnLst>
                                </p:cTn>
                              </p:par>
                              <p:par>
                                <p:cTn id="31" presetID="53" presetClass="entr" presetSubtype="16" fill="hold" grpId="2"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500" fill="hold"/>
                                        <p:tgtEl>
                                          <p:spTgt spid="14"/>
                                        </p:tgtEl>
                                        <p:attrNameLst>
                                          <p:attrName>ppt_w</p:attrName>
                                        </p:attrNameLst>
                                      </p:cBhvr>
                                      <p:tavLst>
                                        <p:tav tm="0">
                                          <p:val>
                                            <p:fltVal val="0"/>
                                          </p:val>
                                        </p:tav>
                                        <p:tav tm="100000">
                                          <p:val>
                                            <p:strVal val="#ppt_w"/>
                                          </p:val>
                                        </p:tav>
                                      </p:tavLst>
                                    </p:anim>
                                    <p:anim calcmode="lin" valueType="num">
                                      <p:cBhvr>
                                        <p:cTn id="34" dur="1500" fill="hold"/>
                                        <p:tgtEl>
                                          <p:spTgt spid="14"/>
                                        </p:tgtEl>
                                        <p:attrNameLst>
                                          <p:attrName>ppt_h</p:attrName>
                                        </p:attrNameLst>
                                      </p:cBhvr>
                                      <p:tavLst>
                                        <p:tav tm="0">
                                          <p:val>
                                            <p:fltVal val="0"/>
                                          </p:val>
                                        </p:tav>
                                        <p:tav tm="100000">
                                          <p:val>
                                            <p:strVal val="#ppt_h"/>
                                          </p:val>
                                        </p:tav>
                                      </p:tavLst>
                                    </p:anim>
                                    <p:animEffect transition="in" filter="fade">
                                      <p:cBhvr>
                                        <p:cTn id="35" dur="1500"/>
                                        <p:tgtEl>
                                          <p:spTgt spid="14"/>
                                        </p:tgtEl>
                                      </p:cBhvr>
                                    </p:animEffect>
                                  </p:childTnLst>
                                </p:cTn>
                              </p:par>
                              <p:par>
                                <p:cTn id="36" presetID="35" presetClass="path" presetSubtype="0" accel="50000" decel="50000" fill="hold" grpId="1" nodeType="withEffect">
                                  <p:stCondLst>
                                    <p:cond delay="0"/>
                                  </p:stCondLst>
                                  <p:childTnLst>
                                    <p:animMotion origin="layout" path="M -1.66667E-6 1.23457E-7 L -0.10451 1.23457E-7 " pathEditMode="relative" rAng="0" ptsTypes="AA">
                                      <p:cBhvr>
                                        <p:cTn id="37" dur="1500" spd="-100000" fill="hold"/>
                                        <p:tgtEl>
                                          <p:spTgt spid="14"/>
                                        </p:tgtEl>
                                        <p:attrNameLst>
                                          <p:attrName>ppt_x</p:attrName>
                                          <p:attrName>ppt_y</p:attrName>
                                        </p:attrNameLst>
                                      </p:cBhvr>
                                      <p:rCtr x="-5226" y="0"/>
                                    </p:animMotion>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500"/>
                                        <p:tgtEl>
                                          <p:spTgt spid="15"/>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500" fill="hold"/>
                                        <p:tgtEl>
                                          <p:spTgt spid="15"/>
                                        </p:tgtEl>
                                        <p:attrNameLst>
                                          <p:attrName>ppt_w</p:attrName>
                                        </p:attrNameLst>
                                      </p:cBhvr>
                                      <p:tavLst>
                                        <p:tav tm="0">
                                          <p:val>
                                            <p:fltVal val="0"/>
                                          </p:val>
                                        </p:tav>
                                        <p:tav tm="100000">
                                          <p:val>
                                            <p:strVal val="#ppt_w"/>
                                          </p:val>
                                        </p:tav>
                                      </p:tavLst>
                                    </p:anim>
                                    <p:anim calcmode="lin" valueType="num">
                                      <p:cBhvr>
                                        <p:cTn id="44" dur="1500" fill="hold"/>
                                        <p:tgtEl>
                                          <p:spTgt spid="15"/>
                                        </p:tgtEl>
                                        <p:attrNameLst>
                                          <p:attrName>ppt_h</p:attrName>
                                        </p:attrNameLst>
                                      </p:cBhvr>
                                      <p:tavLst>
                                        <p:tav tm="0">
                                          <p:val>
                                            <p:fltVal val="0"/>
                                          </p:val>
                                        </p:tav>
                                        <p:tav tm="100000">
                                          <p:val>
                                            <p:strVal val="#ppt_h"/>
                                          </p:val>
                                        </p:tav>
                                      </p:tavLst>
                                    </p:anim>
                                    <p:animEffect transition="in" filter="fade">
                                      <p:cBhvr>
                                        <p:cTn id="45" dur="1500"/>
                                        <p:tgtEl>
                                          <p:spTgt spid="15"/>
                                        </p:tgtEl>
                                      </p:cBhvr>
                                    </p:animEffect>
                                  </p:childTnLst>
                                </p:cTn>
                              </p:par>
                              <p:par>
                                <p:cTn id="46" presetID="35" presetClass="path" presetSubtype="0" accel="50000" decel="50000" fill="hold" grpId="2" nodeType="withEffect">
                                  <p:stCondLst>
                                    <p:cond delay="0"/>
                                  </p:stCondLst>
                                  <p:childTnLst>
                                    <p:animMotion origin="layout" path="M -1.66667E-6 1.23457E-7 L -0.10451 1.23457E-7 " pathEditMode="relative" rAng="0" ptsTypes="AA">
                                      <p:cBhvr>
                                        <p:cTn id="47" dur="1500" spd="-100000" fill="hold"/>
                                        <p:tgtEl>
                                          <p:spTgt spid="15"/>
                                        </p:tgtEl>
                                        <p:attrNameLst>
                                          <p:attrName>ppt_x</p:attrName>
                                          <p:attrName>ppt_y</p:attrName>
                                        </p:attrNameLst>
                                      </p:cBhvr>
                                      <p:rCtr x="-5226" y="0"/>
                                    </p:animMotion>
                                  </p:childTnLst>
                                </p:cTn>
                              </p:par>
                            </p:childTnLst>
                          </p:cTn>
                        </p:par>
                        <p:par>
                          <p:cTn id="48" fill="hold">
                            <p:stCondLst>
                              <p:cond delay="3159"/>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500"/>
                                        <p:tgtEl>
                                          <p:spTgt spid="16"/>
                                        </p:tgtEl>
                                      </p:cBhvr>
                                    </p:animEffect>
                                  </p:childTnLst>
                                </p:cTn>
                              </p:par>
                              <p:par>
                                <p:cTn id="52" presetID="53" presetClass="entr" presetSubtype="16"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500" fill="hold"/>
                                        <p:tgtEl>
                                          <p:spTgt spid="16"/>
                                        </p:tgtEl>
                                        <p:attrNameLst>
                                          <p:attrName>ppt_w</p:attrName>
                                        </p:attrNameLst>
                                      </p:cBhvr>
                                      <p:tavLst>
                                        <p:tav tm="0">
                                          <p:val>
                                            <p:fltVal val="0"/>
                                          </p:val>
                                        </p:tav>
                                        <p:tav tm="100000">
                                          <p:val>
                                            <p:strVal val="#ppt_w"/>
                                          </p:val>
                                        </p:tav>
                                      </p:tavLst>
                                    </p:anim>
                                    <p:anim calcmode="lin" valueType="num">
                                      <p:cBhvr>
                                        <p:cTn id="55" dur="1500" fill="hold"/>
                                        <p:tgtEl>
                                          <p:spTgt spid="16"/>
                                        </p:tgtEl>
                                        <p:attrNameLst>
                                          <p:attrName>ppt_h</p:attrName>
                                        </p:attrNameLst>
                                      </p:cBhvr>
                                      <p:tavLst>
                                        <p:tav tm="0">
                                          <p:val>
                                            <p:fltVal val="0"/>
                                          </p:val>
                                        </p:tav>
                                        <p:tav tm="100000">
                                          <p:val>
                                            <p:strVal val="#ppt_h"/>
                                          </p:val>
                                        </p:tav>
                                      </p:tavLst>
                                    </p:anim>
                                    <p:animEffect transition="in" filter="fade">
                                      <p:cBhvr>
                                        <p:cTn id="56" dur="1500"/>
                                        <p:tgtEl>
                                          <p:spTgt spid="16"/>
                                        </p:tgtEl>
                                      </p:cBhvr>
                                    </p:animEffect>
                                  </p:childTnLst>
                                </p:cTn>
                              </p:par>
                              <p:par>
                                <p:cTn id="57" presetID="35" presetClass="path" presetSubtype="0" accel="50000" decel="50000" fill="hold" grpId="2" nodeType="withEffect">
                                  <p:stCondLst>
                                    <p:cond delay="0"/>
                                  </p:stCondLst>
                                  <p:childTnLst>
                                    <p:animMotion origin="layout" path="M -1.66667E-6 1.23457E-7 L -0.10451 1.23457E-7 " pathEditMode="relative" rAng="0" ptsTypes="AA">
                                      <p:cBhvr>
                                        <p:cTn id="58" dur="1500" spd="-100000" fill="hold"/>
                                        <p:tgtEl>
                                          <p:spTgt spid="16"/>
                                        </p:tgtEl>
                                        <p:attrNameLst>
                                          <p:attrName>ppt_x</p:attrName>
                                          <p:attrName>ppt_y</p:attrName>
                                        </p:attrNameLst>
                                      </p:cBhvr>
                                      <p:rCtr x="-5226" y="0"/>
                                    </p:animMotion>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500"/>
                                        <p:tgtEl>
                                          <p:spTgt spid="17"/>
                                        </p:tgtEl>
                                      </p:cBhvr>
                                    </p:animEffect>
                                  </p:childTnLst>
                                </p:cTn>
                              </p:par>
                              <p:par>
                                <p:cTn id="62" presetID="53" presetClass="entr" presetSubtype="16" fill="hold" grpId="1"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500" fill="hold"/>
                                        <p:tgtEl>
                                          <p:spTgt spid="17"/>
                                        </p:tgtEl>
                                        <p:attrNameLst>
                                          <p:attrName>ppt_w</p:attrName>
                                        </p:attrNameLst>
                                      </p:cBhvr>
                                      <p:tavLst>
                                        <p:tav tm="0">
                                          <p:val>
                                            <p:fltVal val="0"/>
                                          </p:val>
                                        </p:tav>
                                        <p:tav tm="100000">
                                          <p:val>
                                            <p:strVal val="#ppt_w"/>
                                          </p:val>
                                        </p:tav>
                                      </p:tavLst>
                                    </p:anim>
                                    <p:anim calcmode="lin" valueType="num">
                                      <p:cBhvr>
                                        <p:cTn id="65" dur="1500" fill="hold"/>
                                        <p:tgtEl>
                                          <p:spTgt spid="17"/>
                                        </p:tgtEl>
                                        <p:attrNameLst>
                                          <p:attrName>ppt_h</p:attrName>
                                        </p:attrNameLst>
                                      </p:cBhvr>
                                      <p:tavLst>
                                        <p:tav tm="0">
                                          <p:val>
                                            <p:fltVal val="0"/>
                                          </p:val>
                                        </p:tav>
                                        <p:tav tm="100000">
                                          <p:val>
                                            <p:strVal val="#ppt_h"/>
                                          </p:val>
                                        </p:tav>
                                      </p:tavLst>
                                    </p:anim>
                                    <p:animEffect transition="in" filter="fade">
                                      <p:cBhvr>
                                        <p:cTn id="66" dur="1500"/>
                                        <p:tgtEl>
                                          <p:spTgt spid="17"/>
                                        </p:tgtEl>
                                      </p:cBhvr>
                                    </p:animEffect>
                                  </p:childTnLst>
                                </p:cTn>
                              </p:par>
                              <p:par>
                                <p:cTn id="67" presetID="35" presetClass="path" presetSubtype="0" accel="50000" decel="50000" fill="hold" grpId="2" nodeType="withEffect">
                                  <p:stCondLst>
                                    <p:cond delay="0"/>
                                  </p:stCondLst>
                                  <p:childTnLst>
                                    <p:animMotion origin="layout" path="M -1.66667E-6 1.23457E-7 L -0.10451 1.23457E-7 " pathEditMode="relative" rAng="0" ptsTypes="AA">
                                      <p:cBhvr>
                                        <p:cTn id="68" dur="1500" spd="-100000" fill="hold"/>
                                        <p:tgtEl>
                                          <p:spTgt spid="17"/>
                                        </p:tgtEl>
                                        <p:attrNameLst>
                                          <p:attrName>ppt_x</p:attrName>
                                          <p:attrName>ppt_y</p:attrName>
                                        </p:attrNameLst>
                                      </p:cBhvr>
                                      <p:rCtr x="-5226" y="0"/>
                                    </p:animMotion>
                                  </p:childTnLst>
                                </p:cTn>
                              </p:par>
                            </p:childTnLst>
                          </p:cTn>
                        </p:par>
                        <p:par>
                          <p:cTn id="69" fill="hold">
                            <p:stCondLst>
                              <p:cond delay="4659"/>
                            </p:stCondLst>
                            <p:childTnLst>
                              <p:par>
                                <p:cTn id="70" presetID="10"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500"/>
                                        <p:tgtEl>
                                          <p:spTgt spid="18"/>
                                        </p:tgtEl>
                                      </p:cBhvr>
                                    </p:animEffect>
                                  </p:childTnLst>
                                </p:cTn>
                              </p:par>
                              <p:par>
                                <p:cTn id="73" presetID="53" presetClass="entr" presetSubtype="16" fill="hold" grpId="2"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500" fill="hold"/>
                                        <p:tgtEl>
                                          <p:spTgt spid="18"/>
                                        </p:tgtEl>
                                        <p:attrNameLst>
                                          <p:attrName>ppt_w</p:attrName>
                                        </p:attrNameLst>
                                      </p:cBhvr>
                                      <p:tavLst>
                                        <p:tav tm="0">
                                          <p:val>
                                            <p:fltVal val="0"/>
                                          </p:val>
                                        </p:tav>
                                        <p:tav tm="100000">
                                          <p:val>
                                            <p:strVal val="#ppt_w"/>
                                          </p:val>
                                        </p:tav>
                                      </p:tavLst>
                                    </p:anim>
                                    <p:anim calcmode="lin" valueType="num">
                                      <p:cBhvr>
                                        <p:cTn id="76" dur="1500" fill="hold"/>
                                        <p:tgtEl>
                                          <p:spTgt spid="18"/>
                                        </p:tgtEl>
                                        <p:attrNameLst>
                                          <p:attrName>ppt_h</p:attrName>
                                        </p:attrNameLst>
                                      </p:cBhvr>
                                      <p:tavLst>
                                        <p:tav tm="0">
                                          <p:val>
                                            <p:fltVal val="0"/>
                                          </p:val>
                                        </p:tav>
                                        <p:tav tm="100000">
                                          <p:val>
                                            <p:strVal val="#ppt_h"/>
                                          </p:val>
                                        </p:tav>
                                      </p:tavLst>
                                    </p:anim>
                                    <p:animEffect transition="in" filter="fade">
                                      <p:cBhvr>
                                        <p:cTn id="77" dur="1500"/>
                                        <p:tgtEl>
                                          <p:spTgt spid="18"/>
                                        </p:tgtEl>
                                      </p:cBhvr>
                                    </p:animEffect>
                                  </p:childTnLst>
                                </p:cTn>
                              </p:par>
                              <p:par>
                                <p:cTn id="78" presetID="35" presetClass="path" presetSubtype="0" accel="50000" decel="50000" fill="hold" grpId="1" nodeType="withEffect">
                                  <p:stCondLst>
                                    <p:cond delay="0"/>
                                  </p:stCondLst>
                                  <p:childTnLst>
                                    <p:animMotion origin="layout" path="M -1.66667E-6 1.23457E-7 L -0.10451 1.23457E-7 " pathEditMode="relative" rAng="0" ptsTypes="AA">
                                      <p:cBhvr>
                                        <p:cTn id="79" dur="1500" spd="-100000" fill="hold"/>
                                        <p:tgtEl>
                                          <p:spTgt spid="18"/>
                                        </p:tgtEl>
                                        <p:attrNameLst>
                                          <p:attrName>ppt_x</p:attrName>
                                          <p:attrName>ppt_y</p:attrName>
                                        </p:attrNameLst>
                                      </p:cBhvr>
                                      <p:rCtr x="-5226" y="0"/>
                                    </p:animMotion>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500"/>
                                        <p:tgtEl>
                                          <p:spTgt spid="19"/>
                                        </p:tgtEl>
                                      </p:cBhvr>
                                    </p:animEffect>
                                  </p:childTnLst>
                                </p:cTn>
                              </p:par>
                              <p:par>
                                <p:cTn id="83" presetID="53" presetClass="entr" presetSubtype="16" fill="hold" grpId="1"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500" fill="hold"/>
                                        <p:tgtEl>
                                          <p:spTgt spid="19"/>
                                        </p:tgtEl>
                                        <p:attrNameLst>
                                          <p:attrName>ppt_w</p:attrName>
                                        </p:attrNameLst>
                                      </p:cBhvr>
                                      <p:tavLst>
                                        <p:tav tm="0">
                                          <p:val>
                                            <p:fltVal val="0"/>
                                          </p:val>
                                        </p:tav>
                                        <p:tav tm="100000">
                                          <p:val>
                                            <p:strVal val="#ppt_w"/>
                                          </p:val>
                                        </p:tav>
                                      </p:tavLst>
                                    </p:anim>
                                    <p:anim calcmode="lin" valueType="num">
                                      <p:cBhvr>
                                        <p:cTn id="86" dur="1500" fill="hold"/>
                                        <p:tgtEl>
                                          <p:spTgt spid="19"/>
                                        </p:tgtEl>
                                        <p:attrNameLst>
                                          <p:attrName>ppt_h</p:attrName>
                                        </p:attrNameLst>
                                      </p:cBhvr>
                                      <p:tavLst>
                                        <p:tav tm="0">
                                          <p:val>
                                            <p:fltVal val="0"/>
                                          </p:val>
                                        </p:tav>
                                        <p:tav tm="100000">
                                          <p:val>
                                            <p:strVal val="#ppt_h"/>
                                          </p:val>
                                        </p:tav>
                                      </p:tavLst>
                                    </p:anim>
                                    <p:animEffect transition="in" filter="fade">
                                      <p:cBhvr>
                                        <p:cTn id="87" dur="1500"/>
                                        <p:tgtEl>
                                          <p:spTgt spid="19"/>
                                        </p:tgtEl>
                                      </p:cBhvr>
                                    </p:animEffect>
                                  </p:childTnLst>
                                </p:cTn>
                              </p:par>
                              <p:par>
                                <p:cTn id="88" presetID="35" presetClass="path" presetSubtype="0" accel="50000" decel="50000" fill="hold" grpId="2" nodeType="withEffect">
                                  <p:stCondLst>
                                    <p:cond delay="0"/>
                                  </p:stCondLst>
                                  <p:childTnLst>
                                    <p:animMotion origin="layout" path="M -1.66667E-6 1.23457E-7 L -0.10451 1.23457E-7 " pathEditMode="relative" rAng="0" ptsTypes="AA">
                                      <p:cBhvr>
                                        <p:cTn id="89" dur="1500" spd="-100000" fill="hold"/>
                                        <p:tgtEl>
                                          <p:spTgt spid="19"/>
                                        </p:tgtEl>
                                        <p:attrNameLst>
                                          <p:attrName>ppt_x</p:attrName>
                                          <p:attrName>ppt_y</p:attrName>
                                        </p:attrNameLst>
                                      </p:cBhvr>
                                      <p:rCtr x="-5226" y="0"/>
                                    </p:animMotion>
                                  </p:childTnLst>
                                </p:cTn>
                              </p:par>
                            </p:childTnLst>
                          </p:cTn>
                        </p:par>
                        <p:par>
                          <p:cTn id="90" fill="hold">
                            <p:stCondLst>
                              <p:cond delay="6159"/>
                            </p:stCondLst>
                            <p:childTnLst>
                              <p:par>
                                <p:cTn id="91" presetID="10" presetClass="entr" presetSubtype="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500"/>
                                        <p:tgtEl>
                                          <p:spTgt spid="21"/>
                                        </p:tgtEl>
                                      </p:cBhvr>
                                    </p:animEffect>
                                  </p:childTnLst>
                                </p:cTn>
                              </p:par>
                              <p:par>
                                <p:cTn id="94" presetID="53" presetClass="entr" presetSubtype="16" fill="hold" grpId="1"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500" fill="hold"/>
                                        <p:tgtEl>
                                          <p:spTgt spid="21"/>
                                        </p:tgtEl>
                                        <p:attrNameLst>
                                          <p:attrName>ppt_w</p:attrName>
                                        </p:attrNameLst>
                                      </p:cBhvr>
                                      <p:tavLst>
                                        <p:tav tm="0">
                                          <p:val>
                                            <p:fltVal val="0"/>
                                          </p:val>
                                        </p:tav>
                                        <p:tav tm="100000">
                                          <p:val>
                                            <p:strVal val="#ppt_w"/>
                                          </p:val>
                                        </p:tav>
                                      </p:tavLst>
                                    </p:anim>
                                    <p:anim calcmode="lin" valueType="num">
                                      <p:cBhvr>
                                        <p:cTn id="97" dur="1500" fill="hold"/>
                                        <p:tgtEl>
                                          <p:spTgt spid="21"/>
                                        </p:tgtEl>
                                        <p:attrNameLst>
                                          <p:attrName>ppt_h</p:attrName>
                                        </p:attrNameLst>
                                      </p:cBhvr>
                                      <p:tavLst>
                                        <p:tav tm="0">
                                          <p:val>
                                            <p:fltVal val="0"/>
                                          </p:val>
                                        </p:tav>
                                        <p:tav tm="100000">
                                          <p:val>
                                            <p:strVal val="#ppt_h"/>
                                          </p:val>
                                        </p:tav>
                                      </p:tavLst>
                                    </p:anim>
                                    <p:animEffect transition="in" filter="fade">
                                      <p:cBhvr>
                                        <p:cTn id="98" dur="1500"/>
                                        <p:tgtEl>
                                          <p:spTgt spid="21"/>
                                        </p:tgtEl>
                                      </p:cBhvr>
                                    </p:animEffect>
                                  </p:childTnLst>
                                </p:cTn>
                              </p:par>
                              <p:par>
                                <p:cTn id="99" presetID="35" presetClass="path" presetSubtype="0" accel="50000" decel="50000" fill="hold" grpId="2" nodeType="withEffect">
                                  <p:stCondLst>
                                    <p:cond delay="0"/>
                                  </p:stCondLst>
                                  <p:childTnLst>
                                    <p:animMotion origin="layout" path="M -1.66667E-6 1.23457E-7 L -0.10451 1.23457E-7 " pathEditMode="relative" rAng="0" ptsTypes="AA">
                                      <p:cBhvr>
                                        <p:cTn id="100" dur="1500" spd="-100000" fill="hold"/>
                                        <p:tgtEl>
                                          <p:spTgt spid="21"/>
                                        </p:tgtEl>
                                        <p:attrNameLst>
                                          <p:attrName>ppt_x</p:attrName>
                                          <p:attrName>ppt_y</p:attrName>
                                        </p:attrNameLst>
                                      </p:cBhvr>
                                      <p:rCtr x="-5226" y="0"/>
                                    </p:animMotion>
                                  </p:childTnLst>
                                </p:cTn>
                              </p:par>
                              <p:par>
                                <p:cTn id="101" presetID="10"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500"/>
                                        <p:tgtEl>
                                          <p:spTgt spid="22"/>
                                        </p:tgtEl>
                                      </p:cBhvr>
                                    </p:animEffect>
                                  </p:childTnLst>
                                </p:cTn>
                              </p:par>
                              <p:par>
                                <p:cTn id="104" presetID="53" presetClass="entr" presetSubtype="16" fill="hold" grpId="1" nodeType="with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500" fill="hold"/>
                                        <p:tgtEl>
                                          <p:spTgt spid="22"/>
                                        </p:tgtEl>
                                        <p:attrNameLst>
                                          <p:attrName>ppt_w</p:attrName>
                                        </p:attrNameLst>
                                      </p:cBhvr>
                                      <p:tavLst>
                                        <p:tav tm="0">
                                          <p:val>
                                            <p:fltVal val="0"/>
                                          </p:val>
                                        </p:tav>
                                        <p:tav tm="100000">
                                          <p:val>
                                            <p:strVal val="#ppt_w"/>
                                          </p:val>
                                        </p:tav>
                                      </p:tavLst>
                                    </p:anim>
                                    <p:anim calcmode="lin" valueType="num">
                                      <p:cBhvr>
                                        <p:cTn id="107" dur="1500" fill="hold"/>
                                        <p:tgtEl>
                                          <p:spTgt spid="22"/>
                                        </p:tgtEl>
                                        <p:attrNameLst>
                                          <p:attrName>ppt_h</p:attrName>
                                        </p:attrNameLst>
                                      </p:cBhvr>
                                      <p:tavLst>
                                        <p:tav tm="0">
                                          <p:val>
                                            <p:fltVal val="0"/>
                                          </p:val>
                                        </p:tav>
                                        <p:tav tm="100000">
                                          <p:val>
                                            <p:strVal val="#ppt_h"/>
                                          </p:val>
                                        </p:tav>
                                      </p:tavLst>
                                    </p:anim>
                                    <p:animEffect transition="in" filter="fade">
                                      <p:cBhvr>
                                        <p:cTn id="108" dur="1500"/>
                                        <p:tgtEl>
                                          <p:spTgt spid="22"/>
                                        </p:tgtEl>
                                      </p:cBhvr>
                                    </p:animEffect>
                                  </p:childTnLst>
                                </p:cTn>
                              </p:par>
                              <p:par>
                                <p:cTn id="109" presetID="35" presetClass="path" presetSubtype="0" accel="50000" decel="50000" fill="hold" grpId="2" nodeType="withEffect">
                                  <p:stCondLst>
                                    <p:cond delay="0"/>
                                  </p:stCondLst>
                                  <p:childTnLst>
                                    <p:animMotion origin="layout" path="M -1.66667E-6 1.23457E-7 L -0.10451 1.23457E-7 " pathEditMode="relative" rAng="0" ptsTypes="AA">
                                      <p:cBhvr>
                                        <p:cTn id="110" dur="1500" spd="-100000" fill="hold"/>
                                        <p:tgtEl>
                                          <p:spTgt spid="22"/>
                                        </p:tgtEl>
                                        <p:attrNameLst>
                                          <p:attrName>ppt_x</p:attrName>
                                          <p:attrName>ppt_y</p:attrName>
                                        </p:attrNameLst>
                                      </p:cBhvr>
                                      <p:rCtr x="-5226" y="0"/>
                                    </p:animMotion>
                                  </p:childTnLst>
                                </p:cTn>
                              </p:par>
                            </p:childTnLst>
                          </p:cTn>
                        </p:par>
                        <p:par>
                          <p:cTn id="111" fill="hold">
                            <p:stCondLst>
                              <p:cond delay="7659"/>
                            </p:stCondLst>
                            <p:childTnLst>
                              <p:par>
                                <p:cTn id="112" presetID="10" presetClass="entr" presetSubtype="0"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500"/>
                                        <p:tgtEl>
                                          <p:spTgt spid="23"/>
                                        </p:tgtEl>
                                      </p:cBhvr>
                                    </p:animEffect>
                                  </p:childTnLst>
                                </p:cTn>
                              </p:par>
                              <p:par>
                                <p:cTn id="115" presetID="53" presetClass="entr" presetSubtype="16" fill="hold" grpId="1"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1500" fill="hold"/>
                                        <p:tgtEl>
                                          <p:spTgt spid="23"/>
                                        </p:tgtEl>
                                        <p:attrNameLst>
                                          <p:attrName>ppt_w</p:attrName>
                                        </p:attrNameLst>
                                      </p:cBhvr>
                                      <p:tavLst>
                                        <p:tav tm="0">
                                          <p:val>
                                            <p:fltVal val="0"/>
                                          </p:val>
                                        </p:tav>
                                        <p:tav tm="100000">
                                          <p:val>
                                            <p:strVal val="#ppt_w"/>
                                          </p:val>
                                        </p:tav>
                                      </p:tavLst>
                                    </p:anim>
                                    <p:anim calcmode="lin" valueType="num">
                                      <p:cBhvr>
                                        <p:cTn id="118" dur="1500" fill="hold"/>
                                        <p:tgtEl>
                                          <p:spTgt spid="23"/>
                                        </p:tgtEl>
                                        <p:attrNameLst>
                                          <p:attrName>ppt_h</p:attrName>
                                        </p:attrNameLst>
                                      </p:cBhvr>
                                      <p:tavLst>
                                        <p:tav tm="0">
                                          <p:val>
                                            <p:fltVal val="0"/>
                                          </p:val>
                                        </p:tav>
                                        <p:tav tm="100000">
                                          <p:val>
                                            <p:strVal val="#ppt_h"/>
                                          </p:val>
                                        </p:tav>
                                      </p:tavLst>
                                    </p:anim>
                                    <p:animEffect transition="in" filter="fade">
                                      <p:cBhvr>
                                        <p:cTn id="119" dur="1500"/>
                                        <p:tgtEl>
                                          <p:spTgt spid="23"/>
                                        </p:tgtEl>
                                      </p:cBhvr>
                                    </p:animEffect>
                                  </p:childTnLst>
                                </p:cTn>
                              </p:par>
                              <p:par>
                                <p:cTn id="120" presetID="35" presetClass="path" presetSubtype="0" accel="50000" decel="50000" fill="hold" grpId="2" nodeType="withEffect">
                                  <p:stCondLst>
                                    <p:cond delay="0"/>
                                  </p:stCondLst>
                                  <p:childTnLst>
                                    <p:animMotion origin="layout" path="M -1.66667E-6 1.23457E-7 L -0.10451 1.23457E-7 " pathEditMode="relative" rAng="0" ptsTypes="AA">
                                      <p:cBhvr>
                                        <p:cTn id="121" dur="1500" spd="-100000" fill="hold"/>
                                        <p:tgtEl>
                                          <p:spTgt spid="23"/>
                                        </p:tgtEl>
                                        <p:attrNameLst>
                                          <p:attrName>ppt_x</p:attrName>
                                          <p:attrName>ppt_y</p:attrName>
                                        </p:attrNameLst>
                                      </p:cBhvr>
                                      <p:rCtr x="-5226" y="0"/>
                                    </p:animMotion>
                                  </p:childTnLst>
                                </p:cTn>
                              </p:par>
                              <p:par>
                                <p:cTn id="122" presetID="10"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500"/>
                                        <p:tgtEl>
                                          <p:spTgt spid="24"/>
                                        </p:tgtEl>
                                      </p:cBhvr>
                                    </p:animEffect>
                                  </p:childTnLst>
                                </p:cTn>
                              </p:par>
                              <p:par>
                                <p:cTn id="125" presetID="53" presetClass="entr" presetSubtype="16" fill="hold" grpId="1"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1500" fill="hold"/>
                                        <p:tgtEl>
                                          <p:spTgt spid="24"/>
                                        </p:tgtEl>
                                        <p:attrNameLst>
                                          <p:attrName>ppt_w</p:attrName>
                                        </p:attrNameLst>
                                      </p:cBhvr>
                                      <p:tavLst>
                                        <p:tav tm="0">
                                          <p:val>
                                            <p:fltVal val="0"/>
                                          </p:val>
                                        </p:tav>
                                        <p:tav tm="100000">
                                          <p:val>
                                            <p:strVal val="#ppt_w"/>
                                          </p:val>
                                        </p:tav>
                                      </p:tavLst>
                                    </p:anim>
                                    <p:anim calcmode="lin" valueType="num">
                                      <p:cBhvr>
                                        <p:cTn id="128" dur="1500" fill="hold"/>
                                        <p:tgtEl>
                                          <p:spTgt spid="24"/>
                                        </p:tgtEl>
                                        <p:attrNameLst>
                                          <p:attrName>ppt_h</p:attrName>
                                        </p:attrNameLst>
                                      </p:cBhvr>
                                      <p:tavLst>
                                        <p:tav tm="0">
                                          <p:val>
                                            <p:fltVal val="0"/>
                                          </p:val>
                                        </p:tav>
                                        <p:tav tm="100000">
                                          <p:val>
                                            <p:strVal val="#ppt_h"/>
                                          </p:val>
                                        </p:tav>
                                      </p:tavLst>
                                    </p:anim>
                                    <p:animEffect transition="in" filter="fade">
                                      <p:cBhvr>
                                        <p:cTn id="129" dur="1500"/>
                                        <p:tgtEl>
                                          <p:spTgt spid="24"/>
                                        </p:tgtEl>
                                      </p:cBhvr>
                                    </p:animEffect>
                                  </p:childTnLst>
                                </p:cTn>
                              </p:par>
                              <p:par>
                                <p:cTn id="130" presetID="35" presetClass="path" presetSubtype="0" accel="50000" decel="50000" fill="hold" grpId="2" nodeType="withEffect">
                                  <p:stCondLst>
                                    <p:cond delay="0"/>
                                  </p:stCondLst>
                                  <p:childTnLst>
                                    <p:animMotion origin="layout" path="M -1.66667E-6 1.23457E-7 L -0.10451 1.23457E-7 " pathEditMode="relative" rAng="0" ptsTypes="AA">
                                      <p:cBhvr>
                                        <p:cTn id="131" dur="1500" spd="-100000" fill="hold"/>
                                        <p:tgtEl>
                                          <p:spTgt spid="24"/>
                                        </p:tgtEl>
                                        <p:attrNameLst>
                                          <p:attrName>ppt_x</p:attrName>
                                          <p:attrName>ppt_y</p:attrName>
                                        </p:attrNameLst>
                                      </p:cBhvr>
                                      <p:rCtr x="-5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40" grpId="0" bldLvl="0" animBg="1"/>
      <p:bldP spid="41" grpId="0"/>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89"/>
            <a:ext cx="12196763" cy="6858000"/>
          </a:xfrm>
          <a:prstGeom prst="rect">
            <a:avLst/>
          </a:prstGeom>
        </p:spPr>
      </p:pic>
      <p:sp>
        <p:nvSpPr>
          <p:cNvPr id="20" name="TextBox 54"/>
          <p:cNvSpPr txBox="1"/>
          <p:nvPr/>
        </p:nvSpPr>
        <p:spPr>
          <a:xfrm>
            <a:off x="913765" y="102870"/>
            <a:ext cx="355536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如何才能</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不忘初心</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a:t>
            </a:r>
          </a:p>
        </p:txBody>
      </p:sp>
      <p:sp>
        <p:nvSpPr>
          <p:cNvPr id="37" name="Freeform 6"/>
          <p:cNvSpPr/>
          <p:nvPr/>
        </p:nvSpPr>
        <p:spPr bwMode="auto">
          <a:xfrm>
            <a:off x="168987" y="55349"/>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848714" y="2420888"/>
            <a:ext cx="8913681" cy="3168352"/>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TextBox 26"/>
          <p:cNvSpPr txBox="1"/>
          <p:nvPr/>
        </p:nvSpPr>
        <p:spPr>
          <a:xfrm>
            <a:off x="2153048" y="2623552"/>
            <a:ext cx="8305017" cy="2677656"/>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pPr indent="457200"/>
            <a:r>
              <a:rPr lang="zh-CN" altLang="en-US" sz="2400" b="1" dirty="0">
                <a:solidFill>
                  <a:schemeClr val="bg2"/>
                </a:solidFill>
              </a:rPr>
              <a:t>在党的十九大上，总书记向全党全军全国人民再次发出了共筑中国梦的号召，我们更加紧密地团结在以习近平同志为核心的党中央周围，高举习近平新时代中国特色社会主义伟大旗帜，埋头苦干，锐意进取，不断提高有效履行新时代使命任务的能力和本领，与全国人民共同谱写好决胜全面建成小康社会、夺取新时代中国特色社会主义伟大胜利的宏伟篇章，向建国70周年献上我们的深情厚礼！</a:t>
            </a:r>
          </a:p>
        </p:txBody>
      </p:sp>
      <p:pic>
        <p:nvPicPr>
          <p:cNvPr id="3" name="图片 2"/>
          <p:cNvPicPr>
            <a:picLocks noChangeAspect="1"/>
          </p:cNvPicPr>
          <p:nvPr/>
        </p:nvPicPr>
        <p:blipFill>
          <a:blip r:embed="rId4"/>
          <a:stretch>
            <a:fillRect/>
          </a:stretch>
        </p:blipFill>
        <p:spPr>
          <a:xfrm>
            <a:off x="1489869" y="1262918"/>
            <a:ext cx="9781440" cy="10885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calcmode="lin" valueType="num">
                                      <p:cBhvr>
                                        <p:cTn id="14"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
                                        </p:tgtEl>
                                        <p:attrNameLst>
                                          <p:attrName>ppt_y</p:attrName>
                                        </p:attrNameLst>
                                      </p:cBhvr>
                                      <p:tavLst>
                                        <p:tav tm="0">
                                          <p:val>
                                            <p:strVal val="#ppt_y"/>
                                          </p:val>
                                        </p:tav>
                                        <p:tav tm="100000">
                                          <p:val>
                                            <p:strVal val="#ppt_y"/>
                                          </p:val>
                                        </p:tav>
                                      </p:tavLst>
                                    </p:anim>
                                    <p:anim calcmode="lin" valueType="num">
                                      <p:cBhvr>
                                        <p:cTn id="16"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260"/>
                            </p:stCondLst>
                            <p:childTnLst>
                              <p:par>
                                <p:cTn id="24" presetID="22" presetClass="entr" presetSubtype="8"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7" grpId="0" bldLvl="0" animBg="1"/>
      <p:bldP spid="40" grpId="0" bldLvl="0" animBg="1"/>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7999"/>
          </a:xfrm>
          <a:prstGeom prst="rect">
            <a:avLst/>
          </a:prstGeom>
        </p:spPr>
      </p:pic>
      <p:pic>
        <p:nvPicPr>
          <p:cNvPr id="6" name="图片 5" descr="C:\Users\Administrator.SC-201901162329\Desktop\PPT\微信图片_20190516131458.png微信图片_20190516131458"/>
          <p:cNvPicPr>
            <a:picLocks noChangeAspect="1"/>
          </p:cNvPicPr>
          <p:nvPr/>
        </p:nvPicPr>
        <p:blipFill>
          <a:blip r:embed="rId4"/>
          <a:srcRect l="1701" r="1701"/>
          <a:stretch>
            <a:fillRect/>
          </a:stretch>
        </p:blipFill>
        <p:spPr>
          <a:xfrm>
            <a:off x="1406515" y="1374876"/>
            <a:ext cx="9718695" cy="1406052"/>
          </a:xfrm>
          <a:prstGeom prst="rect">
            <a:avLst/>
          </a:prstGeom>
        </p:spPr>
      </p:pic>
      <p:sp>
        <p:nvSpPr>
          <p:cNvPr id="5" name="Rectangle 3"/>
          <p:cNvSpPr txBox="1">
            <a:spLocks noChangeArrowheads="1"/>
          </p:cNvSpPr>
          <p:nvPr/>
        </p:nvSpPr>
        <p:spPr bwMode="auto">
          <a:xfrm>
            <a:off x="409749" y="3399659"/>
            <a:ext cx="11521280"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4800" b="1" dirty="0">
                <a:solidFill>
                  <a:srgbClr val="C00000"/>
                </a:solidFill>
                <a:latin typeface="黑体" panose="02010609060101010101" charset="-122"/>
                <a:ea typeface="黑体" panose="02010609060101010101" charset="-122"/>
              </a:rPr>
              <a:t>谢谢大家</a:t>
            </a:r>
            <a:endParaRPr lang="zh-CN" altLang="zh-CN" sz="4800" b="1" dirty="0">
              <a:solidFill>
                <a:srgbClr val="C0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28" name="Rectangle 4"/>
          <p:cNvSpPr txBox="1">
            <a:spLocks noChangeArrowheads="1"/>
          </p:cNvSpPr>
          <p:nvPr/>
        </p:nvSpPr>
        <p:spPr bwMode="auto">
          <a:xfrm>
            <a:off x="4769997" y="1094259"/>
            <a:ext cx="4640752" cy="545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8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l"/>
            <a:r>
              <a:rPr lang="zh-CN" altLang="en-US" b="1" dirty="0">
                <a:solidFill>
                  <a:srgbClr val="C00000"/>
                </a:solidFill>
                <a:latin typeface="微软雅黑" panose="020B0503020204020204" pitchFamily="34" charset="-122"/>
                <a:ea typeface="微软雅黑" panose="020B0503020204020204" pitchFamily="34" charset="-122"/>
              </a:rPr>
              <a:t>总体安排</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957" y="664557"/>
            <a:ext cx="1912461" cy="1543981"/>
          </a:xfrm>
          <a:prstGeom prst="rect">
            <a:avLst/>
          </a:prstGeom>
        </p:spPr>
      </p:pic>
      <p:cxnSp>
        <p:nvCxnSpPr>
          <p:cNvPr id="3" name="直接连接符 2"/>
          <p:cNvCxnSpPr/>
          <p:nvPr/>
        </p:nvCxnSpPr>
        <p:spPr bwMode="auto">
          <a:xfrm>
            <a:off x="4370189" y="975608"/>
            <a:ext cx="0" cy="112174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p:cNvSpPr/>
          <p:nvPr/>
        </p:nvSpPr>
        <p:spPr bwMode="auto">
          <a:xfrm>
            <a:off x="2594752" y="2543036"/>
            <a:ext cx="8544189" cy="4001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0" name="矩形 9"/>
          <p:cNvSpPr/>
          <p:nvPr/>
        </p:nvSpPr>
        <p:spPr>
          <a:xfrm>
            <a:off x="2714005" y="2558424"/>
            <a:ext cx="5378116" cy="369332"/>
          </a:xfrm>
          <a:prstGeom prst="rect">
            <a:avLst/>
          </a:prstGeom>
        </p:spPr>
        <p:txBody>
          <a:bodyPr wrap="square">
            <a:spAutoFit/>
          </a:bodyPr>
          <a:lstStyle/>
          <a:p>
            <a:pPr algn="just" eaLnBrk="1"/>
            <a:r>
              <a:rPr lang="zh-CN" altLang="en-US" dirty="0">
                <a:solidFill>
                  <a:schemeClr val="accent1"/>
                </a:solidFill>
                <a:latin typeface="+mj-ea"/>
                <a:ea typeface="+mj-ea"/>
              </a:rPr>
              <a:t>从</a:t>
            </a:r>
            <a:r>
              <a:rPr lang="en-US" altLang="zh-CN" dirty="0">
                <a:solidFill>
                  <a:schemeClr val="accent1"/>
                </a:solidFill>
                <a:latin typeface="+mj-ea"/>
                <a:ea typeface="+mj-ea"/>
              </a:rPr>
              <a:t>6</a:t>
            </a:r>
            <a:r>
              <a:rPr lang="zh-CN" altLang="en-US" dirty="0">
                <a:solidFill>
                  <a:schemeClr val="accent1"/>
                </a:solidFill>
                <a:latin typeface="+mj-ea"/>
                <a:ea typeface="+mj-ea"/>
              </a:rPr>
              <a:t>月开始，自上而下分两批开展。</a:t>
            </a:r>
          </a:p>
        </p:txBody>
      </p:sp>
      <p:sp>
        <p:nvSpPr>
          <p:cNvPr id="11" name="矩形 10"/>
          <p:cNvSpPr/>
          <p:nvPr/>
        </p:nvSpPr>
        <p:spPr>
          <a:xfrm>
            <a:off x="1298608" y="2543035"/>
            <a:ext cx="1296144" cy="400110"/>
          </a:xfrm>
          <a:prstGeom prst="rect">
            <a:avLst/>
          </a:prstGeom>
          <a:solidFill>
            <a:schemeClr val="tx1"/>
          </a:solidFill>
        </p:spPr>
        <p:txBody>
          <a:bodyPr wrap="square">
            <a:spAutoFit/>
          </a:bodyPr>
          <a:lstStyle/>
          <a:p>
            <a:pPr algn="ctr" eaLnBrk="1"/>
            <a:r>
              <a:rPr lang="zh-CN" altLang="en-US" sz="2000" b="1" dirty="0">
                <a:solidFill>
                  <a:schemeClr val="bg2"/>
                </a:solidFill>
                <a:latin typeface="+mj-ea"/>
                <a:ea typeface="+mj-ea"/>
              </a:rPr>
              <a:t>时间安排</a:t>
            </a:r>
          </a:p>
        </p:txBody>
      </p:sp>
      <p:sp>
        <p:nvSpPr>
          <p:cNvPr id="12" name="矩形 11"/>
          <p:cNvSpPr/>
          <p:nvPr/>
        </p:nvSpPr>
        <p:spPr bwMode="auto">
          <a:xfrm>
            <a:off x="2594752" y="3062767"/>
            <a:ext cx="8544189" cy="4001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3" name="矩形 12"/>
          <p:cNvSpPr/>
          <p:nvPr/>
        </p:nvSpPr>
        <p:spPr>
          <a:xfrm>
            <a:off x="2714005" y="3078155"/>
            <a:ext cx="5378116" cy="369332"/>
          </a:xfrm>
          <a:prstGeom prst="rect">
            <a:avLst/>
          </a:prstGeom>
        </p:spPr>
        <p:txBody>
          <a:bodyPr wrap="square">
            <a:spAutoFit/>
          </a:bodyPr>
          <a:lstStyle/>
          <a:p>
            <a:pPr algn="just" eaLnBrk="1"/>
            <a:r>
              <a:rPr lang="zh-CN" altLang="en-US" dirty="0">
                <a:solidFill>
                  <a:schemeClr val="accent1"/>
                </a:solidFill>
                <a:latin typeface="+mj-ea"/>
                <a:ea typeface="+mj-ea"/>
              </a:rPr>
              <a:t>全党上下，重点是县处级以上领导干部。</a:t>
            </a:r>
          </a:p>
        </p:txBody>
      </p:sp>
      <p:sp>
        <p:nvSpPr>
          <p:cNvPr id="14" name="矩形 13"/>
          <p:cNvSpPr/>
          <p:nvPr/>
        </p:nvSpPr>
        <p:spPr>
          <a:xfrm>
            <a:off x="1298608" y="3062766"/>
            <a:ext cx="1296144" cy="400110"/>
          </a:xfrm>
          <a:prstGeom prst="rect">
            <a:avLst/>
          </a:prstGeom>
          <a:solidFill>
            <a:schemeClr val="tx1"/>
          </a:solidFill>
        </p:spPr>
        <p:txBody>
          <a:bodyPr wrap="square">
            <a:spAutoFit/>
          </a:bodyPr>
          <a:lstStyle/>
          <a:p>
            <a:pPr algn="ctr" eaLnBrk="1"/>
            <a:r>
              <a:rPr lang="zh-CN" altLang="en-US" sz="2000" b="1" dirty="0">
                <a:solidFill>
                  <a:schemeClr val="bg2"/>
                </a:solidFill>
                <a:latin typeface="+mj-ea"/>
                <a:ea typeface="+mj-ea"/>
              </a:rPr>
              <a:t>范      围</a:t>
            </a:r>
          </a:p>
        </p:txBody>
      </p:sp>
      <p:sp>
        <p:nvSpPr>
          <p:cNvPr id="15" name="矩形 14"/>
          <p:cNvSpPr/>
          <p:nvPr/>
        </p:nvSpPr>
        <p:spPr bwMode="auto">
          <a:xfrm>
            <a:off x="2594752" y="3596541"/>
            <a:ext cx="8544189" cy="68814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6" name="矩形 15"/>
          <p:cNvSpPr/>
          <p:nvPr/>
        </p:nvSpPr>
        <p:spPr>
          <a:xfrm>
            <a:off x="2714005" y="3611929"/>
            <a:ext cx="8272536" cy="646331"/>
          </a:xfrm>
          <a:prstGeom prst="rect">
            <a:avLst/>
          </a:prstGeom>
        </p:spPr>
        <p:txBody>
          <a:bodyPr wrap="square">
            <a:spAutoFit/>
          </a:bodyPr>
          <a:lstStyle/>
          <a:p>
            <a:pPr algn="just" eaLnBrk="1"/>
            <a:r>
              <a:rPr lang="zh-CN" altLang="en-US" dirty="0">
                <a:solidFill>
                  <a:schemeClr val="accent1"/>
                </a:solidFill>
                <a:latin typeface="+mj-ea"/>
                <a:ea typeface="+mj-ea"/>
              </a:rPr>
              <a:t>深入学习贯彻习近平新时代中国特色社会主义思想，锤炼忠诚干净担当的政治品格，团结带领全国各族人民为实现伟大梦想共同奋斗。</a:t>
            </a:r>
          </a:p>
        </p:txBody>
      </p:sp>
      <p:sp>
        <p:nvSpPr>
          <p:cNvPr id="17" name="矩形 16"/>
          <p:cNvSpPr/>
          <p:nvPr/>
        </p:nvSpPr>
        <p:spPr>
          <a:xfrm>
            <a:off x="1298608" y="3596540"/>
            <a:ext cx="1296144" cy="692497"/>
          </a:xfrm>
          <a:prstGeom prst="rect">
            <a:avLst/>
          </a:prstGeom>
          <a:solidFill>
            <a:schemeClr val="tx1"/>
          </a:solidFill>
        </p:spPr>
        <p:txBody>
          <a:bodyPr wrap="square">
            <a:spAutoFit/>
          </a:bodyPr>
          <a:lstStyle/>
          <a:p>
            <a:pPr algn="ctr" eaLnBrk="1"/>
            <a:endParaRPr lang="en-US" altLang="zh-CN" sz="1100" b="1" dirty="0">
              <a:solidFill>
                <a:schemeClr val="bg2"/>
              </a:solidFill>
              <a:latin typeface="+mj-ea"/>
              <a:ea typeface="+mj-ea"/>
            </a:endParaRPr>
          </a:p>
          <a:p>
            <a:pPr algn="ctr" eaLnBrk="1"/>
            <a:r>
              <a:rPr lang="zh-CN" altLang="en-US" sz="2000" b="1" dirty="0">
                <a:solidFill>
                  <a:schemeClr val="bg2"/>
                </a:solidFill>
                <a:latin typeface="+mj-ea"/>
                <a:ea typeface="+mj-ea"/>
              </a:rPr>
              <a:t>根本任务</a:t>
            </a:r>
            <a:endParaRPr lang="en-US" altLang="zh-CN" sz="2000" b="1" dirty="0">
              <a:solidFill>
                <a:schemeClr val="bg2"/>
              </a:solidFill>
              <a:latin typeface="+mj-ea"/>
              <a:ea typeface="+mj-ea"/>
            </a:endParaRPr>
          </a:p>
          <a:p>
            <a:pPr algn="ctr" eaLnBrk="1"/>
            <a:endParaRPr lang="zh-CN" altLang="en-US" sz="700" b="1" dirty="0">
              <a:solidFill>
                <a:schemeClr val="bg2"/>
              </a:solidFill>
              <a:latin typeface="+mj-ea"/>
              <a:ea typeface="+mj-ea"/>
            </a:endParaRPr>
          </a:p>
        </p:txBody>
      </p:sp>
      <p:sp>
        <p:nvSpPr>
          <p:cNvPr id="18" name="矩形 17"/>
          <p:cNvSpPr/>
          <p:nvPr/>
        </p:nvSpPr>
        <p:spPr bwMode="auto">
          <a:xfrm>
            <a:off x="2594752" y="4910514"/>
            <a:ext cx="8544189" cy="663809"/>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9" name="矩形 18"/>
          <p:cNvSpPr/>
          <p:nvPr/>
        </p:nvSpPr>
        <p:spPr>
          <a:xfrm>
            <a:off x="2714005" y="4927992"/>
            <a:ext cx="8272536" cy="646331"/>
          </a:xfrm>
          <a:prstGeom prst="rect">
            <a:avLst/>
          </a:prstGeom>
        </p:spPr>
        <p:txBody>
          <a:bodyPr wrap="square">
            <a:spAutoFit/>
          </a:bodyPr>
          <a:lstStyle/>
          <a:p>
            <a:pPr algn="just" eaLnBrk="1"/>
            <a:r>
              <a:rPr lang="zh-CN" altLang="en-US" dirty="0">
                <a:solidFill>
                  <a:schemeClr val="accent1"/>
                </a:solidFill>
                <a:latin typeface="+mj-ea"/>
                <a:ea typeface="+mj-ea"/>
              </a:rPr>
              <a:t>理论学习有收获、思想政治受洗礼、干事创业敢担当、为民服务解难题、清正廉洁作表率。</a:t>
            </a:r>
          </a:p>
        </p:txBody>
      </p:sp>
      <p:sp>
        <p:nvSpPr>
          <p:cNvPr id="20" name="矩形 19"/>
          <p:cNvSpPr/>
          <p:nvPr/>
        </p:nvSpPr>
        <p:spPr>
          <a:xfrm>
            <a:off x="1298608" y="4911065"/>
            <a:ext cx="1296144" cy="646331"/>
          </a:xfrm>
          <a:prstGeom prst="rect">
            <a:avLst/>
          </a:prstGeom>
          <a:solidFill>
            <a:schemeClr val="tx1"/>
          </a:solidFill>
        </p:spPr>
        <p:txBody>
          <a:bodyPr wrap="square">
            <a:spAutoFit/>
          </a:bodyPr>
          <a:lstStyle/>
          <a:p>
            <a:pPr algn="ctr" eaLnBrk="1"/>
            <a:endParaRPr lang="en-US" altLang="zh-CN" sz="800" b="1" dirty="0">
              <a:solidFill>
                <a:schemeClr val="bg2"/>
              </a:solidFill>
              <a:latin typeface="+mj-ea"/>
              <a:ea typeface="+mj-ea"/>
            </a:endParaRPr>
          </a:p>
          <a:p>
            <a:pPr algn="ctr" eaLnBrk="1"/>
            <a:r>
              <a:rPr lang="zh-CN" altLang="en-US" b="1" dirty="0">
                <a:solidFill>
                  <a:schemeClr val="bg2"/>
                </a:solidFill>
                <a:latin typeface="+mj-ea"/>
                <a:ea typeface="+mj-ea"/>
              </a:rPr>
              <a:t>目      标</a:t>
            </a:r>
            <a:endParaRPr lang="en-US" altLang="zh-CN" b="1" dirty="0">
              <a:solidFill>
                <a:schemeClr val="bg2"/>
              </a:solidFill>
              <a:latin typeface="+mj-ea"/>
              <a:ea typeface="+mj-ea"/>
            </a:endParaRPr>
          </a:p>
          <a:p>
            <a:pPr algn="ctr" eaLnBrk="1"/>
            <a:endParaRPr lang="en-US" altLang="zh-CN" sz="1000" b="1" dirty="0">
              <a:solidFill>
                <a:schemeClr val="bg2"/>
              </a:solidFill>
              <a:latin typeface="+mj-ea"/>
              <a:ea typeface="+mj-ea"/>
            </a:endParaRPr>
          </a:p>
        </p:txBody>
      </p:sp>
      <p:sp>
        <p:nvSpPr>
          <p:cNvPr id="21" name="矩形 20"/>
          <p:cNvSpPr/>
          <p:nvPr/>
        </p:nvSpPr>
        <p:spPr bwMode="auto">
          <a:xfrm>
            <a:off x="2594752" y="4365105"/>
            <a:ext cx="8544189" cy="440121"/>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2" name="矩形 21"/>
          <p:cNvSpPr/>
          <p:nvPr/>
        </p:nvSpPr>
        <p:spPr>
          <a:xfrm>
            <a:off x="2714005" y="4382032"/>
            <a:ext cx="5378116" cy="369332"/>
          </a:xfrm>
          <a:prstGeom prst="rect">
            <a:avLst/>
          </a:prstGeom>
        </p:spPr>
        <p:txBody>
          <a:bodyPr wrap="square">
            <a:spAutoFit/>
          </a:bodyPr>
          <a:lstStyle/>
          <a:p>
            <a:pPr algn="just" eaLnBrk="1"/>
            <a:r>
              <a:rPr lang="zh-CN" altLang="en-US" dirty="0">
                <a:solidFill>
                  <a:schemeClr val="accent1"/>
                </a:solidFill>
                <a:latin typeface="+mj-ea"/>
                <a:ea typeface="+mj-ea"/>
              </a:rPr>
              <a:t>守初心、担使命，找差距、抓落实</a:t>
            </a:r>
          </a:p>
        </p:txBody>
      </p:sp>
      <p:sp>
        <p:nvSpPr>
          <p:cNvPr id="23" name="矩形 22"/>
          <p:cNvSpPr/>
          <p:nvPr/>
        </p:nvSpPr>
        <p:spPr>
          <a:xfrm>
            <a:off x="1298608" y="4365104"/>
            <a:ext cx="1296144" cy="400110"/>
          </a:xfrm>
          <a:prstGeom prst="rect">
            <a:avLst/>
          </a:prstGeom>
          <a:solidFill>
            <a:schemeClr val="tx1"/>
          </a:solidFill>
        </p:spPr>
        <p:txBody>
          <a:bodyPr wrap="square">
            <a:spAutoFit/>
          </a:bodyPr>
          <a:lstStyle/>
          <a:p>
            <a:pPr algn="ctr" eaLnBrk="1"/>
            <a:r>
              <a:rPr lang="zh-CN" altLang="en-US" sz="2000" b="1" dirty="0">
                <a:solidFill>
                  <a:schemeClr val="bg2"/>
                </a:solidFill>
                <a:latin typeface="+mj-ea"/>
                <a:ea typeface="+mj-ea"/>
              </a:rPr>
              <a:t>总 要 求</a:t>
            </a:r>
          </a:p>
        </p:txBody>
      </p:sp>
    </p:spTree>
    <p:extLst>
      <p:ext uri="{BB962C8B-B14F-4D97-AF65-F5344CB8AC3E}">
        <p14:creationId xmlns:p14="http://schemas.microsoft.com/office/powerpoint/2010/main" val="99274576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65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15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6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15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650"/>
                            </p:stCondLst>
                            <p:childTnLst>
                              <p:par>
                                <p:cTn id="28" presetID="16" presetClass="entr" presetSubtype="2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par>
                          <p:cTn id="31" fill="hold">
                            <p:stCondLst>
                              <p:cond delay="315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3650"/>
                            </p:stCondLst>
                            <p:childTnLst>
                              <p:par>
                                <p:cTn id="36" presetID="2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4150"/>
                            </p:stCondLst>
                            <p:childTnLst>
                              <p:par>
                                <p:cTn id="40" presetID="16" presetClass="entr" presetSubtype="2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p:stCondLst>
                              <p:cond delay="46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par>
                          <p:cTn id="47" fill="hold">
                            <p:stCondLst>
                              <p:cond delay="5150"/>
                            </p:stCondLst>
                            <p:childTnLst>
                              <p:par>
                                <p:cTn id="48" presetID="2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par>
                          <p:cTn id="51" fill="hold">
                            <p:stCondLst>
                              <p:cond delay="5650"/>
                            </p:stCondLst>
                            <p:childTnLst>
                              <p:par>
                                <p:cTn id="52" presetID="16" presetClass="entr" presetSubtype="21"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par>
                          <p:cTn id="55" fill="hold">
                            <p:stCondLst>
                              <p:cond delay="6150"/>
                            </p:stCondLst>
                            <p:childTnLst>
                              <p:par>
                                <p:cTn id="56" presetID="22" presetClass="entr" presetSubtype="1"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par>
                          <p:cTn id="59" fill="hold">
                            <p:stCondLst>
                              <p:cond delay="6650"/>
                            </p:stCondLst>
                            <p:childTnLst>
                              <p:par>
                                <p:cTn id="60" presetID="2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par>
                          <p:cTn id="63" fill="hold">
                            <p:stCondLst>
                              <p:cond delay="7150"/>
                            </p:stCondLst>
                            <p:childTnLst>
                              <p:par>
                                <p:cTn id="64" presetID="16" presetClass="entr" presetSubtype="2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childTnLst>
                          </p:cTn>
                        </p:par>
                        <p:par>
                          <p:cTn id="67" fill="hold">
                            <p:stCondLst>
                              <p:cond delay="765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8150"/>
                            </p:stCondLst>
                            <p:childTnLst>
                              <p:par>
                                <p:cTn id="72" presetID="22" presetClass="entr" presetSubtype="4"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animBg="1"/>
      <p:bldP spid="10"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35" name="文本框 34"/>
          <p:cNvSpPr txBox="1"/>
          <p:nvPr/>
        </p:nvSpPr>
        <p:spPr>
          <a:xfrm>
            <a:off x="1419083" y="3319780"/>
            <a:ext cx="9554845" cy="1014730"/>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6000" b="1" dirty="0">
                <a:solidFill>
                  <a:schemeClr val="tx1"/>
                </a:solidFill>
              </a:rPr>
              <a:t>共产党人的“初心”是什么</a:t>
            </a:r>
          </a:p>
        </p:txBody>
      </p:sp>
      <p:sp>
        <p:nvSpPr>
          <p:cNvPr id="9" name="Rectangle 3"/>
          <p:cNvSpPr txBox="1">
            <a:spLocks noChangeArrowheads="1"/>
          </p:cNvSpPr>
          <p:nvPr/>
        </p:nvSpPr>
        <p:spPr bwMode="auto">
          <a:xfrm>
            <a:off x="3748233" y="2042263"/>
            <a:ext cx="489654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7200" dirty="0">
                <a:solidFill>
                  <a:srgbClr val="C00000"/>
                </a:solidFill>
                <a:latin typeface="微软雅黑" panose="020B0503020204020204" pitchFamily="34" charset="-122"/>
                <a:ea typeface="微软雅黑" panose="020B0503020204020204" pitchFamily="34" charset="-122"/>
              </a:rPr>
              <a:t>第一章节</a:t>
            </a:r>
            <a:endParaRPr lang="zh-CN" altLang="zh-CN" sz="7200" dirty="0">
              <a:solidFill>
                <a:srgbClr val="C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261" y="198027"/>
            <a:ext cx="1912461" cy="15439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00" autoRev="1" fill="hold">
                                          <p:stCondLst>
                                            <p:cond delay="0"/>
                                          </p:stCondLst>
                                        </p:cTn>
                                        <p:tgtEl>
                                          <p:spTgt spid="35"/>
                                        </p:tgtEl>
                                        <p:attrNameLst>
                                          <p:attrName>ppt_w</p:attrName>
                                        </p:attrNameLst>
                                      </p:cBhvr>
                                    </p:anim>
                                    <p:anim by="(#ppt_w*0.50)" calcmode="lin" valueType="num">
                                      <p:cBhvr>
                                        <p:cTn id="8" dur="200" decel="50000" autoRev="1" fill="hold">
                                          <p:stCondLst>
                                            <p:cond delay="0"/>
                                          </p:stCondLst>
                                        </p:cTn>
                                        <p:tgtEl>
                                          <p:spTgt spid="35"/>
                                        </p:tgtEl>
                                        <p:attrNameLst>
                                          <p:attrName>ppt_x</p:attrName>
                                        </p:attrNameLst>
                                      </p:cBhvr>
                                    </p:anim>
                                    <p:anim from="(-#ppt_h/2)" to="(#ppt_y)" calcmode="lin" valueType="num">
                                      <p:cBhvr>
                                        <p:cTn id="9" dur="400" fill="hold">
                                          <p:stCondLst>
                                            <p:cond delay="0"/>
                                          </p:stCondLst>
                                        </p:cTn>
                                        <p:tgtEl>
                                          <p:spTgt spid="35"/>
                                        </p:tgtEl>
                                        <p:attrNameLst>
                                          <p:attrName>ppt_y</p:attrName>
                                        </p:attrNameLst>
                                      </p:cBhvr>
                                    </p:anim>
                                    <p:animRot by="21600000">
                                      <p:cBhvr>
                                        <p:cTn id="10" dur="400" fill="hold">
                                          <p:stCondLst>
                                            <p:cond delay="0"/>
                                          </p:stCondLst>
                                        </p:cTn>
                                        <p:tgtEl>
                                          <p:spTgt spid="35"/>
                                        </p:tgtEl>
                                        <p:attrNameLst>
                                          <p:attrName>r</p:attrName>
                                        </p:attrNameLst>
                                      </p:cBhvr>
                                    </p:animRot>
                                  </p:childTnLst>
                                </p:cTn>
                              </p:par>
                            </p:childTnLst>
                          </p:cTn>
                        </p:par>
                        <p:par>
                          <p:cTn id="11" fill="hold">
                            <p:stCondLst>
                              <p:cond delay="84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par>
                          <p:cTn id="18" fill="hold">
                            <p:stCondLst>
                              <p:cond delay="214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6763" cy="6858000"/>
          </a:xfrm>
          <a:prstGeom prst="rect">
            <a:avLst/>
          </a:prstGeom>
        </p:spPr>
      </p:pic>
      <p:sp>
        <p:nvSpPr>
          <p:cNvPr id="4" name="矩形: 圆角 3"/>
          <p:cNvSpPr/>
          <p:nvPr/>
        </p:nvSpPr>
        <p:spPr bwMode="auto">
          <a:xfrm>
            <a:off x="1123479" y="2987491"/>
            <a:ext cx="5911006" cy="2590262"/>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748030" y="139700"/>
            <a:ext cx="406781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śḻidé"/>
          <p:cNvSpPr txBox="1"/>
          <p:nvPr/>
        </p:nvSpPr>
        <p:spPr>
          <a:xfrm>
            <a:off x="1445895" y="3213735"/>
            <a:ext cx="5358130" cy="2184400"/>
          </a:xfrm>
          <a:prstGeom prst="rect">
            <a:avLst/>
          </a:prstGeom>
          <a:noFill/>
        </p:spPr>
        <p:txBody>
          <a:bodyPr wrap="square" lIns="91440" tIns="45720" rIns="91440" bIns="45720" anchor="b">
            <a:noAutofit/>
          </a:bodyPr>
          <a:lstStyle/>
          <a:p>
            <a:pPr algn="just" eaLnBrk="1" latinLnBrk="0">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     “不忘初心，方得始终”。“事业发展永无止境，共产党人的初心永远不能改变。”党的十九大报告中，习近平总书记其言谆谆：“中国共产党人的初心和使命，就是为中国人民谋幸福，为中华民族谋复兴。”</a:t>
            </a: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245126" y="926525"/>
            <a:ext cx="2440680" cy="1783943"/>
          </a:xfrm>
          <a:prstGeom prst="rect">
            <a:avLst/>
          </a:prstGeom>
        </p:spPr>
      </p:pic>
      <p:sp>
        <p:nvSpPr>
          <p:cNvPr id="5" name="矩形 4"/>
          <p:cNvSpPr/>
          <p:nvPr/>
        </p:nvSpPr>
        <p:spPr>
          <a:xfrm>
            <a:off x="3031399" y="1243330"/>
            <a:ext cx="6104255" cy="1630045"/>
          </a:xfrm>
          <a:prstGeom prst="rect">
            <a:avLst/>
          </a:prstGeom>
        </p:spPr>
        <p:txBody>
          <a:bodyPr wrap="square">
            <a:spAutoFit/>
          </a:bodyPr>
          <a:lstStyle/>
          <a:p>
            <a:pPr algn="ctr"/>
            <a:r>
              <a:rPr lang="zh-CN" altLang="en-US" sz="6000" b="1" dirty="0">
                <a:latin typeface="微软雅黑" panose="020B0503020204020204" pitchFamily="34" charset="-122"/>
                <a:ea typeface="微软雅黑" panose="020B0503020204020204" pitchFamily="34" charset="-122"/>
              </a:rPr>
              <a:t>共产党人</a:t>
            </a:r>
          </a:p>
          <a:p>
            <a:pPr algn="ctr"/>
            <a:r>
              <a:rPr lang="zh-CN" altLang="en-US" sz="4000" b="1" dirty="0">
                <a:latin typeface="微软雅黑" panose="020B0503020204020204" pitchFamily="34" charset="-122"/>
                <a:ea typeface="微软雅黑" panose="020B0503020204020204" pitchFamily="34" charset="-122"/>
              </a:rPr>
              <a:t>的</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初心</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是什么</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568303" y="958961"/>
            <a:ext cx="2440680" cy="1783943"/>
          </a:xfrm>
          <a:prstGeom prst="rect">
            <a:avLst/>
          </a:prstGeom>
        </p:spPr>
      </p:pic>
      <p:pic>
        <p:nvPicPr>
          <p:cNvPr id="2" name="图片 1" descr="C:\Users\Administrator.SC-201901162329\Desktop\PPT\timg (4).jpgtimg (4)"/>
          <p:cNvPicPr>
            <a:picLocks noChangeAspect="1"/>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7356474" y="2873375"/>
            <a:ext cx="3711689" cy="27051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par>
                          <p:cTn id="20" fill="hold">
                            <p:stCondLst>
                              <p:cond delay="2500"/>
                            </p:stCondLst>
                            <p:childTnLst>
                              <p:par>
                                <p:cTn id="21" presetID="14" presetClass="entr" presetSubtype="10" fill="hold" nodeType="afterEffect">
                                  <p:stCondLst>
                                    <p:cond delay="70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755"/>
            <a:ext cx="12196763" cy="6858000"/>
          </a:xfrm>
          <a:prstGeom prst="rect">
            <a:avLst/>
          </a:prstGeom>
        </p:spPr>
      </p:pic>
      <p:sp>
        <p:nvSpPr>
          <p:cNvPr id="4" name="矩形: 圆角 3"/>
          <p:cNvSpPr/>
          <p:nvPr/>
        </p:nvSpPr>
        <p:spPr bwMode="auto">
          <a:xfrm>
            <a:off x="1129829" y="2987491"/>
            <a:ext cx="9801176" cy="2590262"/>
          </a:xfrm>
          <a:prstGeom prst="roundRect">
            <a:avLst/>
          </a:prstGeom>
          <a:solidFill>
            <a:schemeClr val="bg2">
              <a:alpha val="70000"/>
            </a:schemeClr>
          </a:solidFill>
          <a:ln w="190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748030" y="139700"/>
            <a:ext cx="4730750"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śḻidé"/>
          <p:cNvSpPr txBox="1"/>
          <p:nvPr/>
        </p:nvSpPr>
        <p:spPr>
          <a:xfrm>
            <a:off x="1331595" y="3159760"/>
            <a:ext cx="5223510" cy="2182495"/>
          </a:xfrm>
          <a:prstGeom prst="rect">
            <a:avLst/>
          </a:prstGeom>
          <a:noFill/>
        </p:spPr>
        <p:txBody>
          <a:bodyPr wrap="square" lIns="91440" tIns="45720" rIns="91440" bIns="45720" anchor="b">
            <a:noAutofit/>
          </a:bodyPr>
          <a:lstStyle/>
          <a:p>
            <a:pPr algn="just">
              <a:lnSpc>
                <a:spcPct val="130000"/>
              </a:lnSpc>
            </a:pPr>
            <a:r>
              <a:rPr lang="en-US" altLang="zh-CN" sz="2000" dirty="0">
                <a:solidFill>
                  <a:schemeClr val="tx1"/>
                </a:solidFill>
                <a:latin typeface="+mn-ea"/>
                <a:ea typeface="+mn-ea"/>
              </a:rPr>
              <a:t>       </a:t>
            </a:r>
            <a:r>
              <a:rPr lang="zh-CN" altLang="en-US" sz="2000" dirty="0">
                <a:solidFill>
                  <a:schemeClr val="tx1"/>
                </a:solidFill>
                <a:latin typeface="+mn-ea"/>
                <a:ea typeface="+mn-ea"/>
              </a:rPr>
              <a:t>党的十九大闭幕仅一周，新一届中央政治局常委就专程到上海，兴业路76号集体瞻仰中共一大会址，习近平总书记再次指出，“只有不忘初心、牢记使命、永远奋斗，才能让中国共产党永远年轻。”</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259787" y="926525"/>
            <a:ext cx="2440680" cy="1783943"/>
          </a:xfrm>
          <a:prstGeom prst="rect">
            <a:avLst/>
          </a:prstGeom>
        </p:spPr>
      </p:pic>
      <p:sp>
        <p:nvSpPr>
          <p:cNvPr id="5" name="矩形 4"/>
          <p:cNvSpPr/>
          <p:nvPr/>
        </p:nvSpPr>
        <p:spPr>
          <a:xfrm>
            <a:off x="3714715" y="1268730"/>
            <a:ext cx="4737735" cy="1630045"/>
          </a:xfrm>
          <a:prstGeom prst="rect">
            <a:avLst/>
          </a:prstGeom>
        </p:spPr>
        <p:txBody>
          <a:bodyPr wrap="square">
            <a:spAutoFit/>
          </a:bodyPr>
          <a:lstStyle/>
          <a:p>
            <a:pPr algn="ctr"/>
            <a:r>
              <a:rPr lang="zh-CN" altLang="en-US" sz="6000" b="1" dirty="0">
                <a:latin typeface="微软雅黑" panose="020B0503020204020204" pitchFamily="34" charset="-122"/>
                <a:ea typeface="微软雅黑" panose="020B0503020204020204" pitchFamily="34" charset="-122"/>
                <a:sym typeface="+mn-ea"/>
              </a:rPr>
              <a:t>共产党人</a:t>
            </a:r>
            <a:endParaRPr lang="zh-CN" altLang="en-US" sz="3600" b="1" dirty="0">
              <a:latin typeface="微软雅黑" panose="020B0503020204020204" pitchFamily="34" charset="-122"/>
              <a:ea typeface="微软雅黑" panose="020B0503020204020204" pitchFamily="34" charset="-122"/>
            </a:endParaRPr>
          </a:p>
          <a:p>
            <a:pPr algn="ctr"/>
            <a:r>
              <a:rPr lang="zh-CN" altLang="en-US" sz="4000" b="1" dirty="0">
                <a:latin typeface="微软雅黑" panose="020B0503020204020204" pitchFamily="34" charset="-122"/>
                <a:ea typeface="微软雅黑" panose="020B0503020204020204" pitchFamily="34" charset="-122"/>
                <a:sym typeface="+mn-ea"/>
              </a:rPr>
              <a:t>的</a:t>
            </a:r>
            <a:r>
              <a:rPr lang="en-US" altLang="zh-CN" sz="4000" b="1" dirty="0">
                <a:latin typeface="微软雅黑" panose="020B0503020204020204" pitchFamily="34" charset="-122"/>
                <a:ea typeface="微软雅黑" panose="020B0503020204020204" pitchFamily="34" charset="-122"/>
                <a:sym typeface="+mn-ea"/>
              </a:rPr>
              <a:t>“</a:t>
            </a:r>
            <a:r>
              <a:rPr lang="zh-CN" altLang="en-US" sz="4000" b="1" dirty="0">
                <a:latin typeface="微软雅黑" panose="020B0503020204020204" pitchFamily="34" charset="-122"/>
                <a:ea typeface="微软雅黑" panose="020B0503020204020204" pitchFamily="34" charset="-122"/>
                <a:sym typeface="+mn-ea"/>
              </a:rPr>
              <a:t>初心</a:t>
            </a:r>
            <a:r>
              <a:rPr lang="en-US" altLang="zh-CN" sz="4000" b="1" dirty="0">
                <a:latin typeface="微软雅黑" panose="020B0503020204020204" pitchFamily="34" charset="-122"/>
                <a:ea typeface="微软雅黑" panose="020B0503020204020204" pitchFamily="34" charset="-122"/>
                <a:sym typeface="+mn-ea"/>
              </a:rPr>
              <a:t>”</a:t>
            </a:r>
            <a:r>
              <a:rPr lang="zh-CN" altLang="en-US" sz="4000" b="1" dirty="0">
                <a:latin typeface="微软雅黑" panose="020B0503020204020204" pitchFamily="34" charset="-122"/>
                <a:ea typeface="微软雅黑" panose="020B0503020204020204" pitchFamily="34" charset="-122"/>
                <a:sym typeface="+mn-ea"/>
              </a:rPr>
              <a:t>是什么</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582964" y="958961"/>
            <a:ext cx="2440680" cy="1783943"/>
          </a:xfrm>
          <a:prstGeom prst="rect">
            <a:avLst/>
          </a:prstGeom>
        </p:spPr>
      </p:pic>
      <p:pic>
        <p:nvPicPr>
          <p:cNvPr id="6" name="图片 5" descr="W020160401313000318591"/>
          <p:cNvPicPr>
            <a:picLocks noChangeAspect="1"/>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6932930" y="3249295"/>
            <a:ext cx="3727450" cy="20662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 y="0"/>
            <a:ext cx="12196763" cy="6858000"/>
          </a:xfrm>
          <a:prstGeom prst="rect">
            <a:avLst/>
          </a:prstGeom>
        </p:spPr>
      </p:pic>
      <p:sp>
        <p:nvSpPr>
          <p:cNvPr id="20" name="TextBox 54"/>
          <p:cNvSpPr txBox="1"/>
          <p:nvPr/>
        </p:nvSpPr>
        <p:spPr>
          <a:xfrm>
            <a:off x="748030" y="139700"/>
            <a:ext cx="475043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259787" y="926525"/>
            <a:ext cx="2440680" cy="1783943"/>
          </a:xfrm>
          <a:prstGeom prst="rect">
            <a:avLst/>
          </a:prstGeom>
        </p:spPr>
      </p:pic>
      <p:sp>
        <p:nvSpPr>
          <p:cNvPr id="5" name="矩形 4"/>
          <p:cNvSpPr/>
          <p:nvPr/>
        </p:nvSpPr>
        <p:spPr>
          <a:xfrm>
            <a:off x="3828380" y="1874447"/>
            <a:ext cx="4585970" cy="707886"/>
          </a:xfrm>
          <a:prstGeom prst="rect">
            <a:avLst/>
          </a:prstGeom>
        </p:spPr>
        <p:txBody>
          <a:bodyPr wrap="square">
            <a:spAutoFit/>
          </a:bodyPr>
          <a:lstStyle/>
          <a:p>
            <a:pPr algn="ctr"/>
            <a:r>
              <a:rPr lang="zh-CN" altLang="en-US" sz="4000" b="1" dirty="0">
                <a:latin typeface="微软雅黑" panose="020B0503020204020204" pitchFamily="34" charset="-122"/>
                <a:ea typeface="微软雅黑" panose="020B0503020204020204" pitchFamily="34" charset="-122"/>
              </a:rPr>
              <a:t> 就是要牢记历史</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582964" y="958961"/>
            <a:ext cx="2440680" cy="1783943"/>
          </a:xfrm>
          <a:prstGeom prst="rect">
            <a:avLst/>
          </a:prstGeom>
        </p:spPr>
      </p:pic>
      <p:pic>
        <p:nvPicPr>
          <p:cNvPr id="2" name="图片 1"/>
          <p:cNvPicPr>
            <a:picLocks noChangeAspect="1"/>
          </p:cNvPicPr>
          <p:nvPr/>
        </p:nvPicPr>
        <p:blipFill>
          <a:blip r:embed="rId5"/>
          <a:stretch>
            <a:fillRect/>
          </a:stretch>
        </p:blipFill>
        <p:spPr>
          <a:xfrm>
            <a:off x="4589214" y="853524"/>
            <a:ext cx="4858933" cy="1286367"/>
          </a:xfrm>
          <a:prstGeom prst="rect">
            <a:avLst/>
          </a:prstGeom>
        </p:spPr>
      </p:pic>
      <p:sp>
        <p:nvSpPr>
          <p:cNvPr id="14" name="矩形 13"/>
          <p:cNvSpPr/>
          <p:nvPr/>
        </p:nvSpPr>
        <p:spPr bwMode="auto">
          <a:xfrm>
            <a:off x="1123255" y="2955055"/>
            <a:ext cx="10087693" cy="2202137"/>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ïśḻidé"/>
          <p:cNvSpPr txBox="1"/>
          <p:nvPr/>
        </p:nvSpPr>
        <p:spPr>
          <a:xfrm>
            <a:off x="1495200" y="3299813"/>
            <a:ext cx="9343801" cy="1480185"/>
          </a:xfrm>
          <a:prstGeom prst="rect">
            <a:avLst/>
          </a:prstGeom>
          <a:noFill/>
        </p:spPr>
        <p:txBody>
          <a:bodyPr wrap="square" lIns="91440" tIns="45720" rIns="91440" bIns="45720" anchor="b">
            <a:noAutofit/>
          </a:bodyPr>
          <a:lstStyle/>
          <a:p>
            <a:pPr algn="just" latinLnBrk="0">
              <a:lnSpc>
                <a:spcPct val="150000"/>
              </a:lnSpc>
            </a:pPr>
            <a:r>
              <a:rPr lang="zh-CN" altLang="en-US" sz="2000" dirty="0">
                <a:solidFill>
                  <a:srgbClr val="C00000"/>
                </a:solidFill>
                <a:latin typeface="+mn-ea"/>
                <a:ea typeface="+mn-ea"/>
              </a:rPr>
              <a:t>        一个不记得来路的民族是没有出路的民族。习近平总书记在党的十九大报告中，从历史角度切入，回顾了中国共产党团结带领中国人民不懈奋斗的光辉历程，提出了中国特色社会主义进入新时代的重大政治判断。</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 y="0"/>
            <a:ext cx="12196763" cy="6858000"/>
          </a:xfrm>
          <a:prstGeom prst="rect">
            <a:avLst/>
          </a:prstGeom>
        </p:spPr>
      </p:pic>
      <p:sp>
        <p:nvSpPr>
          <p:cNvPr id="20" name="TextBox 54"/>
          <p:cNvSpPr txBox="1"/>
          <p:nvPr/>
        </p:nvSpPr>
        <p:spPr>
          <a:xfrm>
            <a:off x="748030" y="139700"/>
            <a:ext cx="4750435" cy="523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1" dirty="0">
                <a:latin typeface="微软雅黑" panose="020B0503020204020204" pitchFamily="34" charset="-122"/>
                <a:ea typeface="微软雅黑" panose="020B0503020204020204" pitchFamily="34" charset="-122"/>
              </a:rPr>
              <a:t>共产党人的</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初心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是什么</a:t>
            </a:r>
          </a:p>
        </p:txBody>
      </p:sp>
      <p:sp>
        <p:nvSpPr>
          <p:cNvPr id="37" name="Freeform 6"/>
          <p:cNvSpPr/>
          <p:nvPr/>
        </p:nvSpPr>
        <p:spPr bwMode="auto">
          <a:xfrm>
            <a:off x="121717" y="71937"/>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4485">
            <a:off x="8317134" y="926525"/>
            <a:ext cx="2440680" cy="1783943"/>
          </a:xfrm>
          <a:prstGeom prst="rect">
            <a:avLst/>
          </a:prstGeom>
        </p:spPr>
      </p:pic>
      <p:sp>
        <p:nvSpPr>
          <p:cNvPr id="5" name="矩形 4"/>
          <p:cNvSpPr/>
          <p:nvPr/>
        </p:nvSpPr>
        <p:spPr>
          <a:xfrm>
            <a:off x="3885727" y="1874447"/>
            <a:ext cx="4585970" cy="646331"/>
          </a:xfrm>
          <a:prstGeom prst="rect">
            <a:avLst/>
          </a:prstGeom>
        </p:spPr>
        <p:txBody>
          <a:bodyPr wrap="square">
            <a:spAutoFit/>
          </a:bodyPr>
          <a:lstStyle/>
          <a:p>
            <a:pPr algn="ctr"/>
            <a:r>
              <a:rPr lang="zh-CN" altLang="en-US" sz="3600" b="1" dirty="0">
                <a:latin typeface="微软雅黑" panose="020B0503020204020204" pitchFamily="34" charset="-122"/>
                <a:ea typeface="微软雅黑" panose="020B0503020204020204" pitchFamily="34" charset="-122"/>
              </a:rPr>
              <a:t>就是要坚守政治灵魂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515" flipH="1">
            <a:off x="1640311" y="958961"/>
            <a:ext cx="2440680" cy="1783943"/>
          </a:xfrm>
          <a:prstGeom prst="rect">
            <a:avLst/>
          </a:prstGeom>
        </p:spPr>
      </p:pic>
      <p:pic>
        <p:nvPicPr>
          <p:cNvPr id="2" name="图片 1"/>
          <p:cNvPicPr>
            <a:picLocks noChangeAspect="1"/>
          </p:cNvPicPr>
          <p:nvPr/>
        </p:nvPicPr>
        <p:blipFill>
          <a:blip r:embed="rId5"/>
          <a:stretch>
            <a:fillRect/>
          </a:stretch>
        </p:blipFill>
        <p:spPr>
          <a:xfrm>
            <a:off x="4646561" y="853524"/>
            <a:ext cx="4858933" cy="1286367"/>
          </a:xfrm>
          <a:prstGeom prst="rect">
            <a:avLst/>
          </a:prstGeom>
        </p:spPr>
      </p:pic>
      <p:sp>
        <p:nvSpPr>
          <p:cNvPr id="14" name="矩形 13"/>
          <p:cNvSpPr/>
          <p:nvPr/>
        </p:nvSpPr>
        <p:spPr bwMode="auto">
          <a:xfrm>
            <a:off x="1263248" y="3006489"/>
            <a:ext cx="5755251" cy="2440885"/>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ïśḻidé"/>
          <p:cNvSpPr txBox="1"/>
          <p:nvPr/>
        </p:nvSpPr>
        <p:spPr>
          <a:xfrm>
            <a:off x="1466418" y="3260809"/>
            <a:ext cx="5383306" cy="1876377"/>
          </a:xfrm>
          <a:prstGeom prst="rect">
            <a:avLst/>
          </a:prstGeom>
          <a:noFill/>
        </p:spPr>
        <p:txBody>
          <a:bodyPr wrap="square" lIns="91440" tIns="45720" rIns="91440" bIns="45720" anchor="b">
            <a:noAutofit/>
          </a:bodyPr>
          <a:lstStyle/>
          <a:p>
            <a:pPr algn="just" latinLnBrk="0">
              <a:lnSpc>
                <a:spcPct val="150000"/>
              </a:lnSpc>
            </a:pPr>
            <a:r>
              <a:rPr lang="zh-CN" altLang="en-US" sz="2000" dirty="0">
                <a:solidFill>
                  <a:srgbClr val="C00000"/>
                </a:solidFill>
                <a:latin typeface="+mn-ea"/>
                <a:ea typeface="+mn-ea"/>
              </a:rPr>
              <a:t>        马克思主义信仰、共产主义远大理想和中国特色社会主义共同理想，是我们党的政治灵魂。政治灵魂统摄政党实践，政治主张构建政党理想。</a:t>
            </a:r>
          </a:p>
        </p:txBody>
      </p:sp>
      <p:pic>
        <p:nvPicPr>
          <p:cNvPr id="11" name="图片 10" descr="timg (7)"/>
          <p:cNvPicPr>
            <a:picLocks noChangeAspect="1"/>
          </p:cNvPicPr>
          <p:nvPr/>
        </p:nvPicPr>
        <p:blipFill>
          <a:blip r:embed="rId6">
            <a:extLst/>
          </a:blip>
          <a:srcRect/>
          <a:stretch>
            <a:fillRect/>
          </a:stretch>
        </p:blipFill>
        <p:spPr>
          <a:xfrm>
            <a:off x="7178501" y="3006489"/>
            <a:ext cx="3668385" cy="2440885"/>
          </a:xfrm>
          <a:prstGeom prst="rect">
            <a:avLst/>
          </a:prstGeom>
          <a:ln w="12700">
            <a:solidFill>
              <a:srgbClr val="C00000"/>
            </a:solidFill>
          </a:ln>
        </p:spPr>
      </p:pic>
    </p:spTree>
    <p:extLst>
      <p:ext uri="{BB962C8B-B14F-4D97-AF65-F5344CB8AC3E}">
        <p14:creationId xmlns:p14="http://schemas.microsoft.com/office/powerpoint/2010/main" val="161383410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750"/>
                                        <p:tgtEl>
                                          <p:spTgt spid="18"/>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熊猫131"/>
</p:tagLst>
</file>

<file path=ppt/theme/theme1.xml><?xml version="1.0" encoding="utf-8"?>
<a:theme xmlns:a="http://schemas.openxmlformats.org/drawingml/2006/main" name="1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2645</Words>
  <Application>Microsoft Office PowerPoint</Application>
  <PresentationFormat>自定义</PresentationFormat>
  <Paragraphs>232</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方正特雅宋_GBK</vt:lpstr>
      <vt:lpstr>黑体</vt:lpstr>
      <vt:lpstr>华康俪金黑W8(P)</vt:lpstr>
      <vt:lpstr>思源宋体 CN Heavy</vt:lpstr>
      <vt:lpstr>微软雅黑</vt:lpstr>
      <vt:lpstr>Arial</vt:lpstr>
      <vt:lpstr>Calibri</vt:lpstr>
      <vt:lpstr>Impact</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熊猫131</dc:title>
  <dc:creator>bj</dc:creator>
  <cp:lastModifiedBy>bj</cp:lastModifiedBy>
  <cp:revision>54</cp:revision>
  <dcterms:created xsi:type="dcterms:W3CDTF">2013-01-25T01:44:00Z</dcterms:created>
  <dcterms:modified xsi:type="dcterms:W3CDTF">2019-05-17T12:55:39Z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